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69" r:id="rId4"/>
    <p:sldId id="268" r:id="rId5"/>
    <p:sldId id="258" r:id="rId6"/>
    <p:sldId id="259" r:id="rId7"/>
    <p:sldId id="260" r:id="rId8"/>
    <p:sldId id="261" r:id="rId9"/>
    <p:sldId id="262" r:id="rId10"/>
    <p:sldId id="263" r:id="rId11"/>
    <p:sldId id="264" r:id="rId12"/>
    <p:sldId id="265" r:id="rId13"/>
    <p:sldId id="266" r:id="rId14"/>
    <p:sldId id="267"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000"/>
  </p:normalViewPr>
  <p:slideViewPr>
    <p:cSldViewPr>
      <p:cViewPr varScale="1">
        <p:scale>
          <a:sx n="104" d="100"/>
          <a:sy n="104" d="100"/>
        </p:scale>
        <p:origin x="18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DC4B9-E7F3-024D-AC5C-8A79859F03ED}" type="datetimeFigureOut">
              <a:rPr lang="en-US" smtClean="0"/>
              <a:t>8/24/24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634FA8-647D-904D-A709-6E73D0BF6D07}" type="slidenum">
              <a:rPr lang="en-US" smtClean="0"/>
              <a:t>‹#›</a:t>
            </a:fld>
            <a:endParaRPr lang="en-US"/>
          </a:p>
        </p:txBody>
      </p:sp>
    </p:spTree>
    <p:extLst>
      <p:ext uri="{BB962C8B-B14F-4D97-AF65-F5344CB8AC3E}">
        <p14:creationId xmlns:p14="http://schemas.microsoft.com/office/powerpoint/2010/main" val="2678068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11527-CB14-46D8-951F-2BCB8C4B1D64}" type="datetimeFigureOut">
              <a:rPr lang="en-NZ" smtClean="0"/>
              <a:pPr/>
              <a:t>24/08/2024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30EB0E-B241-497E-98A0-A44718C59537}"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11527-CB14-46D8-951F-2BCB8C4B1D64}" type="datetimeFigureOut">
              <a:rPr lang="en-NZ" smtClean="0"/>
              <a:pPr/>
              <a:t>24/08/2024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0EB0E-B241-497E-98A0-A44718C59537}"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War by Timetable</a:t>
            </a:r>
          </a:p>
        </p:txBody>
      </p:sp>
      <p:sp>
        <p:nvSpPr>
          <p:cNvPr id="3" name="Subtitle 2"/>
          <p:cNvSpPr>
            <a:spLocks noGrp="1"/>
          </p:cNvSpPr>
          <p:nvPr>
            <p:ph type="subTitle" idx="1"/>
          </p:nvPr>
        </p:nvSpPr>
        <p:spPr/>
        <p:txBody>
          <a:bodyPr/>
          <a:lstStyle/>
          <a:p>
            <a:r>
              <a:rPr lang="en-NZ" dirty="0"/>
              <a:t>The plans of the great powers prior to the First World War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Strengths</a:t>
            </a:r>
          </a:p>
        </p:txBody>
      </p:sp>
      <p:sp>
        <p:nvSpPr>
          <p:cNvPr id="3" name="Content Placeholder 2"/>
          <p:cNvSpPr>
            <a:spLocks noGrp="1"/>
          </p:cNvSpPr>
          <p:nvPr>
            <p:ph sz="half" idx="1"/>
          </p:nvPr>
        </p:nvSpPr>
        <p:spPr/>
        <p:txBody>
          <a:bodyPr/>
          <a:lstStyle/>
          <a:p>
            <a:r>
              <a:rPr lang="en-NZ" dirty="0"/>
              <a:t>It upset the German plans.</a:t>
            </a:r>
          </a:p>
        </p:txBody>
      </p:sp>
      <p:pic>
        <p:nvPicPr>
          <p:cNvPr id="5" name="Content Placeholder 4" descr="300px-BattleOfTannenberg1.jpg"/>
          <p:cNvPicPr>
            <a:picLocks noGrp="1" noChangeAspect="1"/>
          </p:cNvPicPr>
          <p:nvPr>
            <p:ph sz="half" idx="2"/>
          </p:nvPr>
        </p:nvPicPr>
        <p:blipFill>
          <a:blip r:embed="rId2" cstate="print"/>
          <a:stretch>
            <a:fillRect/>
          </a:stretch>
        </p:blipFill>
        <p:spPr>
          <a:xfrm>
            <a:off x="3059833" y="2314670"/>
            <a:ext cx="4979268" cy="385063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Weaknesses</a:t>
            </a:r>
          </a:p>
        </p:txBody>
      </p:sp>
      <p:sp>
        <p:nvSpPr>
          <p:cNvPr id="3" name="Content Placeholder 2"/>
          <p:cNvSpPr>
            <a:spLocks noGrp="1"/>
          </p:cNvSpPr>
          <p:nvPr>
            <p:ph sz="half" idx="1"/>
          </p:nvPr>
        </p:nvSpPr>
        <p:spPr/>
        <p:txBody>
          <a:bodyPr>
            <a:normAutofit fontScale="92500" lnSpcReduction="20000"/>
          </a:bodyPr>
          <a:lstStyle/>
          <a:p>
            <a:r>
              <a:rPr lang="en-NZ" dirty="0"/>
              <a:t>It was an idea of the French</a:t>
            </a:r>
          </a:p>
          <a:p>
            <a:r>
              <a:rPr lang="en-NZ" dirty="0"/>
              <a:t>Plan G played to Russian strengths</a:t>
            </a:r>
          </a:p>
          <a:p>
            <a:r>
              <a:rPr lang="en-NZ" dirty="0"/>
              <a:t>The Russian army was not capable of offensive operations. It was cumbersome and had an outdated leadership.</a:t>
            </a:r>
          </a:p>
          <a:p>
            <a:r>
              <a:rPr lang="en-NZ" dirty="0"/>
              <a:t>The Russian economy and transport system was not able to support a large scale attack.</a:t>
            </a:r>
          </a:p>
        </p:txBody>
      </p:sp>
      <p:pic>
        <p:nvPicPr>
          <p:cNvPr id="5" name="Content Placeholder 4" descr="377px-Grand_Duke_Nicholas_-_Project_Gutenberg_eText_16363.jpg"/>
          <p:cNvPicPr>
            <a:picLocks noGrp="1" noChangeAspect="1"/>
          </p:cNvPicPr>
          <p:nvPr>
            <p:ph sz="half" idx="2"/>
          </p:nvPr>
        </p:nvPicPr>
        <p:blipFill>
          <a:blip r:embed="rId2" cstate="print"/>
          <a:stretch>
            <a:fillRect/>
          </a:stretch>
        </p:blipFill>
        <p:spPr>
          <a:xfrm>
            <a:off x="5292080" y="1590318"/>
            <a:ext cx="2808311" cy="44545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Plan B and Plan R</a:t>
            </a:r>
          </a:p>
        </p:txBody>
      </p:sp>
      <p:sp>
        <p:nvSpPr>
          <p:cNvPr id="3" name="Content Placeholder 2"/>
          <p:cNvSpPr>
            <a:spLocks noGrp="1"/>
          </p:cNvSpPr>
          <p:nvPr>
            <p:ph sz="half" idx="1"/>
          </p:nvPr>
        </p:nvSpPr>
        <p:spPr/>
        <p:txBody>
          <a:bodyPr/>
          <a:lstStyle/>
          <a:p>
            <a:r>
              <a:rPr lang="en-NZ" dirty="0"/>
              <a:t>B: Sending three armies into the Balkans</a:t>
            </a:r>
          </a:p>
          <a:p>
            <a:r>
              <a:rPr lang="en-NZ" dirty="0"/>
              <a:t>R: Sending two armies to defend against a Russian attack.</a:t>
            </a:r>
          </a:p>
        </p:txBody>
      </p:sp>
      <p:pic>
        <p:nvPicPr>
          <p:cNvPr id="5" name="Content Placeholder 4" descr="250px-2nd-balkan-war-bulgarian-plan.jpg"/>
          <p:cNvPicPr>
            <a:picLocks noGrp="1" noChangeAspect="1"/>
          </p:cNvPicPr>
          <p:nvPr>
            <p:ph sz="half" idx="2"/>
          </p:nvPr>
        </p:nvPicPr>
        <p:blipFill>
          <a:blip r:embed="rId2" cstate="print"/>
          <a:stretch>
            <a:fillRect/>
          </a:stretch>
        </p:blipFill>
        <p:spPr>
          <a:xfrm>
            <a:off x="4788024" y="1556793"/>
            <a:ext cx="3745487" cy="462942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Weaknesses</a:t>
            </a:r>
          </a:p>
        </p:txBody>
      </p:sp>
      <p:sp>
        <p:nvSpPr>
          <p:cNvPr id="3" name="Content Placeholder 2"/>
          <p:cNvSpPr>
            <a:spLocks noGrp="1"/>
          </p:cNvSpPr>
          <p:nvPr>
            <p:ph sz="half" idx="1"/>
          </p:nvPr>
        </p:nvSpPr>
        <p:spPr/>
        <p:txBody>
          <a:bodyPr/>
          <a:lstStyle/>
          <a:p>
            <a:r>
              <a:rPr lang="en-NZ" dirty="0"/>
              <a:t>The </a:t>
            </a:r>
            <a:r>
              <a:rPr lang="en-NZ" dirty="0" err="1"/>
              <a:t>Schlieffen</a:t>
            </a:r>
            <a:r>
              <a:rPr lang="en-NZ" dirty="0"/>
              <a:t> plan made this unfeasible as Germany was concentrating in the West</a:t>
            </a:r>
          </a:p>
          <a:p>
            <a:r>
              <a:rPr lang="en-NZ" dirty="0"/>
              <a:t>It assumed the war would be confined to the Balkans.</a:t>
            </a:r>
          </a:p>
        </p:txBody>
      </p:sp>
      <p:pic>
        <p:nvPicPr>
          <p:cNvPr id="5" name="Content Placeholder 4" descr="200px-Hoetzendorf_Franz_Graf_conrad.jpg"/>
          <p:cNvPicPr>
            <a:picLocks noGrp="1" noChangeAspect="1"/>
          </p:cNvPicPr>
          <p:nvPr>
            <p:ph sz="half" idx="2"/>
          </p:nvPr>
        </p:nvPicPr>
        <p:blipFill>
          <a:blip r:embed="rId2" cstate="print"/>
          <a:stretch>
            <a:fillRect/>
          </a:stretch>
        </p:blipFill>
        <p:spPr>
          <a:xfrm>
            <a:off x="5004048" y="1406296"/>
            <a:ext cx="3312368" cy="493542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Britain</a:t>
            </a:r>
          </a:p>
        </p:txBody>
      </p:sp>
      <p:sp>
        <p:nvSpPr>
          <p:cNvPr id="3" name="Content Placeholder 2"/>
          <p:cNvSpPr>
            <a:spLocks noGrp="1"/>
          </p:cNvSpPr>
          <p:nvPr>
            <p:ph sz="half" idx="1"/>
          </p:nvPr>
        </p:nvSpPr>
        <p:spPr/>
        <p:txBody>
          <a:bodyPr/>
          <a:lstStyle/>
          <a:p>
            <a:r>
              <a:rPr lang="en-NZ" dirty="0"/>
              <a:t>Britain had the small BEF on standby and could be deployed within 21 days. </a:t>
            </a:r>
          </a:p>
          <a:p>
            <a:r>
              <a:rPr lang="en-NZ" dirty="0"/>
              <a:t>No plans aside from protecting the empire.</a:t>
            </a:r>
          </a:p>
        </p:txBody>
      </p:sp>
      <p:pic>
        <p:nvPicPr>
          <p:cNvPr id="5" name="Content Placeholder 4" descr="493px-Race_to_the_Sea_1914.png"/>
          <p:cNvPicPr>
            <a:picLocks noGrp="1" noChangeAspect="1"/>
          </p:cNvPicPr>
          <p:nvPr>
            <p:ph sz="half" idx="2"/>
          </p:nvPr>
        </p:nvPicPr>
        <p:blipFill>
          <a:blip r:embed="rId2" cstate="print"/>
          <a:stretch>
            <a:fillRect/>
          </a:stretch>
        </p:blipFill>
        <p:spPr>
          <a:xfrm>
            <a:off x="4775922" y="1628800"/>
            <a:ext cx="3727493" cy="453650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901E-7497-13B0-CFA7-15B382661B76}"/>
              </a:ext>
            </a:extLst>
          </p:cNvPr>
          <p:cNvSpPr>
            <a:spLocks noGrp="1"/>
          </p:cNvSpPr>
          <p:nvPr>
            <p:ph type="title"/>
          </p:nvPr>
        </p:nvSpPr>
        <p:spPr/>
        <p:txBody>
          <a:bodyPr>
            <a:normAutofit fontScale="90000"/>
          </a:bodyPr>
          <a:lstStyle/>
          <a:p>
            <a:r>
              <a:rPr lang="en-US" dirty="0"/>
              <a:t>How far did these plans contribute to the First World War</a:t>
            </a:r>
            <a:endParaRPr lang="en-CN" dirty="0"/>
          </a:p>
        </p:txBody>
      </p:sp>
      <p:sp>
        <p:nvSpPr>
          <p:cNvPr id="3" name="Content Placeholder 2">
            <a:extLst>
              <a:ext uri="{FF2B5EF4-FFF2-40B4-BE49-F238E27FC236}">
                <a16:creationId xmlns:a16="http://schemas.microsoft.com/office/drawing/2014/main" id="{52E58D37-786D-B177-C269-545603216DA9}"/>
              </a:ext>
            </a:extLst>
          </p:cNvPr>
          <p:cNvSpPr>
            <a:spLocks noGrp="1"/>
          </p:cNvSpPr>
          <p:nvPr>
            <p:ph sz="half" idx="1"/>
          </p:nvPr>
        </p:nvSpPr>
        <p:spPr/>
        <p:txBody>
          <a:bodyPr/>
          <a:lstStyle/>
          <a:p>
            <a:r>
              <a:rPr lang="en-US" dirty="0"/>
              <a:t>Three d</a:t>
            </a:r>
            <a:r>
              <a:rPr lang="en-CN"/>
              <a:t>eveloped Point</a:t>
            </a:r>
            <a:r>
              <a:rPr lang="en-US" dirty="0"/>
              <a:t>s</a:t>
            </a:r>
            <a:r>
              <a:rPr lang="en-CN"/>
              <a:t> </a:t>
            </a:r>
            <a:r>
              <a:rPr lang="en-CN" dirty="0"/>
              <a:t>for:</a:t>
            </a:r>
          </a:p>
        </p:txBody>
      </p:sp>
      <p:sp>
        <p:nvSpPr>
          <p:cNvPr id="4" name="Content Placeholder 3">
            <a:extLst>
              <a:ext uri="{FF2B5EF4-FFF2-40B4-BE49-F238E27FC236}">
                <a16:creationId xmlns:a16="http://schemas.microsoft.com/office/drawing/2014/main" id="{1AE3AB4F-FCA1-7285-5628-415DCA08459C}"/>
              </a:ext>
            </a:extLst>
          </p:cNvPr>
          <p:cNvSpPr>
            <a:spLocks noGrp="1"/>
          </p:cNvSpPr>
          <p:nvPr>
            <p:ph sz="half" idx="2"/>
          </p:nvPr>
        </p:nvSpPr>
        <p:spPr/>
        <p:txBody>
          <a:bodyPr/>
          <a:lstStyle/>
          <a:p>
            <a:r>
              <a:rPr lang="en-US" dirty="0"/>
              <a:t>Three d</a:t>
            </a:r>
            <a:r>
              <a:rPr lang="en-CN"/>
              <a:t>eveloped point</a:t>
            </a:r>
            <a:r>
              <a:rPr lang="en-US" dirty="0"/>
              <a:t>s</a:t>
            </a:r>
            <a:r>
              <a:rPr lang="en-CN"/>
              <a:t> against:</a:t>
            </a:r>
            <a:endParaRPr lang="en-CN" dirty="0"/>
          </a:p>
        </p:txBody>
      </p:sp>
    </p:spTree>
    <p:extLst>
      <p:ext uri="{BB962C8B-B14F-4D97-AF65-F5344CB8AC3E}">
        <p14:creationId xmlns:p14="http://schemas.microsoft.com/office/powerpoint/2010/main" val="90694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NZ" dirty="0"/>
              <a:t>Schlieffen Plan</a:t>
            </a:r>
          </a:p>
        </p:txBody>
      </p:sp>
      <p:sp>
        <p:nvSpPr>
          <p:cNvPr id="10" name="Content Placeholder 9"/>
          <p:cNvSpPr>
            <a:spLocks noGrp="1"/>
          </p:cNvSpPr>
          <p:nvPr>
            <p:ph sz="half" idx="1"/>
          </p:nvPr>
        </p:nvSpPr>
        <p:spPr/>
        <p:txBody>
          <a:bodyPr>
            <a:normAutofit fontScale="55000" lnSpcReduction="20000"/>
          </a:bodyPr>
          <a:lstStyle/>
          <a:p>
            <a:r>
              <a:rPr lang="en-NZ" dirty="0"/>
              <a:t>Devised in 1906, it tried to avoid fighting a war on two fronts by knocking France out of the war before Russia could mobilise (estimated time six weeks). </a:t>
            </a:r>
          </a:p>
          <a:p>
            <a:r>
              <a:rPr lang="en-NZ" dirty="0"/>
              <a:t>Schlieffen wanted to envelop France by sending his forces along the Channel coast through Belgium, encircling Paris, and attacking the French forces from the rear. The victories of 1870 by the Germans had taken place close to the border, where supplies could easily be brought forward to the front. By taking Alsace and Lorraine, Germany had extended its supply lines through relatively uninhabited territory, which was much harder to attack from—some debates on whether it occurred. See extension activity.</a:t>
            </a:r>
          </a:p>
        </p:txBody>
      </p:sp>
      <p:pic>
        <p:nvPicPr>
          <p:cNvPr id="14" name="Content Placeholder 13" descr="10005099-r.jpg"/>
          <p:cNvPicPr>
            <a:picLocks noGrp="1" noChangeAspect="1"/>
          </p:cNvPicPr>
          <p:nvPr>
            <p:ph sz="half" idx="2"/>
          </p:nvPr>
        </p:nvPicPr>
        <p:blipFill>
          <a:blip r:embed="rId2" cstate="print"/>
          <a:stretch>
            <a:fillRect/>
          </a:stretch>
        </p:blipFill>
        <p:spPr>
          <a:xfrm>
            <a:off x="5092933" y="1600200"/>
            <a:ext cx="314913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DCD8-CCF8-A84B-BB02-8E4F58E58F96}"/>
              </a:ext>
            </a:extLst>
          </p:cNvPr>
          <p:cNvSpPr>
            <a:spLocks noGrp="1"/>
          </p:cNvSpPr>
          <p:nvPr>
            <p:ph type="title"/>
          </p:nvPr>
        </p:nvSpPr>
        <p:spPr/>
        <p:txBody>
          <a:bodyPr/>
          <a:lstStyle/>
          <a:p>
            <a:r>
              <a:rPr lang="en-US" dirty="0"/>
              <a:t>Changes</a:t>
            </a:r>
          </a:p>
        </p:txBody>
      </p:sp>
      <p:pic>
        <p:nvPicPr>
          <p:cNvPr id="5" name="Content Placeholder 4">
            <a:extLst>
              <a:ext uri="{FF2B5EF4-FFF2-40B4-BE49-F238E27FC236}">
                <a16:creationId xmlns:a16="http://schemas.microsoft.com/office/drawing/2014/main" id="{370DE845-AA18-1842-A2BC-E07FB9B91F9E}"/>
              </a:ext>
            </a:extLst>
          </p:cNvPr>
          <p:cNvPicPr>
            <a:picLocks noGrp="1" noChangeAspect="1"/>
          </p:cNvPicPr>
          <p:nvPr>
            <p:ph sz="half" idx="1"/>
          </p:nvPr>
        </p:nvPicPr>
        <p:blipFill>
          <a:blip r:embed="rId2"/>
          <a:stretch>
            <a:fillRect/>
          </a:stretch>
        </p:blipFill>
        <p:spPr>
          <a:xfrm>
            <a:off x="457200" y="2004437"/>
            <a:ext cx="4038600" cy="3717488"/>
          </a:xfrm>
          <a:prstGeom prst="rect">
            <a:avLst/>
          </a:prstGeom>
        </p:spPr>
      </p:pic>
      <p:pic>
        <p:nvPicPr>
          <p:cNvPr id="6" name="Content Placeholder 5">
            <a:extLst>
              <a:ext uri="{FF2B5EF4-FFF2-40B4-BE49-F238E27FC236}">
                <a16:creationId xmlns:a16="http://schemas.microsoft.com/office/drawing/2014/main" id="{01422347-9FA6-3647-9D24-114C8C3AACAA}"/>
              </a:ext>
            </a:extLst>
          </p:cNvPr>
          <p:cNvPicPr>
            <a:picLocks noGrp="1" noChangeAspect="1"/>
          </p:cNvPicPr>
          <p:nvPr>
            <p:ph sz="half" idx="2"/>
          </p:nvPr>
        </p:nvPicPr>
        <p:blipFill>
          <a:blip r:embed="rId3"/>
          <a:stretch>
            <a:fillRect/>
          </a:stretch>
        </p:blipFill>
        <p:spPr>
          <a:xfrm>
            <a:off x="4800600" y="2110581"/>
            <a:ext cx="3733800" cy="3505200"/>
          </a:xfrm>
          <a:prstGeom prst="rect">
            <a:avLst/>
          </a:prstGeom>
        </p:spPr>
      </p:pic>
    </p:spTree>
    <p:extLst>
      <p:ext uri="{BB962C8B-B14F-4D97-AF65-F5344CB8AC3E}">
        <p14:creationId xmlns:p14="http://schemas.microsoft.com/office/powerpoint/2010/main" val="148650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35CE-7A29-FB4A-BE56-93E0705CDDEE}"/>
              </a:ext>
            </a:extLst>
          </p:cNvPr>
          <p:cNvSpPr>
            <a:spLocks noGrp="1"/>
          </p:cNvSpPr>
          <p:nvPr>
            <p:ph type="title"/>
          </p:nvPr>
        </p:nvSpPr>
        <p:spPr/>
        <p:txBody>
          <a:bodyPr/>
          <a:lstStyle/>
          <a:p>
            <a:r>
              <a:rPr lang="en-US" dirty="0"/>
              <a:t>Alleged Changes made by Moltke</a:t>
            </a:r>
          </a:p>
        </p:txBody>
      </p:sp>
      <p:sp>
        <p:nvSpPr>
          <p:cNvPr id="3" name="Content Placeholder 2">
            <a:extLst>
              <a:ext uri="{FF2B5EF4-FFF2-40B4-BE49-F238E27FC236}">
                <a16:creationId xmlns:a16="http://schemas.microsoft.com/office/drawing/2014/main" id="{21933A1F-DAAA-EA4D-B920-81914B5B7133}"/>
              </a:ext>
            </a:extLst>
          </p:cNvPr>
          <p:cNvSpPr>
            <a:spLocks noGrp="1"/>
          </p:cNvSpPr>
          <p:nvPr>
            <p:ph sz="half" idx="1"/>
          </p:nvPr>
        </p:nvSpPr>
        <p:spPr/>
        <p:txBody>
          <a:bodyPr>
            <a:normAutofit fontScale="55000" lnSpcReduction="20000"/>
          </a:bodyPr>
          <a:lstStyle/>
          <a:p>
            <a:r>
              <a:rPr lang="en-US" dirty="0"/>
              <a:t>After Schlieffen died the new German commander was Hermann Von Moltke. </a:t>
            </a:r>
          </a:p>
          <a:p>
            <a:r>
              <a:rPr lang="en-US" dirty="0"/>
              <a:t>He was more cautious than Schlieffen, he removed planned invasion through the Netherlands, for a more direct route through Belgium. This shortened the supply lines, but it did the same for the French. Schlieffen envisaged encountering minimal resistance and surrounding Paris, Moltke was heading more directly towards it.</a:t>
            </a:r>
          </a:p>
          <a:p>
            <a:r>
              <a:rPr lang="en-US" dirty="0"/>
              <a:t>Moltke also reduced the number of troops assigned to the plan to strengthen the defenses on the German border with both France and Russia - this was at the behest of the commanders stationed on the border who wanted a more active role.</a:t>
            </a:r>
          </a:p>
          <a:p>
            <a:r>
              <a:rPr lang="en-US" dirty="0"/>
              <a:t>Whether it was these changes that made the difference or not to its success </a:t>
            </a:r>
            <a:r>
              <a:rPr lang="en-US"/>
              <a:t>is debatable.</a:t>
            </a:r>
            <a:endParaRPr lang="en-US" dirty="0"/>
          </a:p>
        </p:txBody>
      </p:sp>
      <p:pic>
        <p:nvPicPr>
          <p:cNvPr id="5" name="Content Placeholder 4">
            <a:extLst>
              <a:ext uri="{FF2B5EF4-FFF2-40B4-BE49-F238E27FC236}">
                <a16:creationId xmlns:a16="http://schemas.microsoft.com/office/drawing/2014/main" id="{A6008578-3296-204A-9E6A-4C154AA74283}"/>
              </a:ext>
            </a:extLst>
          </p:cNvPr>
          <p:cNvPicPr>
            <a:picLocks noGrp="1" noChangeAspect="1"/>
          </p:cNvPicPr>
          <p:nvPr>
            <p:ph sz="half" idx="2"/>
          </p:nvPr>
        </p:nvPicPr>
        <p:blipFill>
          <a:blip r:embed="rId2"/>
          <a:stretch>
            <a:fillRect/>
          </a:stretch>
        </p:blipFill>
        <p:spPr>
          <a:xfrm>
            <a:off x="5025966" y="1600200"/>
            <a:ext cx="3283068" cy="4525963"/>
          </a:xfrm>
          <a:prstGeom prst="rect">
            <a:avLst/>
          </a:prstGeom>
        </p:spPr>
      </p:pic>
    </p:spTree>
    <p:extLst>
      <p:ext uri="{BB962C8B-B14F-4D97-AF65-F5344CB8AC3E}">
        <p14:creationId xmlns:p14="http://schemas.microsoft.com/office/powerpoint/2010/main" val="298820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Strengths</a:t>
            </a:r>
          </a:p>
        </p:txBody>
      </p:sp>
      <p:sp>
        <p:nvSpPr>
          <p:cNvPr id="3" name="Content Placeholder 2"/>
          <p:cNvSpPr>
            <a:spLocks noGrp="1"/>
          </p:cNvSpPr>
          <p:nvPr>
            <p:ph sz="half" idx="1"/>
          </p:nvPr>
        </p:nvSpPr>
        <p:spPr/>
        <p:txBody>
          <a:bodyPr/>
          <a:lstStyle/>
          <a:p>
            <a:r>
              <a:rPr lang="en-NZ" dirty="0"/>
              <a:t>Even if it was not successful it would ensure the bulk of the fighting was done in France.</a:t>
            </a:r>
          </a:p>
        </p:txBody>
      </p:sp>
      <p:pic>
        <p:nvPicPr>
          <p:cNvPr id="6" name="Content Placeholder 5" descr="29SchlieffenPlan02.jpg"/>
          <p:cNvPicPr>
            <a:picLocks noGrp="1" noChangeAspect="1"/>
          </p:cNvPicPr>
          <p:nvPr>
            <p:ph sz="half" idx="2"/>
          </p:nvPr>
        </p:nvPicPr>
        <p:blipFill>
          <a:blip r:embed="rId2" cstate="print"/>
          <a:stretch>
            <a:fillRect/>
          </a:stretch>
        </p:blipFill>
        <p:spPr>
          <a:xfrm>
            <a:off x="3851920" y="3284984"/>
            <a:ext cx="5154848" cy="343656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Weaknesses</a:t>
            </a:r>
          </a:p>
        </p:txBody>
      </p:sp>
      <p:sp>
        <p:nvSpPr>
          <p:cNvPr id="3" name="Content Placeholder 2"/>
          <p:cNvSpPr>
            <a:spLocks noGrp="1"/>
          </p:cNvSpPr>
          <p:nvPr>
            <p:ph sz="half" idx="1"/>
          </p:nvPr>
        </p:nvSpPr>
        <p:spPr/>
        <p:txBody>
          <a:bodyPr>
            <a:normAutofit fontScale="47500" lnSpcReduction="20000"/>
          </a:bodyPr>
          <a:lstStyle/>
          <a:p>
            <a:r>
              <a:rPr lang="en-NZ" dirty="0"/>
              <a:t>The invasion of Belgium brought Britain into the war - guaranteeing the Treaty of London (1839).</a:t>
            </a:r>
          </a:p>
          <a:p>
            <a:r>
              <a:rPr lang="en-NZ" dirty="0"/>
              <a:t> It did not factor any more than token Belgian resistance.</a:t>
            </a:r>
          </a:p>
          <a:p>
            <a:r>
              <a:rPr lang="en-NZ" dirty="0"/>
              <a:t>Moltke who carried out the plan did not heed Schlieffen's dying words ‘ to keep the right strong’ this mean it was hard to outflank the French.</a:t>
            </a:r>
          </a:p>
          <a:p>
            <a:r>
              <a:rPr lang="en-NZ" dirty="0"/>
              <a:t>It was too rigid, any war with Russia would mean a war with France. Germany would not have the choice on when it would launch the war.</a:t>
            </a:r>
          </a:p>
          <a:p>
            <a:r>
              <a:rPr lang="en-NZ" dirty="0"/>
              <a:t>It did not take supply into account. France could reequip quicker than Germany.</a:t>
            </a:r>
          </a:p>
          <a:p>
            <a:r>
              <a:rPr lang="en-NZ" dirty="0"/>
              <a:t>It relied on the French collapsing and the use of Belgian rail. Any resistance from either would put pressure on the 6-week window.</a:t>
            </a:r>
          </a:p>
          <a:p>
            <a:r>
              <a:rPr lang="en-NZ" dirty="0"/>
              <a:t>If Russia had invaded before the six weeks, they would have had to choose to abandon German territory or weaken the Western front. </a:t>
            </a:r>
          </a:p>
          <a:p>
            <a:r>
              <a:rPr lang="en-NZ" dirty="0"/>
              <a:t>It had no contingencies for the ‘Fog of War’. Communication systems lagged behind other technological developments.</a:t>
            </a:r>
          </a:p>
        </p:txBody>
      </p:sp>
      <p:pic>
        <p:nvPicPr>
          <p:cNvPr id="5" name="Content Placeholder 4" descr="schlieffenimage.jpg"/>
          <p:cNvPicPr>
            <a:picLocks noGrp="1" noChangeAspect="1"/>
          </p:cNvPicPr>
          <p:nvPr>
            <p:ph sz="half" idx="2"/>
          </p:nvPr>
        </p:nvPicPr>
        <p:blipFill>
          <a:blip r:embed="rId2" cstate="print"/>
          <a:stretch>
            <a:fillRect/>
          </a:stretch>
        </p:blipFill>
        <p:spPr>
          <a:xfrm>
            <a:off x="4555007" y="2204864"/>
            <a:ext cx="4326834" cy="324036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Plan XVII</a:t>
            </a:r>
          </a:p>
        </p:txBody>
      </p:sp>
      <p:sp>
        <p:nvSpPr>
          <p:cNvPr id="3" name="Content Placeholder 2"/>
          <p:cNvSpPr>
            <a:spLocks noGrp="1"/>
          </p:cNvSpPr>
          <p:nvPr>
            <p:ph sz="half" idx="1"/>
          </p:nvPr>
        </p:nvSpPr>
        <p:spPr/>
        <p:txBody>
          <a:bodyPr/>
          <a:lstStyle/>
          <a:p>
            <a:r>
              <a:rPr lang="en-NZ" dirty="0"/>
              <a:t>Devised by Foch but carried out by Joffre, this relied on élan vital (the fighting spirit of the French soldier). Two armies would move into Alsace Lorraine and another two into Germany through the Ardennes.</a:t>
            </a:r>
          </a:p>
        </p:txBody>
      </p:sp>
      <p:pic>
        <p:nvPicPr>
          <p:cNvPr id="5" name="Content Placeholder 4" descr="xviiplan.jpg"/>
          <p:cNvPicPr>
            <a:picLocks noGrp="1" noChangeAspect="1"/>
          </p:cNvPicPr>
          <p:nvPr>
            <p:ph sz="half" idx="2"/>
          </p:nvPr>
        </p:nvPicPr>
        <p:blipFill>
          <a:blip r:embed="rId2" cstate="print"/>
          <a:stretch>
            <a:fillRect/>
          </a:stretch>
        </p:blipFill>
        <p:spPr>
          <a:xfrm>
            <a:off x="4567031" y="1988840"/>
            <a:ext cx="4290040" cy="367240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Weaknesses </a:t>
            </a:r>
          </a:p>
        </p:txBody>
      </p:sp>
      <p:sp>
        <p:nvSpPr>
          <p:cNvPr id="3" name="Content Placeholder 2"/>
          <p:cNvSpPr>
            <a:spLocks noGrp="1"/>
          </p:cNvSpPr>
          <p:nvPr>
            <p:ph sz="half" idx="1"/>
          </p:nvPr>
        </p:nvSpPr>
        <p:spPr/>
        <p:txBody>
          <a:bodyPr/>
          <a:lstStyle/>
          <a:p>
            <a:r>
              <a:rPr lang="en-NZ" dirty="0"/>
              <a:t>Paid no consideration that Germany may move through Belgium.</a:t>
            </a:r>
          </a:p>
          <a:p>
            <a:r>
              <a:rPr lang="en-NZ" dirty="0"/>
              <a:t>Did not factor the quality of the German reserve troops.</a:t>
            </a:r>
          </a:p>
          <a:p>
            <a:r>
              <a:rPr lang="en-NZ" dirty="0"/>
              <a:t>It was obvious</a:t>
            </a:r>
          </a:p>
          <a:p>
            <a:r>
              <a:rPr lang="en-NZ" dirty="0"/>
              <a:t>Élan Vital no match for machine guns</a:t>
            </a:r>
          </a:p>
        </p:txBody>
      </p:sp>
      <p:pic>
        <p:nvPicPr>
          <p:cNvPr id="5" name="Content Placeholder 4" descr="Ferdinand_Foch_pre_1915.jpg"/>
          <p:cNvPicPr>
            <a:picLocks noGrp="1" noChangeAspect="1"/>
          </p:cNvPicPr>
          <p:nvPr>
            <p:ph sz="half" idx="2"/>
          </p:nvPr>
        </p:nvPicPr>
        <p:blipFill>
          <a:blip r:embed="rId2" cstate="print"/>
          <a:stretch>
            <a:fillRect/>
          </a:stretch>
        </p:blipFill>
        <p:spPr>
          <a:xfrm>
            <a:off x="5092465" y="1600200"/>
            <a:ext cx="315007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Plans G, A and 19</a:t>
            </a:r>
          </a:p>
        </p:txBody>
      </p:sp>
      <p:sp>
        <p:nvSpPr>
          <p:cNvPr id="3" name="Content Placeholder 2"/>
          <p:cNvSpPr>
            <a:spLocks noGrp="1"/>
          </p:cNvSpPr>
          <p:nvPr>
            <p:ph sz="half" idx="1"/>
          </p:nvPr>
        </p:nvSpPr>
        <p:spPr/>
        <p:txBody>
          <a:bodyPr/>
          <a:lstStyle/>
          <a:p>
            <a:r>
              <a:rPr lang="en-NZ" dirty="0"/>
              <a:t>G: Assumed Germany would invade Russia first and to absorb the attack</a:t>
            </a:r>
          </a:p>
          <a:p>
            <a:r>
              <a:rPr lang="en-NZ" dirty="0"/>
              <a:t>A and 19: Changed in 1910 by </a:t>
            </a:r>
            <a:r>
              <a:rPr lang="en-NZ" dirty="0" err="1"/>
              <a:t>Danilov</a:t>
            </a:r>
            <a:r>
              <a:rPr lang="en-NZ" dirty="0"/>
              <a:t> to an attack into Central Germany whilst using a fortress defence.</a:t>
            </a:r>
          </a:p>
        </p:txBody>
      </p:sp>
      <p:pic>
        <p:nvPicPr>
          <p:cNvPr id="5" name="Content Placeholder 4" descr="774px-Eastern_Front%2C_1914.jpg"/>
          <p:cNvPicPr>
            <a:picLocks noGrp="1" noChangeAspect="1"/>
          </p:cNvPicPr>
          <p:nvPr>
            <p:ph sz="half" idx="2"/>
          </p:nvPr>
        </p:nvPicPr>
        <p:blipFill>
          <a:blip r:embed="rId2" cstate="print"/>
          <a:stretch>
            <a:fillRect/>
          </a:stretch>
        </p:blipFill>
        <p:spPr>
          <a:xfrm>
            <a:off x="4338609" y="2060848"/>
            <a:ext cx="4348191" cy="336507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6336</TotalTime>
  <Words>734</Words>
  <Application>Microsoft Macintosh PowerPoint</Application>
  <PresentationFormat>On-screen Show (4:3)</PresentationFormat>
  <Paragraphs>51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War by Timetable</vt:lpstr>
      <vt:lpstr>Schlieffen Plan</vt:lpstr>
      <vt:lpstr>Changes</vt:lpstr>
      <vt:lpstr>Alleged Changes made by Moltke</vt:lpstr>
      <vt:lpstr>Strengths</vt:lpstr>
      <vt:lpstr>Weaknesses</vt:lpstr>
      <vt:lpstr>Plan XVII</vt:lpstr>
      <vt:lpstr>Weaknesses </vt:lpstr>
      <vt:lpstr>Plans G, A and 19</vt:lpstr>
      <vt:lpstr>Strengths</vt:lpstr>
      <vt:lpstr>Weaknesses</vt:lpstr>
      <vt:lpstr>Plan B and Plan R</vt:lpstr>
      <vt:lpstr>Weaknesses</vt:lpstr>
      <vt:lpstr>Britain</vt:lpstr>
      <vt:lpstr>How far did these plans contribute to the First World War</vt:lpstr>
    </vt:vector>
  </TitlesOfParts>
  <Company>Macleans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by Timetable</dc:title>
  <dc:creator>Steven Spence</dc:creator>
  <cp:lastModifiedBy>Steven Spence</cp:lastModifiedBy>
  <cp:revision>17</cp:revision>
  <cp:lastPrinted>2016-08-29T02:10:53Z</cp:lastPrinted>
  <dcterms:created xsi:type="dcterms:W3CDTF">2010-08-09T08:28:45Z</dcterms:created>
  <dcterms:modified xsi:type="dcterms:W3CDTF">2024-08-24T18:37:08Z</dcterms:modified>
</cp:coreProperties>
</file>