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197"/>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046D-8A41-0A6A-308F-751A587FC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394E3084-D5EF-6085-C315-5D2F8F85D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B6D802CF-6F8E-55D8-3B31-EADB149229C6}"/>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5" name="Footer Placeholder 4">
            <a:extLst>
              <a:ext uri="{FF2B5EF4-FFF2-40B4-BE49-F238E27FC236}">
                <a16:creationId xmlns:a16="http://schemas.microsoft.com/office/drawing/2014/main" id="{E2A7C105-0662-31BE-5EEF-93B761D917E5}"/>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4C3483D-6349-B943-F89D-DB66B8B29A4A}"/>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74994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EC94-F58D-0E07-B2FC-E46D27AA74EE}"/>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4A6E2312-EEF1-AD9C-C710-BECBAFA23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AD18B1EF-8941-96E0-8C28-E5CBF20F74F1}"/>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5" name="Footer Placeholder 4">
            <a:extLst>
              <a:ext uri="{FF2B5EF4-FFF2-40B4-BE49-F238E27FC236}">
                <a16:creationId xmlns:a16="http://schemas.microsoft.com/office/drawing/2014/main" id="{9DF42770-4DAF-06E0-3DD6-59F6394146C0}"/>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9987CF7-CE15-80DE-BF99-F4233AFBDAE1}"/>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59626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AB18C-7CD6-65C0-E5B6-C3203EEF74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FCBDE5CC-7E77-45F5-6395-1C4C7EF751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10D43E88-4F62-1859-D17B-C4AE7730B763}"/>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5" name="Footer Placeholder 4">
            <a:extLst>
              <a:ext uri="{FF2B5EF4-FFF2-40B4-BE49-F238E27FC236}">
                <a16:creationId xmlns:a16="http://schemas.microsoft.com/office/drawing/2014/main" id="{FF251EBA-F57B-4C4D-E806-31831A611FA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0B2648A-6515-E760-736C-4373BDB265AC}"/>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308452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A4D4-8604-5BEC-914C-EAC681FFE9FB}"/>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8937DF11-4617-3781-54B9-29F4D2A0BF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0D3BD8AD-3784-56BB-2362-E1A78770EA72}"/>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5" name="Footer Placeholder 4">
            <a:extLst>
              <a:ext uri="{FF2B5EF4-FFF2-40B4-BE49-F238E27FC236}">
                <a16:creationId xmlns:a16="http://schemas.microsoft.com/office/drawing/2014/main" id="{7D4156B3-A142-A8F7-733D-6ED24C58708A}"/>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ED48E268-6FE0-8F61-309D-2D6582130790}"/>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86080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2433-2BE6-31ED-E907-40A2752235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F06D48B3-9F8D-1847-1BAA-7AE5C7D8AA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EC71CB-4977-2DDE-2E74-FE5C333EF9F4}"/>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5" name="Footer Placeholder 4">
            <a:extLst>
              <a:ext uri="{FF2B5EF4-FFF2-40B4-BE49-F238E27FC236}">
                <a16:creationId xmlns:a16="http://schemas.microsoft.com/office/drawing/2014/main" id="{5303DE32-F47F-D403-C2A9-77C7C1B40E7A}"/>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95D4FAF7-BC70-694E-6A42-15E4FBE7C14C}"/>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3398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9CFB-36AF-6869-D997-440C42954F74}"/>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0F87DB88-460E-64BF-3B79-6B5BF60D61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B8334A40-F556-6270-9B9B-8DF78AA664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F0A1AF65-EB16-CA55-1668-9D0262E507F4}"/>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6" name="Footer Placeholder 5">
            <a:extLst>
              <a:ext uri="{FF2B5EF4-FFF2-40B4-BE49-F238E27FC236}">
                <a16:creationId xmlns:a16="http://schemas.microsoft.com/office/drawing/2014/main" id="{FD6940ED-FE72-5E9D-3DD5-1A3DFFBB202E}"/>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5E875A5C-746A-C308-3112-DC7F88965928}"/>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2274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C9AD-86BB-2352-C9EF-23FD835933F4}"/>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D322C1EC-C95B-BF55-7913-A96FB5235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95C26B-63B1-C86C-26A3-49A215C4E9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B49E31FF-4859-370B-4D52-92C5905C4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2ED47B-D6F3-6025-D116-5272785FA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04156EBE-5528-C347-3800-15AE87460154}"/>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8" name="Footer Placeholder 7">
            <a:extLst>
              <a:ext uri="{FF2B5EF4-FFF2-40B4-BE49-F238E27FC236}">
                <a16:creationId xmlns:a16="http://schemas.microsoft.com/office/drawing/2014/main" id="{E3B7CF26-6DF7-E6EC-A13D-C3BE26B1BD71}"/>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D93823D1-C442-DAC9-11E3-2C1018E94839}"/>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309057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127A-33FA-D39D-F603-1C54CAD5EE49}"/>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750B3D38-76FF-85B6-59BF-84E7B4DE656F}"/>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4" name="Footer Placeholder 3">
            <a:extLst>
              <a:ext uri="{FF2B5EF4-FFF2-40B4-BE49-F238E27FC236}">
                <a16:creationId xmlns:a16="http://schemas.microsoft.com/office/drawing/2014/main" id="{0B74D6DC-AE84-C32E-4B8D-36AC4E334D32}"/>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40CB789A-6EB6-263A-114E-8CDB3AA37485}"/>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87187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DD8A2-32FE-8C85-BDB7-F934EF3F5E15}"/>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3" name="Footer Placeholder 2">
            <a:extLst>
              <a:ext uri="{FF2B5EF4-FFF2-40B4-BE49-F238E27FC236}">
                <a16:creationId xmlns:a16="http://schemas.microsoft.com/office/drawing/2014/main" id="{EDECD21A-1DEB-0143-8447-5ED8A537D009}"/>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B5799411-7C47-DE29-941F-195B148C8586}"/>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358597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96C8-2252-418C-1E58-8C81DD7CF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4A19826A-EDC9-5DC5-9A16-65D650A48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47BC7BC2-B2CA-5329-D8AB-7188AE9C5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1BF4D-9ACC-75D6-A99F-21018B446B8C}"/>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6" name="Footer Placeholder 5">
            <a:extLst>
              <a:ext uri="{FF2B5EF4-FFF2-40B4-BE49-F238E27FC236}">
                <a16:creationId xmlns:a16="http://schemas.microsoft.com/office/drawing/2014/main" id="{08115621-D1C9-7110-4FF5-E77D64AF3B10}"/>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89BE4063-E9F0-B85F-4F23-26E9230E6799}"/>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32264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C307-4F84-5E96-CA5B-82AA0A039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E60F4E01-AC35-7D3F-22E2-CAFCCEC6A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73132D31-69E7-355A-9282-CB9A7D8F3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EF4D-5858-B1D5-9040-D6FAFE92D8EF}"/>
              </a:ext>
            </a:extLst>
          </p:cNvPr>
          <p:cNvSpPr>
            <a:spLocks noGrp="1"/>
          </p:cNvSpPr>
          <p:nvPr>
            <p:ph type="dt" sz="half" idx="10"/>
          </p:nvPr>
        </p:nvSpPr>
        <p:spPr/>
        <p:txBody>
          <a:bodyPr/>
          <a:lstStyle/>
          <a:p>
            <a:fld id="{59175DB5-AEDD-6048-8000-91F482F40381}" type="datetimeFigureOut">
              <a:rPr lang="en-CN" smtClean="0"/>
              <a:t>2024/2/26</a:t>
            </a:fld>
            <a:endParaRPr lang="en-CN"/>
          </a:p>
        </p:txBody>
      </p:sp>
      <p:sp>
        <p:nvSpPr>
          <p:cNvPr id="6" name="Footer Placeholder 5">
            <a:extLst>
              <a:ext uri="{FF2B5EF4-FFF2-40B4-BE49-F238E27FC236}">
                <a16:creationId xmlns:a16="http://schemas.microsoft.com/office/drawing/2014/main" id="{C87D2A6F-42A0-2E3D-4CF9-743E8EA587FD}"/>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DAFE7EE0-E609-A399-89E5-BFDA5DB454AD}"/>
              </a:ext>
            </a:extLst>
          </p:cNvPr>
          <p:cNvSpPr>
            <a:spLocks noGrp="1"/>
          </p:cNvSpPr>
          <p:nvPr>
            <p:ph type="sldNum" sz="quarter" idx="12"/>
          </p:nvPr>
        </p:nvSpPr>
        <p:spPr/>
        <p:txBody>
          <a:bodyPr/>
          <a:lstStyle/>
          <a:p>
            <a:fld id="{6347D769-9B37-984F-AD3B-4347CA2F1DEF}" type="slidenum">
              <a:rPr lang="en-CN" smtClean="0"/>
              <a:t>‹#›</a:t>
            </a:fld>
            <a:endParaRPr lang="en-CN"/>
          </a:p>
        </p:txBody>
      </p:sp>
    </p:spTree>
    <p:extLst>
      <p:ext uri="{BB962C8B-B14F-4D97-AF65-F5344CB8AC3E}">
        <p14:creationId xmlns:p14="http://schemas.microsoft.com/office/powerpoint/2010/main" val="293761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18D88E-D438-0D2B-7AE3-9354777A7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0E7D4DC6-7270-829A-42C0-C98A2D3FF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75356278-6CC6-828E-66CD-93BE083EB1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175DB5-AEDD-6048-8000-91F482F40381}" type="datetimeFigureOut">
              <a:rPr lang="en-CN" smtClean="0"/>
              <a:t>2024/2/26</a:t>
            </a:fld>
            <a:endParaRPr lang="en-CN"/>
          </a:p>
        </p:txBody>
      </p:sp>
      <p:sp>
        <p:nvSpPr>
          <p:cNvPr id="5" name="Footer Placeholder 4">
            <a:extLst>
              <a:ext uri="{FF2B5EF4-FFF2-40B4-BE49-F238E27FC236}">
                <a16:creationId xmlns:a16="http://schemas.microsoft.com/office/drawing/2014/main" id="{2FE6AE33-BEE5-419C-191B-B5EED055C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N"/>
          </a:p>
        </p:txBody>
      </p:sp>
      <p:sp>
        <p:nvSpPr>
          <p:cNvPr id="6" name="Slide Number Placeholder 5">
            <a:extLst>
              <a:ext uri="{FF2B5EF4-FFF2-40B4-BE49-F238E27FC236}">
                <a16:creationId xmlns:a16="http://schemas.microsoft.com/office/drawing/2014/main" id="{6A6D7B71-D5E0-B42C-611F-54FFA149B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47D769-9B37-984F-AD3B-4347CA2F1DEF}" type="slidenum">
              <a:rPr lang="en-CN" smtClean="0"/>
              <a:t>‹#›</a:t>
            </a:fld>
            <a:endParaRPr lang="en-CN"/>
          </a:p>
        </p:txBody>
      </p:sp>
    </p:spTree>
    <p:extLst>
      <p:ext uri="{BB962C8B-B14F-4D97-AF65-F5344CB8AC3E}">
        <p14:creationId xmlns:p14="http://schemas.microsoft.com/office/powerpoint/2010/main" val="767160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large ship in the water with USS Constitution in the background&#10;&#10;Description automatically generated">
            <a:extLst>
              <a:ext uri="{FF2B5EF4-FFF2-40B4-BE49-F238E27FC236}">
                <a16:creationId xmlns:a16="http://schemas.microsoft.com/office/drawing/2014/main" id="{DA9F4AA5-0CE2-CFAA-EB41-878A90672A5F}"/>
              </a:ext>
            </a:extLst>
          </p:cNvPr>
          <p:cNvPicPr>
            <a:picLocks noChangeAspect="1"/>
          </p:cNvPicPr>
          <p:nvPr/>
        </p:nvPicPr>
        <p:blipFill rotWithShape="1">
          <a:blip r:embed="rId2">
            <a:alphaModFix amt="50000"/>
          </a:blip>
          <a:srcRect t="38945" b="4805"/>
          <a:stretch/>
        </p:blipFill>
        <p:spPr>
          <a:xfrm>
            <a:off x="20" y="1"/>
            <a:ext cx="12191980" cy="6857999"/>
          </a:xfrm>
          <a:prstGeom prst="rect">
            <a:avLst/>
          </a:prstGeom>
        </p:spPr>
      </p:pic>
      <p:sp>
        <p:nvSpPr>
          <p:cNvPr id="2" name="Title 1">
            <a:extLst>
              <a:ext uri="{FF2B5EF4-FFF2-40B4-BE49-F238E27FC236}">
                <a16:creationId xmlns:a16="http://schemas.microsoft.com/office/drawing/2014/main" id="{EB762BFF-9BFA-D8D6-749C-D37693C83A5D}"/>
              </a:ext>
            </a:extLst>
          </p:cNvPr>
          <p:cNvSpPr>
            <a:spLocks noGrp="1"/>
          </p:cNvSpPr>
          <p:nvPr>
            <p:ph type="ctrTitle"/>
          </p:nvPr>
        </p:nvSpPr>
        <p:spPr>
          <a:xfrm>
            <a:off x="1524000" y="1122362"/>
            <a:ext cx="9144000" cy="2900518"/>
          </a:xfrm>
        </p:spPr>
        <p:txBody>
          <a:bodyPr>
            <a:normAutofit fontScale="90000"/>
          </a:bodyPr>
          <a:lstStyle/>
          <a:p>
            <a:r>
              <a:rPr lang="en-US" dirty="0">
                <a:solidFill>
                  <a:srgbClr val="FFFFFF"/>
                </a:solidFill>
              </a:rPr>
              <a:t>How significant were sea strategies in determining the outcome of early-modern wars? </a:t>
            </a:r>
            <a:endParaRPr lang="en-CN" dirty="0">
              <a:solidFill>
                <a:srgbClr val="FFFFFF"/>
              </a:solidFill>
            </a:endParaRPr>
          </a:p>
        </p:txBody>
      </p:sp>
      <p:sp>
        <p:nvSpPr>
          <p:cNvPr id="3" name="Subtitle 2">
            <a:extLst>
              <a:ext uri="{FF2B5EF4-FFF2-40B4-BE49-F238E27FC236}">
                <a16:creationId xmlns:a16="http://schemas.microsoft.com/office/drawing/2014/main" id="{B125F7BC-146A-97C5-6809-232AF8174993}"/>
              </a:ext>
            </a:extLst>
          </p:cNvPr>
          <p:cNvSpPr>
            <a:spLocks noGrp="1"/>
          </p:cNvSpPr>
          <p:nvPr>
            <p:ph type="subTitle" idx="1"/>
          </p:nvPr>
        </p:nvSpPr>
        <p:spPr>
          <a:xfrm>
            <a:off x="1524000" y="4159404"/>
            <a:ext cx="9144000" cy="1098395"/>
          </a:xfrm>
        </p:spPr>
        <p:txBody>
          <a:bodyPr>
            <a:normAutofit/>
          </a:bodyPr>
          <a:lstStyle/>
          <a:p>
            <a:r>
              <a:rPr lang="en-CN" dirty="0">
                <a:solidFill>
                  <a:srgbClr val="FFFFFF"/>
                </a:solidFill>
              </a:rPr>
              <a:t>English Civil War</a:t>
            </a:r>
          </a:p>
        </p:txBody>
      </p:sp>
    </p:spTree>
    <p:extLst>
      <p:ext uri="{BB962C8B-B14F-4D97-AF65-F5344CB8AC3E}">
        <p14:creationId xmlns:p14="http://schemas.microsoft.com/office/powerpoint/2010/main" val="24826324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8" name="Rectangle 9227">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17th century London — humanity amid the insanity">
            <a:extLst>
              <a:ext uri="{FF2B5EF4-FFF2-40B4-BE49-F238E27FC236}">
                <a16:creationId xmlns:a16="http://schemas.microsoft.com/office/drawing/2014/main" id="{E56629EF-0F23-BE75-1BCA-DAB66A2589C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400" r="10196"/>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9230" name="Freeform: Shape 922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227" name="Freeform: Shape 922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93966D-0505-79E1-6195-24EC67EAFEDE}"/>
              </a:ext>
            </a:extLst>
          </p:cNvPr>
          <p:cNvSpPr>
            <a:spLocks noGrp="1"/>
          </p:cNvSpPr>
          <p:nvPr>
            <p:ph type="title"/>
          </p:nvPr>
        </p:nvSpPr>
        <p:spPr>
          <a:xfrm>
            <a:off x="371094" y="1161288"/>
            <a:ext cx="3438144" cy="1125728"/>
          </a:xfrm>
        </p:spPr>
        <p:txBody>
          <a:bodyPr vert="horz" lIns="91440" tIns="45720" rIns="91440" bIns="45720" rtlCol="0" anchor="b">
            <a:normAutofit/>
          </a:bodyPr>
          <a:lstStyle/>
          <a:p>
            <a:r>
              <a:rPr lang="en-US" sz="2800"/>
              <a:t>Conclusion</a:t>
            </a:r>
          </a:p>
        </p:txBody>
      </p:sp>
      <p:sp>
        <p:nvSpPr>
          <p:cNvPr id="9229" name="Rectangle 92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31" name="Rectangle 92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8A83C5A-1FDE-F6A7-9379-3A718D1C8075}"/>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100" dirty="0">
                <a:effectLst/>
              </a:rPr>
              <a:t>With control of the navy and the resources of London at its disposal, parliament should have dominated the conflict at sea, but instead the parliamentarian navy found itself in a difficult struggle against resourceful and energetic enemies who at times challenged their control of the waters around the British Isles and Ireland.</a:t>
            </a:r>
          </a:p>
          <a:p>
            <a:r>
              <a:rPr lang="en-US" sz="1100" dirty="0"/>
              <a:t>Still, although parliament failed to deny Charles the supplies, he needed to continue the war the ensured that his resources were dependent on luck or the mistakes of his enemies.</a:t>
            </a:r>
          </a:p>
          <a:p>
            <a:r>
              <a:rPr lang="en-US" sz="1100" dirty="0">
                <a:effectLst/>
              </a:rPr>
              <a:t>Parliament won the Civil War because of its armies performance. Yet, they were aided by the Navy transported supplies and reinforcements. </a:t>
            </a:r>
          </a:p>
          <a:p>
            <a:r>
              <a:rPr lang="en-US" sz="1100" dirty="0"/>
              <a:t>If the King had held the Navy, he would have been able to transport exponentially more troops from Ireland and the Continent. </a:t>
            </a:r>
            <a:endParaRPr lang="en-US" sz="1100" dirty="0">
              <a:effectLst/>
            </a:endParaRPr>
          </a:p>
          <a:p>
            <a:endParaRPr lang="en-US" sz="1100" dirty="0">
              <a:effectLst/>
            </a:endParaRPr>
          </a:p>
          <a:p>
            <a:endParaRPr lang="en-US" sz="1100" dirty="0"/>
          </a:p>
        </p:txBody>
      </p:sp>
    </p:spTree>
    <p:extLst>
      <p:ext uri="{BB962C8B-B14F-4D97-AF65-F5344CB8AC3E}">
        <p14:creationId xmlns:p14="http://schemas.microsoft.com/office/powerpoint/2010/main" val="369826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6A5622E-ED4B-EA2F-670A-8D34A52CFC29}"/>
              </a:ext>
            </a:extLst>
          </p:cNvPr>
          <p:cNvSpPr>
            <a:spLocks noGrp="1"/>
          </p:cNvSpPr>
          <p:nvPr>
            <p:ph type="title"/>
          </p:nvPr>
        </p:nvSpPr>
        <p:spPr>
          <a:xfrm>
            <a:off x="1137035" y="609600"/>
            <a:ext cx="3595678" cy="1330839"/>
          </a:xfrm>
        </p:spPr>
        <p:txBody>
          <a:bodyPr vert="horz" lIns="91440" tIns="45720" rIns="91440" bIns="45720" rtlCol="0" anchor="ctr">
            <a:normAutofit/>
          </a:bodyPr>
          <a:lstStyle/>
          <a:p>
            <a:r>
              <a:rPr lang="en-US" sz="3100" dirty="0"/>
              <a:t>Naval Warfare in Early-Modern Europe</a:t>
            </a:r>
          </a:p>
        </p:txBody>
      </p:sp>
      <p:sp>
        <p:nvSpPr>
          <p:cNvPr id="5" name="Content Placeholder 4">
            <a:extLst>
              <a:ext uri="{FF2B5EF4-FFF2-40B4-BE49-F238E27FC236}">
                <a16:creationId xmlns:a16="http://schemas.microsoft.com/office/drawing/2014/main" id="{1C812DE1-24BA-38BF-8B22-AEEF5D2E4293}"/>
              </a:ext>
            </a:extLst>
          </p:cNvPr>
          <p:cNvSpPr>
            <a:spLocks noGrp="1"/>
          </p:cNvSpPr>
          <p:nvPr>
            <p:ph sz="half" idx="1"/>
          </p:nvPr>
        </p:nvSpPr>
        <p:spPr>
          <a:xfrm>
            <a:off x="1137034" y="2194102"/>
            <a:ext cx="3158741" cy="3908586"/>
          </a:xfrm>
        </p:spPr>
        <p:txBody>
          <a:bodyPr vert="horz" lIns="91440" tIns="45720" rIns="91440" bIns="45720" rtlCol="0">
            <a:normAutofit fontScale="92500" lnSpcReduction="10000"/>
          </a:bodyPr>
          <a:lstStyle/>
          <a:p>
            <a:r>
              <a:rPr lang="en-US" sz="1400" dirty="0"/>
              <a:t>Naval force was not solely under the control of the state. The boundaries between the two were blurred.</a:t>
            </a:r>
          </a:p>
          <a:p>
            <a:r>
              <a:rPr lang="en-US" sz="1400" dirty="0"/>
              <a:t>Hired merchant ships still comprised the bulk of the English navy.</a:t>
            </a:r>
          </a:p>
          <a:p>
            <a:r>
              <a:rPr lang="en-US" sz="1400" dirty="0"/>
              <a:t>Charles relied on supporters to employ their vessels in his service.</a:t>
            </a:r>
          </a:p>
          <a:p>
            <a:r>
              <a:rPr lang="en-US" sz="1400" dirty="0"/>
              <a:t>Nations competed to build ever larger ships but tactics lacked sophistication. More of a series of individual duels than coordinated actions.</a:t>
            </a:r>
          </a:p>
          <a:p>
            <a:r>
              <a:rPr lang="en-US" sz="1400" dirty="0"/>
              <a:t>All nations used false flags to capture enemy vessels – it created much conjecture and rancour. </a:t>
            </a:r>
          </a:p>
          <a:p>
            <a:r>
              <a:rPr lang="en-US" sz="1400" dirty="0"/>
              <a:t>The impressment of men was discouraged but necessary. Parliament codified the practice in October 1641. Discipline was tight and wages were rarely paid on time. </a:t>
            </a:r>
          </a:p>
          <a:p>
            <a:endParaRPr lang="en-US" sz="1400" dirty="0"/>
          </a:p>
        </p:txBody>
      </p:sp>
      <p:pic>
        <p:nvPicPr>
          <p:cNvPr id="1026" name="Picture 2" descr="English ship Elizabeth (1647) - Wikipedia">
            <a:extLst>
              <a:ext uri="{FF2B5EF4-FFF2-40B4-BE49-F238E27FC236}">
                <a16:creationId xmlns:a16="http://schemas.microsoft.com/office/drawing/2014/main" id="{11AB9E69-3B39-0967-967F-A17E44D15E7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40" r="1" b="1"/>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6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Rectangle 308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BC53E5-8854-9F91-C869-59C8D6AE11D9}"/>
              </a:ext>
            </a:extLst>
          </p:cNvPr>
          <p:cNvSpPr>
            <a:spLocks noGrp="1"/>
          </p:cNvSpPr>
          <p:nvPr>
            <p:ph type="title"/>
          </p:nvPr>
        </p:nvSpPr>
        <p:spPr>
          <a:xfrm>
            <a:off x="400050" y="609600"/>
            <a:ext cx="4332663" cy="1330839"/>
          </a:xfrm>
        </p:spPr>
        <p:txBody>
          <a:bodyPr vert="horz" lIns="91440" tIns="45720" rIns="91440" bIns="45720" rtlCol="0" anchor="ctr">
            <a:normAutofit/>
          </a:bodyPr>
          <a:lstStyle/>
          <a:p>
            <a:r>
              <a:rPr lang="en-US" dirty="0"/>
              <a:t>The Caroline Navy</a:t>
            </a:r>
          </a:p>
        </p:txBody>
      </p:sp>
      <p:sp>
        <p:nvSpPr>
          <p:cNvPr id="3" name="Content Placeholder 2">
            <a:extLst>
              <a:ext uri="{FF2B5EF4-FFF2-40B4-BE49-F238E27FC236}">
                <a16:creationId xmlns:a16="http://schemas.microsoft.com/office/drawing/2014/main" id="{983A1395-153C-8AD0-AA5A-1277729D78A3}"/>
              </a:ext>
            </a:extLst>
          </p:cNvPr>
          <p:cNvSpPr>
            <a:spLocks noGrp="1"/>
          </p:cNvSpPr>
          <p:nvPr>
            <p:ph sz="half" idx="1"/>
          </p:nvPr>
        </p:nvSpPr>
        <p:spPr>
          <a:xfrm>
            <a:off x="400050" y="2194101"/>
            <a:ext cx="3895725" cy="4292423"/>
          </a:xfrm>
        </p:spPr>
        <p:txBody>
          <a:bodyPr vert="horz" lIns="91440" tIns="45720" rIns="91440" bIns="45720" rtlCol="0">
            <a:noAutofit/>
          </a:bodyPr>
          <a:lstStyle/>
          <a:p>
            <a:r>
              <a:rPr lang="en-US" sz="1500" dirty="0"/>
              <a:t>Ship Money allowed Charles to finance a much needed naval expansion. 46 new ships of the line were commissioned in 1635/36.</a:t>
            </a:r>
          </a:p>
          <a:p>
            <a:r>
              <a:rPr lang="en-US" sz="1500" dirty="0"/>
              <a:t>Charles's navy suffered from bureaucratic inefficiency and corruption; inconsistencies in the experience and training of officers and commanders; difficulties in recruitment; above all, inadequate finances.</a:t>
            </a:r>
          </a:p>
          <a:p>
            <a:r>
              <a:rPr lang="en-US" sz="1500" dirty="0"/>
              <a:t>However, English problems were shared by all European powers, and Charles's ship money navy was formidable enough that none chose to engage against it.</a:t>
            </a:r>
          </a:p>
          <a:p>
            <a:r>
              <a:rPr lang="en-US" sz="1500" dirty="0"/>
              <a:t>Parliament declined to put the largest ships of Charles's navy to sea during the English Civil War. They were designed to counter other nations, not the more nimble privateers.</a:t>
            </a:r>
          </a:p>
        </p:txBody>
      </p:sp>
      <p:pic>
        <p:nvPicPr>
          <p:cNvPr id="3074" name="Picture 2" descr="The Sovereign of the Seas (Illustration) - World History Encyclopedia">
            <a:extLst>
              <a:ext uri="{FF2B5EF4-FFF2-40B4-BE49-F238E27FC236}">
                <a16:creationId xmlns:a16="http://schemas.microsoft.com/office/drawing/2014/main" id="{B88DFE61-5BBE-F893-0DD2-AF7504CFDA7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210" r="10418" b="-1"/>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8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658A74-6210-FA00-146F-E99EF492DE12}"/>
              </a:ext>
            </a:extLst>
          </p:cNvPr>
          <p:cNvSpPr>
            <a:spLocks noGrp="1"/>
          </p:cNvSpPr>
          <p:nvPr>
            <p:ph type="title"/>
          </p:nvPr>
        </p:nvSpPr>
        <p:spPr>
          <a:xfrm>
            <a:off x="3398866" y="120149"/>
            <a:ext cx="5287934" cy="1351472"/>
          </a:xfrm>
        </p:spPr>
        <p:txBody>
          <a:bodyPr vert="horz" lIns="91440" tIns="45720" rIns="91440" bIns="45720" rtlCol="0" anchor="ctr">
            <a:normAutofit/>
          </a:bodyPr>
          <a:lstStyle/>
          <a:p>
            <a:pPr algn="ctr"/>
            <a:r>
              <a:rPr lang="en-US" kern="1200" dirty="0">
                <a:solidFill>
                  <a:schemeClr val="tx1">
                    <a:lumMod val="85000"/>
                    <a:lumOff val="15000"/>
                  </a:schemeClr>
                </a:solidFill>
                <a:latin typeface="+mj-lt"/>
                <a:ea typeface="+mj-ea"/>
                <a:cs typeface="+mj-cs"/>
              </a:rPr>
              <a:t>The Navy backs Parliament</a:t>
            </a:r>
          </a:p>
        </p:txBody>
      </p:sp>
      <p:pic>
        <p:nvPicPr>
          <p:cNvPr id="4098" name="Picture 2">
            <a:extLst>
              <a:ext uri="{FF2B5EF4-FFF2-40B4-BE49-F238E27FC236}">
                <a16:creationId xmlns:a16="http://schemas.microsoft.com/office/drawing/2014/main" id="{8C9ABCA3-335D-67BA-CE62-456DDDA049B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2798"/>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B021C9-23CB-6F57-780A-CA9E66E32683}"/>
              </a:ext>
            </a:extLst>
          </p:cNvPr>
          <p:cNvSpPr>
            <a:spLocks noGrp="1"/>
          </p:cNvSpPr>
          <p:nvPr>
            <p:ph sz="half" idx="1"/>
          </p:nvPr>
        </p:nvSpPr>
        <p:spPr>
          <a:xfrm>
            <a:off x="3695702" y="1471621"/>
            <a:ext cx="4800598" cy="5266230"/>
          </a:xfrm>
        </p:spPr>
        <p:txBody>
          <a:bodyPr vert="horz" lIns="91440" tIns="45720" rIns="91440" bIns="45720" rtlCol="0">
            <a:normAutofit fontScale="92500" lnSpcReduction="10000"/>
          </a:bodyPr>
          <a:lstStyle/>
          <a:p>
            <a:r>
              <a:rPr lang="en-US" sz="1200" dirty="0">
                <a:solidFill>
                  <a:schemeClr val="tx1">
                    <a:lumMod val="85000"/>
                    <a:lumOff val="15000"/>
                  </a:schemeClr>
                </a:solidFill>
              </a:rPr>
              <a:t>In general, most sailors felt the King too sympathetic to Catholics and resented he had forbidden them from tackling Dunkirker privateers.</a:t>
            </a:r>
          </a:p>
          <a:p>
            <a:r>
              <a:rPr lang="en-US" sz="1200" dirty="0">
                <a:solidFill>
                  <a:schemeClr val="tx1">
                    <a:lumMod val="85000"/>
                    <a:lumOff val="15000"/>
                  </a:schemeClr>
                </a:solidFill>
              </a:rPr>
              <a:t>Throughout the Bishops’ War the navy remained critically underpaid, with only 7 vessels able to take to sea.</a:t>
            </a:r>
          </a:p>
          <a:p>
            <a:r>
              <a:rPr lang="en-US" sz="1200" dirty="0">
                <a:solidFill>
                  <a:schemeClr val="tx1">
                    <a:lumMod val="85000"/>
                    <a:lumOff val="15000"/>
                  </a:schemeClr>
                </a:solidFill>
              </a:rPr>
              <a:t>Seamen joined the London mobs against Charles and his advisors.</a:t>
            </a:r>
          </a:p>
          <a:p>
            <a:r>
              <a:rPr lang="en-US" sz="1200" dirty="0">
                <a:solidFill>
                  <a:schemeClr val="tx1">
                    <a:lumMod val="85000"/>
                    <a:lumOff val="15000"/>
                  </a:schemeClr>
                </a:solidFill>
              </a:rPr>
              <a:t>They also marched on Westminster in January 1642 to complain they were not employed to quell the Irish Rebellion.</a:t>
            </a:r>
          </a:p>
          <a:p>
            <a:r>
              <a:rPr lang="en-US" sz="1200" dirty="0">
                <a:solidFill>
                  <a:schemeClr val="tx1">
                    <a:lumMod val="85000"/>
                    <a:lumOff val="15000"/>
                  </a:schemeClr>
                </a:solidFill>
              </a:rPr>
              <a:t>In February/March 1642, 1688 sailors signed the Presbyterian oath. 66 refused and 510 were at sea.</a:t>
            </a:r>
          </a:p>
          <a:p>
            <a:r>
              <a:rPr lang="en-US" sz="1200" dirty="0">
                <a:solidFill>
                  <a:schemeClr val="tx1">
                    <a:lumMod val="85000"/>
                    <a:lumOff val="15000"/>
                  </a:schemeClr>
                </a:solidFill>
              </a:rPr>
              <a:t>Divisions increased over the deputy to the aging earl of Northampton, who illegally passed the matter to parliament. Hence the Parliamentarian the earl of Warwick prevailed over the King’s nominee Sir John Pennington. </a:t>
            </a:r>
          </a:p>
          <a:p>
            <a:r>
              <a:rPr lang="en-US" sz="1200" dirty="0">
                <a:solidFill>
                  <a:schemeClr val="tx1">
                    <a:lumMod val="85000"/>
                    <a:lumOff val="15000"/>
                  </a:schemeClr>
                </a:solidFill>
              </a:rPr>
              <a:t>Charles backed down as he never believed the navy would not back him.</a:t>
            </a:r>
          </a:p>
          <a:p>
            <a:r>
              <a:rPr lang="en-US" sz="1200" dirty="0">
                <a:solidFill>
                  <a:schemeClr val="tx1">
                    <a:lumMod val="85000"/>
                    <a:lumOff val="15000"/>
                  </a:schemeClr>
                </a:solidFill>
              </a:rPr>
              <a:t>When Warwick refused to assist Charles in taking the Hull Armoury, Charles ordered him to resign. Warwick refused and 17 ships backed him (four refused of which two surrendered). Though often framed as a financial decision, ideology also influenced the sailors.</a:t>
            </a:r>
          </a:p>
          <a:p>
            <a:r>
              <a:rPr lang="en-US" sz="1200" dirty="0">
                <a:solidFill>
                  <a:schemeClr val="tx1">
                    <a:lumMod val="85000"/>
                    <a:lumOff val="15000"/>
                  </a:schemeClr>
                </a:solidFill>
              </a:rPr>
              <a:t>Localism was not an issue.</a:t>
            </a:r>
          </a:p>
          <a:p>
            <a:r>
              <a:rPr lang="en-US" sz="1200" dirty="0">
                <a:solidFill>
                  <a:schemeClr val="tx1">
                    <a:lumMod val="85000"/>
                    <a:lumOff val="15000"/>
                  </a:schemeClr>
                </a:solidFill>
              </a:rPr>
              <a:t>Without a navy Charles was unable to counter Parliaments advantage of controlling London by blockading the city. Tonnage and Poundage could still be collected. £900,000 of the £1,100,000 spent by Parliament on the navy came from customs duties. </a:t>
            </a:r>
          </a:p>
          <a:p>
            <a:r>
              <a:rPr lang="en-US" sz="1200" dirty="0">
                <a:solidFill>
                  <a:schemeClr val="tx1">
                    <a:lumMod val="85000"/>
                    <a:lumOff val="15000"/>
                  </a:schemeClr>
                </a:solidFill>
              </a:rPr>
              <a:t>The loss of the Navy discouraged foreign powers from sending Charles support. </a:t>
            </a:r>
          </a:p>
          <a:p>
            <a:r>
              <a:rPr lang="en-US" sz="1200" dirty="0">
                <a:solidFill>
                  <a:schemeClr val="tx1">
                    <a:lumMod val="85000"/>
                    <a:lumOff val="15000"/>
                  </a:schemeClr>
                </a:solidFill>
              </a:rPr>
              <a:t>In July Parliament sent the navy to help suppress the Irish Rebellion – an operation that achieved little. When war broke out in 1642 the Eastern English coast was undefended.</a:t>
            </a:r>
          </a:p>
          <a:p>
            <a:endParaRPr lang="en-US" sz="700" dirty="0">
              <a:solidFill>
                <a:schemeClr val="tx1">
                  <a:lumMod val="85000"/>
                  <a:lumOff val="15000"/>
                </a:schemeClr>
              </a:solidFill>
            </a:endParaRPr>
          </a:p>
        </p:txBody>
      </p:sp>
      <p:pic>
        <p:nvPicPr>
          <p:cNvPr id="4100" name="Picture 4" descr="Sir John Pennington | The 1640s Picturebook">
            <a:extLst>
              <a:ext uri="{FF2B5EF4-FFF2-40B4-BE49-F238E27FC236}">
                <a16:creationId xmlns:a16="http://schemas.microsoft.com/office/drawing/2014/main" id="{5DA76950-DCD6-E4CA-181F-62F6EE7FD1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11" r="15357"/>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87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9" name="Rectangle 512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5B45B9-51DE-D4D2-003E-2303C5E40CE6}"/>
              </a:ext>
            </a:extLst>
          </p:cNvPr>
          <p:cNvSpPr>
            <a:spLocks noGrp="1"/>
          </p:cNvSpPr>
          <p:nvPr>
            <p:ph type="title"/>
          </p:nvPr>
        </p:nvSpPr>
        <p:spPr>
          <a:xfrm>
            <a:off x="1137035" y="609600"/>
            <a:ext cx="3595678" cy="1330839"/>
          </a:xfrm>
        </p:spPr>
        <p:txBody>
          <a:bodyPr vert="horz" lIns="91440" tIns="45720" rIns="91440" bIns="45720" rtlCol="0" anchor="ctr">
            <a:normAutofit/>
          </a:bodyPr>
          <a:lstStyle/>
          <a:p>
            <a:r>
              <a:rPr lang="en-US" dirty="0"/>
              <a:t>1642</a:t>
            </a:r>
          </a:p>
        </p:txBody>
      </p:sp>
      <p:sp>
        <p:nvSpPr>
          <p:cNvPr id="3" name="Content Placeholder 2">
            <a:extLst>
              <a:ext uri="{FF2B5EF4-FFF2-40B4-BE49-F238E27FC236}">
                <a16:creationId xmlns:a16="http://schemas.microsoft.com/office/drawing/2014/main" id="{890C1DEC-E85C-1DD8-C8EB-6DE6A06D08AB}"/>
              </a:ext>
            </a:extLst>
          </p:cNvPr>
          <p:cNvSpPr>
            <a:spLocks noGrp="1"/>
          </p:cNvSpPr>
          <p:nvPr>
            <p:ph sz="half" idx="1"/>
          </p:nvPr>
        </p:nvSpPr>
        <p:spPr>
          <a:xfrm>
            <a:off x="1137034" y="2194102"/>
            <a:ext cx="3158741" cy="3908586"/>
          </a:xfrm>
        </p:spPr>
        <p:txBody>
          <a:bodyPr vert="horz" lIns="91440" tIns="45720" rIns="91440" bIns="45720" rtlCol="0">
            <a:normAutofit/>
          </a:bodyPr>
          <a:lstStyle/>
          <a:p>
            <a:r>
              <a:rPr lang="en-US" sz="800" dirty="0">
                <a:effectLst/>
              </a:rPr>
              <a:t>If control of the navy looked to be a major advantage for parliament, the gathering of forces by confederates, and the support for the king amongst some naval captains and sailors, showed that parliament’s victory, at sea or on land, was far from certain.</a:t>
            </a:r>
          </a:p>
          <a:p>
            <a:r>
              <a:rPr lang="en-US" sz="800" dirty="0"/>
              <a:t>Like the war on land, the naval campaign was regionalized and siege warfare dominated. Parliament ensured coastal towns did not come under royalist control. The support they gave to Southampton and London was crucial. They could not stop Newcastle from coming under Royalist control. However, Newcastle could be easily blockaded and was close to Scotland.</a:t>
            </a:r>
          </a:p>
          <a:p>
            <a:r>
              <a:rPr lang="en-US" sz="800" dirty="0"/>
              <a:t>The most pressing maritime concerns for parliament came from the transports that brought overseas military aid to their enemies in England and Ireland.</a:t>
            </a:r>
          </a:p>
          <a:p>
            <a:r>
              <a:rPr lang="en-US" sz="800" dirty="0"/>
              <a:t>Portsmouth, England’s major naval port, declared for Charles. Parliament immediately placed it under siege. The eventual defeat was a blow to Charles, made worse by his soldiers looting the town as they escaped, turning it irrecoverably to parliament. However, without a navy it made little sense to invest too much in holding a port.</a:t>
            </a:r>
          </a:p>
          <a:p>
            <a:r>
              <a:rPr lang="en-US" sz="800" dirty="0">
                <a:effectLst/>
              </a:rPr>
              <a:t>In October 1642 the Swallow and the Bonaventure under Captain Stradling arrived at Newcastle to join the royalist cause, having abandoned their station on the Irish coast. Shortly after supplies came from Europe, notably weapons for 4,000 cavalry, 20 pieces of artillery, and £20,000.</a:t>
            </a:r>
          </a:p>
          <a:p>
            <a:r>
              <a:rPr lang="en-US" sz="800" dirty="0"/>
              <a:t>The King also retained Chester, which allowed contact with Ireland to be maintained and Falmouth which facilitated the export of tin to Europe. </a:t>
            </a:r>
            <a:endParaRPr lang="en-US" sz="800" dirty="0">
              <a:effectLst/>
            </a:endParaRPr>
          </a:p>
          <a:p>
            <a:endParaRPr lang="en-US" sz="800" dirty="0"/>
          </a:p>
        </p:txBody>
      </p:sp>
      <p:pic>
        <p:nvPicPr>
          <p:cNvPr id="5122" name="Picture 2" descr="068219:A view of Newcastle upon Tyne in 1600 Unknown Undated | Co-Curate">
            <a:extLst>
              <a:ext uri="{FF2B5EF4-FFF2-40B4-BE49-F238E27FC236}">
                <a16:creationId xmlns:a16="http://schemas.microsoft.com/office/drawing/2014/main" id="{65E15929-3774-A774-5B32-4B782F15351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0964" r="12228" b="1"/>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4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E70FA5-C6BB-0040-E459-ABF56260CE32}"/>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t>Ireland</a:t>
            </a:r>
          </a:p>
        </p:txBody>
      </p:sp>
      <p:sp>
        <p:nvSpPr>
          <p:cNvPr id="3" name="Content Placeholder 2">
            <a:extLst>
              <a:ext uri="{FF2B5EF4-FFF2-40B4-BE49-F238E27FC236}">
                <a16:creationId xmlns:a16="http://schemas.microsoft.com/office/drawing/2014/main" id="{596B1D12-F78C-B31D-3FE2-BDD303D8E18D}"/>
              </a:ext>
            </a:extLst>
          </p:cNvPr>
          <p:cNvSpPr>
            <a:spLocks noGrp="1"/>
          </p:cNvSpPr>
          <p:nvPr>
            <p:ph sz="half" idx="1"/>
          </p:nvPr>
        </p:nvSpPr>
        <p:spPr>
          <a:xfrm>
            <a:off x="836680" y="2405067"/>
            <a:ext cx="6002110" cy="3729034"/>
          </a:xfrm>
        </p:spPr>
        <p:txBody>
          <a:bodyPr vert="horz" lIns="91440" tIns="45720" rIns="91440" bIns="45720" rtlCol="0">
            <a:normAutofit/>
          </a:bodyPr>
          <a:lstStyle/>
          <a:p>
            <a:r>
              <a:rPr lang="en-US" sz="1600" dirty="0"/>
              <a:t>By 1643 Parliament assembled 12 ships to blockade England and 18 for Ireland.</a:t>
            </a:r>
          </a:p>
          <a:p>
            <a:r>
              <a:rPr lang="en-US" sz="1600" dirty="0"/>
              <a:t>In January two parliamentarian ships engaged five Spanish with supplies for the Irish Catholics, sinking two for one of their own.</a:t>
            </a:r>
          </a:p>
          <a:p>
            <a:r>
              <a:rPr lang="en-US" sz="1600" dirty="0"/>
              <a:t>The Irish Catholics issued letters of marque (privateering licenses) to any European captain willing to accept.</a:t>
            </a:r>
          </a:p>
          <a:p>
            <a:r>
              <a:rPr lang="en-US" sz="1600" dirty="0"/>
              <a:t>Charles signed a truce with the Catholics in September 1643. Parliament now approved a winter blockading force of 19 ships and 23 merchantmen. To pay for it additional excises were imposed on salt and meat.</a:t>
            </a:r>
          </a:p>
          <a:p>
            <a:r>
              <a:rPr lang="en-US" sz="1600" dirty="0"/>
              <a:t>Still, </a:t>
            </a:r>
            <a:r>
              <a:rPr lang="en-US" sz="1600" dirty="0">
                <a:effectLst/>
              </a:rPr>
              <a:t>Between October 1643 and February 1644 approximately 7,740 soldiers from Ireland joined the royalist armies in England and Wales.</a:t>
            </a:r>
          </a:p>
          <a:p>
            <a:endParaRPr lang="en-US" sz="1600" dirty="0"/>
          </a:p>
        </p:txBody>
      </p:sp>
      <p:pic>
        <p:nvPicPr>
          <p:cNvPr id="6" name="Content Placeholder 5">
            <a:extLst>
              <a:ext uri="{FF2B5EF4-FFF2-40B4-BE49-F238E27FC236}">
                <a16:creationId xmlns:a16="http://schemas.microsoft.com/office/drawing/2014/main" id="{0BB24576-EFD7-57A7-A703-4FD10222794F}"/>
              </a:ext>
            </a:extLst>
          </p:cNvPr>
          <p:cNvPicPr>
            <a:picLocks noGrp="1" noChangeAspect="1"/>
          </p:cNvPicPr>
          <p:nvPr>
            <p:ph sz="half" idx="2"/>
          </p:nvPr>
        </p:nvPicPr>
        <p:blipFill rotWithShape="1">
          <a:blip r:embed="rId2"/>
          <a:srcRect r="-1" b="4958"/>
          <a:stretch/>
        </p:blipFill>
        <p:spPr>
          <a:xfrm>
            <a:off x="7199440" y="10"/>
            <a:ext cx="4992560" cy="6857990"/>
          </a:xfrm>
          <a:prstGeom prst="rect">
            <a:avLst/>
          </a:prstGeom>
          <a:effectLst/>
        </p:spPr>
      </p:pic>
    </p:spTree>
    <p:extLst>
      <p:ext uri="{BB962C8B-B14F-4D97-AF65-F5344CB8AC3E}">
        <p14:creationId xmlns:p14="http://schemas.microsoft.com/office/powerpoint/2010/main" val="409706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AAE900-D8EE-7CB5-B92A-B8EA4EEE33F6}"/>
              </a:ext>
            </a:extLst>
          </p:cNvPr>
          <p:cNvSpPr>
            <a:spLocks noGrp="1"/>
          </p:cNvSpPr>
          <p:nvPr>
            <p:ph type="title"/>
          </p:nvPr>
        </p:nvSpPr>
        <p:spPr>
          <a:xfrm>
            <a:off x="836679" y="723899"/>
            <a:ext cx="6002110" cy="1047752"/>
          </a:xfrm>
        </p:spPr>
        <p:txBody>
          <a:bodyPr vert="horz" lIns="91440" tIns="45720" rIns="91440" bIns="45720" rtlCol="0" anchor="ctr">
            <a:normAutofit/>
          </a:bodyPr>
          <a:lstStyle/>
          <a:p>
            <a:r>
              <a:rPr lang="en-US" sz="4000" dirty="0"/>
              <a:t>1643</a:t>
            </a:r>
          </a:p>
        </p:txBody>
      </p:sp>
      <p:sp>
        <p:nvSpPr>
          <p:cNvPr id="3" name="Content Placeholder 2">
            <a:extLst>
              <a:ext uri="{FF2B5EF4-FFF2-40B4-BE49-F238E27FC236}">
                <a16:creationId xmlns:a16="http://schemas.microsoft.com/office/drawing/2014/main" id="{2176C2C0-2BD1-2D52-A3EF-85F3A87696E9}"/>
              </a:ext>
            </a:extLst>
          </p:cNvPr>
          <p:cNvSpPr>
            <a:spLocks noGrp="1"/>
          </p:cNvSpPr>
          <p:nvPr>
            <p:ph sz="half" idx="1"/>
          </p:nvPr>
        </p:nvSpPr>
        <p:spPr>
          <a:xfrm>
            <a:off x="836680" y="1771650"/>
            <a:ext cx="6002110" cy="4829175"/>
          </a:xfrm>
        </p:spPr>
        <p:txBody>
          <a:bodyPr vert="horz" lIns="91440" tIns="45720" rIns="91440" bIns="45720" rtlCol="0">
            <a:normAutofit fontScale="62500" lnSpcReduction="20000"/>
          </a:bodyPr>
          <a:lstStyle/>
          <a:p>
            <a:r>
              <a:rPr lang="en-US" sz="2000" dirty="0">
                <a:effectLst/>
              </a:rPr>
              <a:t>Supporting isolated outposts to keep a foothold in royalist territory continued to be a naval priority, as towns such as Bristol, Pembroke, and Plymouth gave parliament bases from which to strike into enemy heartlands. They also kept the king’s armies tied down in these regions, and prevented them from moving against London; from a royalist perspective capturing these enclaves was a military imperative for precisely the same reasons.</a:t>
            </a:r>
          </a:p>
          <a:p>
            <a:r>
              <a:rPr lang="en-US" sz="2000" dirty="0">
                <a:effectLst/>
              </a:rPr>
              <a:t>Warwick complained that he had a force of 6,000 men but was provided provisions for only 4,000. </a:t>
            </a:r>
          </a:p>
          <a:p>
            <a:r>
              <a:rPr lang="en-US" sz="2000" dirty="0"/>
              <a:t>The retention of Hull was particularly important as it prevented the complete Royalist dominance of the North in 1643. Especially after Scarborough changed sides early in the year. </a:t>
            </a:r>
          </a:p>
          <a:p>
            <a:r>
              <a:rPr lang="en-US" sz="2000" dirty="0"/>
              <a:t>Henrietta-Maria with European supplies managed to land in Newcastle.</a:t>
            </a:r>
          </a:p>
          <a:p>
            <a:r>
              <a:rPr lang="en-US" sz="2000" dirty="0">
                <a:effectLst/>
              </a:rPr>
              <a:t>In July 1643 Warwick was thwarted in his attempt to land 2,000 men to break the siege of Exeter.</a:t>
            </a:r>
          </a:p>
          <a:p>
            <a:r>
              <a:rPr lang="en-US" sz="2000" dirty="0"/>
              <a:t>The people of Bristol backed the King and the city fell to Prince Rupert with little opposition. He now had a force of 18 ships under Pennington  and a further three armed merchantmen. They were used to attack Parliamentarian strongholds in Wales. Potential recruits were offered generous shares of prizes captured and parliamentary estates after the war. </a:t>
            </a:r>
          </a:p>
          <a:p>
            <a:r>
              <a:rPr lang="en-US" sz="2000" dirty="0">
                <a:effectLst/>
              </a:rPr>
              <a:t>The loss of Milford Haven negated the newfound Royalist dominance of the Irish Sea. </a:t>
            </a:r>
          </a:p>
          <a:p>
            <a:r>
              <a:rPr lang="en-US" sz="2000" dirty="0"/>
              <a:t>In September, Colonel Gould successfully landed 400 to boost the defenses at Plymouth.</a:t>
            </a:r>
          </a:p>
          <a:p>
            <a:r>
              <a:rPr lang="en-US" sz="2000" dirty="0">
                <a:effectLst/>
              </a:rPr>
              <a:t>In November Parliamentary forces were expelled from the Channel Islands.</a:t>
            </a:r>
          </a:p>
          <a:p>
            <a:endParaRPr lang="en-US" sz="1100" dirty="0"/>
          </a:p>
        </p:txBody>
      </p:sp>
      <p:pic>
        <p:nvPicPr>
          <p:cNvPr id="2050" name="Picture 2" descr="England at the beginning of the civil war, 1643.">
            <a:extLst>
              <a:ext uri="{FF2B5EF4-FFF2-40B4-BE49-F238E27FC236}">
                <a16:creationId xmlns:a16="http://schemas.microsoft.com/office/drawing/2014/main" id="{B4392C44-3B43-7587-0D75-C9FD35130B9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5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4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77" name="Arc 717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A8E0CC-C567-8EA4-3A3F-4F96B4BDE529}"/>
              </a:ext>
            </a:extLst>
          </p:cNvPr>
          <p:cNvSpPr>
            <a:spLocks noGrp="1"/>
          </p:cNvSpPr>
          <p:nvPr>
            <p:ph type="title"/>
          </p:nvPr>
        </p:nvSpPr>
        <p:spPr>
          <a:xfrm>
            <a:off x="5425033" y="188912"/>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1644</a:t>
            </a:r>
          </a:p>
        </p:txBody>
      </p:sp>
      <p:sp>
        <p:nvSpPr>
          <p:cNvPr id="7179" name="Freeform: Shape 717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Arrival of Queen Henrietta Maria at the Tower of London - Stock Image -  C042/3689 - Science Photo Library">
            <a:extLst>
              <a:ext uri="{FF2B5EF4-FFF2-40B4-BE49-F238E27FC236}">
                <a16:creationId xmlns:a16="http://schemas.microsoft.com/office/drawing/2014/main" id="{A989BB6A-30E1-EF0B-786B-E5E8F3401B0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045149" y="511293"/>
            <a:ext cx="4093446"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41AB387-69AB-AF50-74C9-BC9A64AB2AC7}"/>
              </a:ext>
            </a:extLst>
          </p:cNvPr>
          <p:cNvSpPr>
            <a:spLocks noGrp="1"/>
          </p:cNvSpPr>
          <p:nvPr>
            <p:ph sz="half" idx="1"/>
          </p:nvPr>
        </p:nvSpPr>
        <p:spPr>
          <a:xfrm>
            <a:off x="5343525" y="1514475"/>
            <a:ext cx="6010275" cy="5100638"/>
          </a:xfrm>
        </p:spPr>
        <p:txBody>
          <a:bodyPr vert="horz" lIns="91440" tIns="45720" rIns="91440" bIns="45720" rtlCol="0">
            <a:noAutofit/>
          </a:bodyPr>
          <a:lstStyle/>
          <a:p>
            <a:r>
              <a:rPr lang="en-US" sz="1400" dirty="0"/>
              <a:t>By the summer, Parliament’s navy made it risky to cross the Irish Sea. Especially when reprisals against Irish troops were harsh.</a:t>
            </a:r>
          </a:p>
          <a:p>
            <a:r>
              <a:rPr lang="en-US" sz="1400" dirty="0"/>
              <a:t>The Solemn League and Covenant stretched parliament’s naval resources further as they now had to give support to their Scottish ally. The failure to protect Scotland’s west coast from Irish raids caused tension. </a:t>
            </a:r>
          </a:p>
          <a:p>
            <a:r>
              <a:rPr lang="en-US" sz="1400" dirty="0"/>
              <a:t>The Royalist naval campaign against Welsh parliamentary strongholds was ceased after the defeat at Marston Moor.</a:t>
            </a:r>
          </a:p>
          <a:p>
            <a:r>
              <a:rPr lang="en-US" sz="1400" dirty="0" err="1"/>
              <a:t>Ormonde</a:t>
            </a:r>
            <a:r>
              <a:rPr lang="en-US" sz="1400" dirty="0"/>
              <a:t> in Ireland claimed Parliament had become too dominant in the Irish Sea to risk sending more supplies. More likely he felt the King had little chance of victory.</a:t>
            </a:r>
          </a:p>
          <a:p>
            <a:r>
              <a:rPr lang="en-US" sz="1400" dirty="0"/>
              <a:t>Royalist crews in England and Ireland mutinied over lack of pay. Conversely, parliamentary crews were promised a third of all prizes seized. </a:t>
            </a:r>
          </a:p>
          <a:p>
            <a:r>
              <a:rPr lang="en-US" sz="1400" dirty="0"/>
              <a:t>Parliament became enraged with the Dutch for allowing the earl of Marlborough to conduct privateering raids across the Atlantic from their territory.</a:t>
            </a:r>
          </a:p>
          <a:p>
            <a:r>
              <a:rPr lang="en-US" sz="1400" dirty="0"/>
              <a:t>In April 1644 Prince Maurice led his army against the relatively unimportant but staunchly parliamentarian port of Lyme. A combination of strong defensive works, and the ability of warships to get aid into the town enabled it to withstand a three-month siege despite being outnumbered 6-1.</a:t>
            </a:r>
          </a:p>
          <a:p>
            <a:r>
              <a:rPr lang="en-US" sz="1400" dirty="0"/>
              <a:t>Henrietta-Maria embarrassingly returned to France.</a:t>
            </a:r>
          </a:p>
        </p:txBody>
      </p:sp>
    </p:spTree>
    <p:extLst>
      <p:ext uri="{BB962C8B-B14F-4D97-AF65-F5344CB8AC3E}">
        <p14:creationId xmlns:p14="http://schemas.microsoft.com/office/powerpoint/2010/main" val="413351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5" name="Rectangle 820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F5E09A-B1E3-F5B2-DF2D-8C137DE5DA3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1645/46</a:t>
            </a:r>
          </a:p>
        </p:txBody>
      </p:sp>
      <p:sp>
        <p:nvSpPr>
          <p:cNvPr id="820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838E88-AD46-3BEC-F408-FC33D1F87894}"/>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1000"/>
              <a:t>The self-denying ordinance saw Warwick replaced by William Batten.</a:t>
            </a:r>
          </a:p>
          <a:p>
            <a:r>
              <a:rPr lang="en-US" sz="1000"/>
              <a:t>Following Charles’ defeat at Naseby his military position collapsed.</a:t>
            </a:r>
          </a:p>
          <a:p>
            <a:r>
              <a:rPr lang="en-US" sz="1000"/>
              <a:t>The last Northern Royalist port, Scarborough, fell in February 1645 and Parliament seized 120 ships. </a:t>
            </a:r>
          </a:p>
          <a:p>
            <a:r>
              <a:rPr lang="en-US" sz="1000"/>
              <a:t>Rupert lost Bristol in September and Thomas Fairfax captured Cornwall and Devon. The navy played a vital role in these operations, carrying supplies and munitions, blocking up hostile ports, and helping to storm recalcitrant garrisons.</a:t>
            </a:r>
          </a:p>
          <a:p>
            <a:r>
              <a:rPr lang="en-US" sz="1000"/>
              <a:t>The king’s surrender to the Scots in May 1646 did not mark the end of the war at sea.</a:t>
            </a:r>
          </a:p>
          <a:p>
            <a:r>
              <a:rPr lang="en-US" sz="1000"/>
              <a:t>The parliamentarian army and navy continued to work together to capture garrisons that held out, and to combat privateers. </a:t>
            </a:r>
          </a:p>
          <a:p>
            <a:r>
              <a:rPr lang="en-US" sz="1000"/>
              <a:t>In March the prince of Wales escaped from Falmouth to the Scilly Isles. A storm dispersed Batten’s fleet before he could intercept the prince there, and rather than flee to France or Ireland, the prince of Wales sailed to royalist-controlled Jersey. </a:t>
            </a:r>
          </a:p>
        </p:txBody>
      </p:sp>
      <p:pic>
        <p:nvPicPr>
          <p:cNvPr id="8200" name="Picture 8">
            <a:extLst>
              <a:ext uri="{FF2B5EF4-FFF2-40B4-BE49-F238E27FC236}">
                <a16:creationId xmlns:a16="http://schemas.microsoft.com/office/drawing/2014/main" id="{3B69B84B-AD41-35A1-952F-E96342D12A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67" r="1963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678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4559</TotalTime>
  <Words>1702</Words>
  <Application>Microsoft Macintosh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How significant were sea strategies in determining the outcome of early-modern wars? </vt:lpstr>
      <vt:lpstr>Naval Warfare in Early-Modern Europe</vt:lpstr>
      <vt:lpstr>The Caroline Navy</vt:lpstr>
      <vt:lpstr>The Navy backs Parliament</vt:lpstr>
      <vt:lpstr>1642</vt:lpstr>
      <vt:lpstr>Ireland</vt:lpstr>
      <vt:lpstr>1643</vt:lpstr>
      <vt:lpstr>1644</vt:lpstr>
      <vt:lpstr>1645/46</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Naval Strategy in the English Civil War</dc:title>
  <dc:creator>Steven Spence 向南</dc:creator>
  <cp:lastModifiedBy>Steven Spence 向南</cp:lastModifiedBy>
  <cp:revision>8</cp:revision>
  <dcterms:created xsi:type="dcterms:W3CDTF">2024-02-26T03:14:27Z</dcterms:created>
  <dcterms:modified xsi:type="dcterms:W3CDTF">2024-02-29T07:13:33Z</dcterms:modified>
</cp:coreProperties>
</file>