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7"/>
  </p:notesMasterIdLst>
  <p:handoutMasterIdLst>
    <p:handoutMasterId r:id="rId38"/>
  </p:handoutMasterIdLst>
  <p:sldIdLst>
    <p:sldId id="285" r:id="rId6"/>
    <p:sldId id="288" r:id="rId7"/>
    <p:sldId id="310" r:id="rId8"/>
    <p:sldId id="309" r:id="rId9"/>
    <p:sldId id="314" r:id="rId10"/>
    <p:sldId id="315" r:id="rId11"/>
    <p:sldId id="316" r:id="rId12"/>
    <p:sldId id="338" r:id="rId13"/>
    <p:sldId id="321" r:id="rId14"/>
    <p:sldId id="307" r:id="rId15"/>
    <p:sldId id="317" r:id="rId16"/>
    <p:sldId id="303" r:id="rId17"/>
    <p:sldId id="319" r:id="rId18"/>
    <p:sldId id="320" r:id="rId19"/>
    <p:sldId id="322" r:id="rId20"/>
    <p:sldId id="323" r:id="rId21"/>
    <p:sldId id="340" r:id="rId22"/>
    <p:sldId id="324" r:id="rId23"/>
    <p:sldId id="325" r:id="rId24"/>
    <p:sldId id="326" r:id="rId25"/>
    <p:sldId id="327" r:id="rId26"/>
    <p:sldId id="328" r:id="rId27"/>
    <p:sldId id="339" r:id="rId28"/>
    <p:sldId id="329" r:id="rId29"/>
    <p:sldId id="337" r:id="rId30"/>
    <p:sldId id="336" r:id="rId31"/>
    <p:sldId id="330" r:id="rId32"/>
    <p:sldId id="331" r:id="rId33"/>
    <p:sldId id="332" r:id="rId34"/>
    <p:sldId id="333" r:id="rId35"/>
    <p:sldId id="341" r:id="rId36"/>
  </p:sldIdLst>
  <p:sldSz cx="9144000" cy="6858000" type="screen4x3"/>
  <p:notesSz cx="6808788" cy="99409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BC"/>
    <a:srgbClr val="05226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65863-5FA3-D417-DA0F-12C7507201F5}" v="1" dt="2024-08-11T18:37:34.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1" autoAdjust="0"/>
    <p:restoredTop sz="90965" autoAdjust="0"/>
  </p:normalViewPr>
  <p:slideViewPr>
    <p:cSldViewPr>
      <p:cViewPr varScale="1">
        <p:scale>
          <a:sx n="102" d="100"/>
          <a:sy n="102" d="100"/>
        </p:scale>
        <p:origin x="2000"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058" y="-102"/>
      </p:cViewPr>
      <p:guideLst>
        <p:guide orient="horz" pos="3131"/>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A1EDF8-A2EF-4906-8434-BBF10A6D8A05}"/>
              </a:ext>
            </a:extLst>
          </p:cNvPr>
          <p:cNvSpPr>
            <a:spLocks noGrp="1"/>
          </p:cNvSpPr>
          <p:nvPr>
            <p:ph type="hdr" sz="quarter"/>
          </p:nvPr>
        </p:nvSpPr>
        <p:spPr>
          <a:xfrm>
            <a:off x="0" y="0"/>
            <a:ext cx="2951217" cy="497047"/>
          </a:xfrm>
          <a:prstGeom prst="rect">
            <a:avLst/>
          </a:prstGeom>
        </p:spPr>
        <p:txBody>
          <a:bodyPr vert="horz" lIns="91861" tIns="45930" rIns="91861" bIns="45930" rtlCol="0"/>
          <a:lstStyle>
            <a:lvl1pPr algn="l" eaLnBrk="1" hangingPunct="1">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3E836FC2-26E1-4EC1-A9B0-BD50F8F4AD87}"/>
              </a:ext>
            </a:extLst>
          </p:cNvPr>
          <p:cNvSpPr>
            <a:spLocks noGrp="1"/>
          </p:cNvSpPr>
          <p:nvPr>
            <p:ph type="dt" sz="quarter" idx="1"/>
          </p:nvPr>
        </p:nvSpPr>
        <p:spPr>
          <a:xfrm>
            <a:off x="3855981" y="0"/>
            <a:ext cx="2951217" cy="497047"/>
          </a:xfrm>
          <a:prstGeom prst="rect">
            <a:avLst/>
          </a:prstGeom>
        </p:spPr>
        <p:txBody>
          <a:bodyPr vert="horz" lIns="91861" tIns="45930" rIns="91861" bIns="45930" rtlCol="0"/>
          <a:lstStyle>
            <a:lvl1pPr algn="r" eaLnBrk="1" hangingPunct="1">
              <a:defRPr sz="1200">
                <a:latin typeface="Arial" charset="0"/>
                <a:cs typeface="Arial" charset="0"/>
              </a:defRPr>
            </a:lvl1pPr>
          </a:lstStyle>
          <a:p>
            <a:pPr>
              <a:defRPr/>
            </a:pPr>
            <a:fld id="{9C3523F5-1CEB-47A8-BA7F-1511837FDAC3}" type="datetimeFigureOut">
              <a:rPr lang="en-GB"/>
              <a:pPr>
                <a:defRPr/>
              </a:pPr>
              <a:t>11/08/2024</a:t>
            </a:fld>
            <a:endParaRPr lang="en-GB"/>
          </a:p>
        </p:txBody>
      </p:sp>
      <p:sp>
        <p:nvSpPr>
          <p:cNvPr id="4" name="Footer Placeholder 3">
            <a:extLst>
              <a:ext uri="{FF2B5EF4-FFF2-40B4-BE49-F238E27FC236}">
                <a16:creationId xmlns:a16="http://schemas.microsoft.com/office/drawing/2014/main" id="{4C5D1313-1116-491A-B001-F4FB96FF407C}"/>
              </a:ext>
            </a:extLst>
          </p:cNvPr>
          <p:cNvSpPr>
            <a:spLocks noGrp="1"/>
          </p:cNvSpPr>
          <p:nvPr>
            <p:ph type="ftr" sz="quarter" idx="2"/>
          </p:nvPr>
        </p:nvSpPr>
        <p:spPr>
          <a:xfrm>
            <a:off x="0" y="9442281"/>
            <a:ext cx="2951217" cy="497047"/>
          </a:xfrm>
          <a:prstGeom prst="rect">
            <a:avLst/>
          </a:prstGeom>
        </p:spPr>
        <p:txBody>
          <a:bodyPr vert="horz" lIns="91861" tIns="45930" rIns="91861" bIns="45930" rtlCol="0" anchor="b"/>
          <a:lstStyle>
            <a:lvl1pPr algn="l" eaLnBrk="1" hangingPunct="1">
              <a:defRPr sz="1200">
                <a:latin typeface="Arial" charset="0"/>
                <a:cs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40FB3A3B-E8E9-4466-952D-541BE0743632}"/>
              </a:ext>
            </a:extLst>
          </p:cNvPr>
          <p:cNvSpPr>
            <a:spLocks noGrp="1"/>
          </p:cNvSpPr>
          <p:nvPr>
            <p:ph type="sldNum" sz="quarter" idx="3"/>
          </p:nvPr>
        </p:nvSpPr>
        <p:spPr>
          <a:xfrm>
            <a:off x="3855981" y="9442281"/>
            <a:ext cx="2951217" cy="497047"/>
          </a:xfrm>
          <a:prstGeom prst="rect">
            <a:avLst/>
          </a:prstGeom>
        </p:spPr>
        <p:txBody>
          <a:bodyPr vert="horz" wrap="square" lIns="91861" tIns="45930" rIns="91861" bIns="45930" numCol="1" anchor="b" anchorCtr="0" compatLnSpc="1">
            <a:prstTxWarp prst="textNoShape">
              <a:avLst/>
            </a:prstTxWarp>
          </a:bodyPr>
          <a:lstStyle>
            <a:lvl1pPr algn="r" eaLnBrk="1" hangingPunct="1">
              <a:defRPr sz="1200"/>
            </a:lvl1pPr>
          </a:lstStyle>
          <a:p>
            <a:pPr>
              <a:defRPr/>
            </a:pPr>
            <a:fld id="{ACF41148-9D86-447A-8010-F76CA7F8F6FF}"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0A2410-D780-406C-BE53-1B334F667146}"/>
              </a:ext>
            </a:extLst>
          </p:cNvPr>
          <p:cNvSpPr>
            <a:spLocks noGrp="1"/>
          </p:cNvSpPr>
          <p:nvPr>
            <p:ph type="hdr" sz="quarter"/>
          </p:nvPr>
        </p:nvSpPr>
        <p:spPr>
          <a:xfrm>
            <a:off x="0" y="0"/>
            <a:ext cx="2951217" cy="497047"/>
          </a:xfrm>
          <a:prstGeom prst="rect">
            <a:avLst/>
          </a:prstGeom>
        </p:spPr>
        <p:txBody>
          <a:bodyPr vert="horz" lIns="91861" tIns="45930" rIns="91861" bIns="45930" rtlCol="0"/>
          <a:lstStyle>
            <a:lvl1pPr algn="l" eaLnBrk="1" hangingPunct="1">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B23D0B48-CCDE-46DF-B126-2C89AC72E548}"/>
              </a:ext>
            </a:extLst>
          </p:cNvPr>
          <p:cNvSpPr>
            <a:spLocks noGrp="1"/>
          </p:cNvSpPr>
          <p:nvPr>
            <p:ph type="dt" idx="1"/>
          </p:nvPr>
        </p:nvSpPr>
        <p:spPr>
          <a:xfrm>
            <a:off x="3855981" y="0"/>
            <a:ext cx="2951217" cy="497047"/>
          </a:xfrm>
          <a:prstGeom prst="rect">
            <a:avLst/>
          </a:prstGeom>
        </p:spPr>
        <p:txBody>
          <a:bodyPr vert="horz" lIns="91861" tIns="45930" rIns="91861" bIns="45930" rtlCol="0"/>
          <a:lstStyle>
            <a:lvl1pPr algn="r" eaLnBrk="1" hangingPunct="1">
              <a:defRPr sz="1200">
                <a:latin typeface="Arial" charset="0"/>
                <a:cs typeface="Arial" charset="0"/>
              </a:defRPr>
            </a:lvl1pPr>
          </a:lstStyle>
          <a:p>
            <a:pPr>
              <a:defRPr/>
            </a:pPr>
            <a:fld id="{EE4CB5C2-3385-431C-B8FB-69EDFF16EE84}" type="datetimeFigureOut">
              <a:rPr lang="en-GB"/>
              <a:pPr>
                <a:defRPr/>
              </a:pPr>
              <a:t>11/08/2024</a:t>
            </a:fld>
            <a:endParaRPr lang="en-GB"/>
          </a:p>
        </p:txBody>
      </p:sp>
      <p:sp>
        <p:nvSpPr>
          <p:cNvPr id="4" name="Slide Image Placeholder 3">
            <a:extLst>
              <a:ext uri="{FF2B5EF4-FFF2-40B4-BE49-F238E27FC236}">
                <a16:creationId xmlns:a16="http://schemas.microsoft.com/office/drawing/2014/main" id="{9F26AAD7-572A-4C17-B603-E3395B15CEAD}"/>
              </a:ext>
            </a:extLst>
          </p:cNvPr>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861" tIns="45930" rIns="91861" bIns="45930" rtlCol="0" anchor="ctr"/>
          <a:lstStyle/>
          <a:p>
            <a:pPr lvl="0"/>
            <a:endParaRPr lang="en-GB" noProof="0"/>
          </a:p>
        </p:txBody>
      </p:sp>
      <p:sp>
        <p:nvSpPr>
          <p:cNvPr id="5" name="Notes Placeholder 4">
            <a:extLst>
              <a:ext uri="{FF2B5EF4-FFF2-40B4-BE49-F238E27FC236}">
                <a16:creationId xmlns:a16="http://schemas.microsoft.com/office/drawing/2014/main" id="{C5E4444C-FA88-46D8-8442-FB37F72FF2E0}"/>
              </a:ext>
            </a:extLst>
          </p:cNvPr>
          <p:cNvSpPr>
            <a:spLocks noGrp="1"/>
          </p:cNvSpPr>
          <p:nvPr>
            <p:ph type="body" sz="quarter" idx="3"/>
          </p:nvPr>
        </p:nvSpPr>
        <p:spPr>
          <a:xfrm>
            <a:off x="680562" y="4722739"/>
            <a:ext cx="5447666" cy="4473416"/>
          </a:xfrm>
          <a:prstGeom prst="rect">
            <a:avLst/>
          </a:prstGeom>
        </p:spPr>
        <p:txBody>
          <a:bodyPr vert="horz" lIns="91861" tIns="45930" rIns="91861" bIns="4593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6CBF35F-D420-42CE-82AB-47265BD6EE34}"/>
              </a:ext>
            </a:extLst>
          </p:cNvPr>
          <p:cNvSpPr>
            <a:spLocks noGrp="1"/>
          </p:cNvSpPr>
          <p:nvPr>
            <p:ph type="ftr" sz="quarter" idx="4"/>
          </p:nvPr>
        </p:nvSpPr>
        <p:spPr>
          <a:xfrm>
            <a:off x="0" y="9442281"/>
            <a:ext cx="2951217" cy="497047"/>
          </a:xfrm>
          <a:prstGeom prst="rect">
            <a:avLst/>
          </a:prstGeom>
        </p:spPr>
        <p:txBody>
          <a:bodyPr vert="horz" lIns="91861" tIns="45930" rIns="91861" bIns="45930" rtlCol="0" anchor="b"/>
          <a:lstStyle>
            <a:lvl1pPr algn="l" eaLnBrk="1" hangingPunct="1">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4C775A2E-93E8-48CE-B4BE-55C9DF9671D6}"/>
              </a:ext>
            </a:extLst>
          </p:cNvPr>
          <p:cNvSpPr>
            <a:spLocks noGrp="1"/>
          </p:cNvSpPr>
          <p:nvPr>
            <p:ph type="sldNum" sz="quarter" idx="5"/>
          </p:nvPr>
        </p:nvSpPr>
        <p:spPr>
          <a:xfrm>
            <a:off x="3855981" y="9442281"/>
            <a:ext cx="2951217" cy="497047"/>
          </a:xfrm>
          <a:prstGeom prst="rect">
            <a:avLst/>
          </a:prstGeom>
        </p:spPr>
        <p:txBody>
          <a:bodyPr vert="horz" wrap="square" lIns="91861" tIns="45930" rIns="91861" bIns="45930" numCol="1" anchor="b" anchorCtr="0" compatLnSpc="1">
            <a:prstTxWarp prst="textNoShape">
              <a:avLst/>
            </a:prstTxWarp>
          </a:bodyPr>
          <a:lstStyle>
            <a:lvl1pPr algn="r" eaLnBrk="1" hangingPunct="1">
              <a:defRPr sz="1200"/>
            </a:lvl1pPr>
          </a:lstStyle>
          <a:p>
            <a:pPr>
              <a:defRPr/>
            </a:pPr>
            <a:fld id="{F93C7566-65B7-4605-A39A-4CB52B3649E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FFA1656-9FDF-432E-AB27-7D3757A388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6008A31-1472-4DA9-86F9-E058807EC5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the BIG question around abolition- you can get the students to refer to this questions over the next 3 lessons on the 4</a:t>
            </a:r>
            <a:r>
              <a:rPr lang="en-US" altLang="en-US" baseline="30000" dirty="0"/>
              <a:t>th</a:t>
            </a:r>
            <a:r>
              <a:rPr lang="en-US" altLang="en-US" dirty="0"/>
              <a:t> lesson they will have an assessment answering this question, but it will be grounded in interpretations.  </a:t>
            </a:r>
            <a:endParaRPr lang="en-GB" altLang="en-US" dirty="0"/>
          </a:p>
        </p:txBody>
      </p:sp>
      <p:sp>
        <p:nvSpPr>
          <p:cNvPr id="7172" name="Slide Number Placeholder 3">
            <a:extLst>
              <a:ext uri="{FF2B5EF4-FFF2-40B4-BE49-F238E27FC236}">
                <a16:creationId xmlns:a16="http://schemas.microsoft.com/office/drawing/2014/main" id="{C3671D22-11E4-4156-8574-10610BECF1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368" indent="-287064">
              <a:defRPr>
                <a:solidFill>
                  <a:schemeClr val="tx1"/>
                </a:solidFill>
                <a:latin typeface="Arial" panose="020B0604020202020204" pitchFamily="34" charset="0"/>
                <a:cs typeface="Arial" panose="020B0604020202020204" pitchFamily="34" charset="0"/>
              </a:defRPr>
            </a:lvl2pPr>
            <a:lvl3pPr marL="1148258" indent="-229652">
              <a:defRPr>
                <a:solidFill>
                  <a:schemeClr val="tx1"/>
                </a:solidFill>
                <a:latin typeface="Arial" panose="020B0604020202020204" pitchFamily="34" charset="0"/>
                <a:cs typeface="Arial" panose="020B0604020202020204" pitchFamily="34" charset="0"/>
              </a:defRPr>
            </a:lvl3pPr>
            <a:lvl4pPr marL="1607561" indent="-229652">
              <a:defRPr>
                <a:solidFill>
                  <a:schemeClr val="tx1"/>
                </a:solidFill>
                <a:latin typeface="Arial" panose="020B0604020202020204" pitchFamily="34" charset="0"/>
                <a:cs typeface="Arial" panose="020B0604020202020204" pitchFamily="34" charset="0"/>
              </a:defRPr>
            </a:lvl4pPr>
            <a:lvl5pPr marL="2066864" indent="-229652">
              <a:defRPr>
                <a:solidFill>
                  <a:schemeClr val="tx1"/>
                </a:solidFill>
                <a:latin typeface="Arial" panose="020B0604020202020204" pitchFamily="34" charset="0"/>
                <a:cs typeface="Arial" panose="020B0604020202020204" pitchFamily="34" charset="0"/>
              </a:defRPr>
            </a:lvl5pPr>
            <a:lvl6pPr marL="2526167" indent="-229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5470" indent="-229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4773" indent="-229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4077" indent="-229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32B37A-4507-4BA0-B791-2B60FFA044C0}" type="slidenum">
              <a:rPr lang="en-GB" altLang="en-US" smtClean="0"/>
              <a:pPr/>
              <a:t>1</a:t>
            </a:fld>
            <a:endParaRPr lang="en-GB" altLang="en-US"/>
          </a:p>
        </p:txBody>
      </p:sp>
    </p:spTree>
    <p:extLst>
      <p:ext uri="{BB962C8B-B14F-4D97-AF65-F5344CB8AC3E}">
        <p14:creationId xmlns:p14="http://schemas.microsoft.com/office/powerpoint/2010/main" val="3731319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wish to see how students cope before sharing a plan, o you may wish to plan your own paragraph together. If out of time you may want to set for homework.</a:t>
            </a:r>
          </a:p>
          <a:p>
            <a:r>
              <a:rPr lang="en-US" dirty="0"/>
              <a:t>You do to need to worry about balance – next less is all about black actions – indeed they need to have this knwoeldge to support with their assessment in a few lessons time and understand that white middle class men did have an important role to play in the abolition of the slave trade. </a:t>
            </a:r>
            <a:endParaRPr lang="en-GB" dirty="0"/>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12</a:t>
            </a:fld>
            <a:endParaRPr lang="en-GB" altLang="en-US"/>
          </a:p>
        </p:txBody>
      </p:sp>
    </p:spTree>
    <p:extLst>
      <p:ext uri="{BB962C8B-B14F-4D97-AF65-F5344CB8AC3E}">
        <p14:creationId xmlns:p14="http://schemas.microsoft.com/office/powerpoint/2010/main" val="904639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sources from the resources to answer these questions. Depending on your group you may want to go through the questions together slowly or independently </a:t>
            </a:r>
            <a:endParaRPr lang="en-GB" dirty="0"/>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13</a:t>
            </a:fld>
            <a:endParaRPr lang="en-GB" altLang="en-US"/>
          </a:p>
        </p:txBody>
      </p:sp>
    </p:spTree>
    <p:extLst>
      <p:ext uri="{BB962C8B-B14F-4D97-AF65-F5344CB8AC3E}">
        <p14:creationId xmlns:p14="http://schemas.microsoft.com/office/powerpoint/2010/main" val="333240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teachers with interrogating the sources and interpretations and answering the questions on slide 9. </a:t>
            </a:r>
            <a:endParaRPr lang="en-GB" dirty="0"/>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14</a:t>
            </a:fld>
            <a:endParaRPr lang="en-GB" altLang="en-US"/>
          </a:p>
        </p:txBody>
      </p:sp>
    </p:spTree>
    <p:extLst>
      <p:ext uri="{BB962C8B-B14F-4D97-AF65-F5344CB8AC3E}">
        <p14:creationId xmlns:p14="http://schemas.microsoft.com/office/powerpoint/2010/main" val="2476082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Pre-teach - Be clear about the difference of treatment in Britain compared to the West Indies – legal grey area. </a:t>
            </a:r>
          </a:p>
          <a:p>
            <a:r>
              <a:rPr lang="en-US"/>
              <a:t>Emphasize two key areas we will look at today and their geographical difference – who thinks that will make a difference to the impact they have?</a:t>
            </a:r>
            <a:endParaRPr lang="en-GB"/>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15</a:t>
            </a:fld>
            <a:endParaRPr lang="en-GB" altLang="en-US"/>
          </a:p>
        </p:txBody>
      </p:sp>
    </p:spTree>
    <p:extLst>
      <p:ext uri="{BB962C8B-B14F-4D97-AF65-F5344CB8AC3E}">
        <p14:creationId xmlns:p14="http://schemas.microsoft.com/office/powerpoint/2010/main" val="148504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could read through the next few sheets and get students to annotate their sheets or print out and get them to condense on to their sheet. </a:t>
            </a:r>
          </a:p>
          <a:p>
            <a:r>
              <a:rPr lang="en-US"/>
              <a:t>There is the big question to extend about impact and significance of these methods of black action, which you can choose to emphasise as you choose or do homework from either writing and research. </a:t>
            </a:r>
            <a:endParaRPr lang="en-GB"/>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16</a:t>
            </a:fld>
            <a:endParaRPr lang="en-GB" altLang="en-US"/>
          </a:p>
        </p:txBody>
      </p:sp>
    </p:spTree>
    <p:extLst>
      <p:ext uri="{BB962C8B-B14F-4D97-AF65-F5344CB8AC3E}">
        <p14:creationId xmlns:p14="http://schemas.microsoft.com/office/powerpoint/2010/main" val="2102029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652" indent="-229652">
              <a:buAutoNum type="arabicPeriod"/>
            </a:pPr>
            <a:r>
              <a:rPr lang="en-US" dirty="0"/>
              <a:t>Quote and explain – main reason was White British influential men</a:t>
            </a:r>
          </a:p>
          <a:p>
            <a:pPr marL="229652" indent="-229652">
              <a:buAutoNum type="arabicPeriod"/>
            </a:pPr>
            <a:r>
              <a:rPr lang="en-US" dirty="0"/>
              <a:t>The slave trade was successful so it can’t have been an economic argument and it went against people’s interests in the Empire therefore it was a moral argument led by a few decent men.</a:t>
            </a:r>
          </a:p>
          <a:p>
            <a:pPr marL="229652" indent="-229652">
              <a:buAutoNum type="arabicPeriod"/>
            </a:pPr>
            <a:r>
              <a:rPr lang="en-US" dirty="0"/>
              <a:t>For 3 &amp; 4 use the teacher highlighted sheet in the resources at the end of this lesson to provide support with this. It is a good point to live model the </a:t>
            </a:r>
            <a:r>
              <a:rPr lang="en-US" dirty="0" err="1"/>
              <a:t>annotaton</a:t>
            </a:r>
            <a:r>
              <a:rPr lang="en-US" dirty="0"/>
              <a:t> and explain the process of how primary evidence links into the interpretations. </a:t>
            </a:r>
            <a:endParaRPr lang="en-GB" dirty="0"/>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17</a:t>
            </a:fld>
            <a:endParaRPr lang="en-GB" altLang="en-US"/>
          </a:p>
        </p:txBody>
      </p:sp>
    </p:spTree>
    <p:extLst>
      <p:ext uri="{BB962C8B-B14F-4D97-AF65-F5344CB8AC3E}">
        <p14:creationId xmlns:p14="http://schemas.microsoft.com/office/powerpoint/2010/main" val="3043208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652" indent="-229652">
              <a:buAutoNum type="arabicPeriod"/>
            </a:pPr>
            <a:r>
              <a:rPr lang="en-US"/>
              <a:t>Quote and explain – main reason were actions of slaves in America helped abolition in Britain</a:t>
            </a:r>
          </a:p>
          <a:p>
            <a:pPr marL="229652" indent="-229652">
              <a:buAutoNum type="arabicPeriod"/>
            </a:pPr>
            <a:r>
              <a:rPr lang="en-US"/>
              <a:t>The communications through trade spreading abolition updates and equally messages being returned about how slave rebellions were being dealt with made the public outraged at the situation.</a:t>
            </a:r>
          </a:p>
          <a:p>
            <a:pPr marL="229652" indent="-229652">
              <a:buAutoNum type="arabicPeriod"/>
            </a:pPr>
            <a:r>
              <a:rPr lang="en-US"/>
              <a:t>For 3 &amp; 4 use the teacher highlighted sheet in the resources at the end of this lesson to provide support with this. It is a good point to live model the annotation and explain the process of how primary evidence links into the interpretations. </a:t>
            </a:r>
            <a:endParaRPr lang="en-GB"/>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20</a:t>
            </a:fld>
            <a:endParaRPr lang="en-GB" altLang="en-US"/>
          </a:p>
        </p:txBody>
      </p:sp>
    </p:spTree>
    <p:extLst>
      <p:ext uri="{BB962C8B-B14F-4D97-AF65-F5344CB8AC3E}">
        <p14:creationId xmlns:p14="http://schemas.microsoft.com/office/powerpoint/2010/main" val="2648532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Pre-Teach - We have studied most of this source in the previous 2 lessons by Adam Smith – a leading economist from the time. </a:t>
            </a:r>
          </a:p>
          <a:p>
            <a:r>
              <a:rPr lang="en-US" dirty="0"/>
              <a:t>Discuss and summarise what Smith is suggesting in source A and why.</a:t>
            </a:r>
            <a:endParaRPr lang="en-GB" dirty="0"/>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22</a:t>
            </a:fld>
            <a:endParaRPr lang="en-GB" altLang="en-US"/>
          </a:p>
        </p:txBody>
      </p:sp>
    </p:spTree>
    <p:extLst>
      <p:ext uri="{BB962C8B-B14F-4D97-AF65-F5344CB8AC3E}">
        <p14:creationId xmlns:p14="http://schemas.microsoft.com/office/powerpoint/2010/main" val="972040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pre-teach. Explore why and how abolition became fashionable. You may have some artefacts or students may have seen some to discuss. </a:t>
            </a:r>
            <a:endParaRPr lang="en-GB" dirty="0"/>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24</a:t>
            </a:fld>
            <a:endParaRPr lang="en-GB" altLang="en-US"/>
          </a:p>
        </p:txBody>
      </p:sp>
    </p:spTree>
    <p:extLst>
      <p:ext uri="{BB962C8B-B14F-4D97-AF65-F5344CB8AC3E}">
        <p14:creationId xmlns:p14="http://schemas.microsoft.com/office/powerpoint/2010/main" val="3548423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652" indent="-229652">
              <a:buFont typeface="+mj-lt"/>
              <a:buAutoNum type="arabicPeriod"/>
            </a:pPr>
            <a:r>
              <a:rPr lang="en-US" dirty="0"/>
              <a:t>New markets could produce sugar </a:t>
            </a:r>
            <a:r>
              <a:rPr lang="en-US" dirty="0" err="1"/>
              <a:t>etc</a:t>
            </a:r>
            <a:r>
              <a:rPr lang="en-US" dirty="0"/>
              <a:t> cheaper, so there was less produce being bought for Britain and the empire which meant fewer slaves were needed as plantations closed.</a:t>
            </a:r>
          </a:p>
          <a:p>
            <a:pPr marL="229652" indent="-229652">
              <a:buFont typeface="+mj-lt"/>
              <a:buAutoNum type="arabicPeriod"/>
            </a:pPr>
            <a:r>
              <a:rPr lang="en-US" dirty="0"/>
              <a:t>They stopped slavery on their plantations and employed them as cheap </a:t>
            </a:r>
            <a:r>
              <a:rPr lang="en-US" dirty="0" err="1"/>
              <a:t>labour</a:t>
            </a:r>
            <a:r>
              <a:rPr lang="en-US" dirty="0"/>
              <a:t> – this was still poor conditions for workers, and they had to pay for food and rent but they technically were free men. </a:t>
            </a:r>
          </a:p>
          <a:p>
            <a:pPr marL="229652" indent="-229652">
              <a:buFont typeface="+mj-lt"/>
              <a:buAutoNum type="arabicPeriod"/>
            </a:pPr>
            <a:r>
              <a:rPr lang="en-US" dirty="0"/>
              <a:t>Adam Smith</a:t>
            </a:r>
          </a:p>
          <a:p>
            <a:pPr marL="229652" indent="-229652">
              <a:buFont typeface="+mj-lt"/>
              <a:buAutoNum type="arabicPeriod"/>
            </a:pPr>
            <a:r>
              <a:rPr lang="en-US" dirty="0"/>
              <a:t>Women boycotted sugar</a:t>
            </a:r>
          </a:p>
          <a:p>
            <a:pPr marL="229652" indent="-229652">
              <a:buFont typeface="+mj-lt"/>
              <a:buAutoNum type="arabicPeriod"/>
            </a:pPr>
            <a:r>
              <a:rPr lang="en-US" dirty="0"/>
              <a:t>Petition is a list of names for a cause/ against something presented to parliament</a:t>
            </a:r>
          </a:p>
          <a:p>
            <a:pPr marL="229652" indent="-229652">
              <a:buFont typeface="+mj-lt"/>
              <a:buAutoNum type="arabicPeriod"/>
            </a:pPr>
            <a:r>
              <a:rPr lang="en-US" dirty="0"/>
              <a:t>Reputation / slave rebellions</a:t>
            </a:r>
          </a:p>
          <a:p>
            <a:pPr marL="229652" indent="-229652">
              <a:buFont typeface="+mj-lt"/>
              <a:buAutoNum type="arabicPeriod"/>
            </a:pPr>
            <a:r>
              <a:rPr lang="en-US" dirty="0"/>
              <a:t>Many people wore supportive jewelry / pottery everyone was involved</a:t>
            </a:r>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27</a:t>
            </a:fld>
            <a:endParaRPr lang="en-GB" altLang="en-US"/>
          </a:p>
        </p:txBody>
      </p:sp>
    </p:spTree>
    <p:extLst>
      <p:ext uri="{BB962C8B-B14F-4D97-AF65-F5344CB8AC3E}">
        <p14:creationId xmlns:p14="http://schemas.microsoft.com/office/powerpoint/2010/main" val="262839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7D0E45F-74FB-4F7F-8ED3-D3A597B0B6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9EA6A7AE-4DC6-4C59-A165-0141F32CC8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Slavery has always existed, but the transatlantic slave trade was carried out on a mass systemic scale between the 17</a:t>
            </a:r>
            <a:r>
              <a:rPr lang="en-US" altLang="en-US" b="1" baseline="30000" dirty="0"/>
              <a:t>th</a:t>
            </a:r>
            <a:r>
              <a:rPr lang="en-US" altLang="en-US" b="1" dirty="0"/>
              <a:t> and 19</a:t>
            </a:r>
            <a:r>
              <a:rPr lang="en-US" altLang="en-US" b="1" baseline="30000" dirty="0"/>
              <a:t>th</a:t>
            </a:r>
            <a:r>
              <a:rPr lang="en-US" altLang="en-US" b="1" dirty="0"/>
              <a:t> centuries. This enquiry is focused on the abolition of the slave trade, however, to get to this point it is important to understand what the slave trade was, how it began and how it developed. </a:t>
            </a:r>
            <a:endParaRPr lang="en-GB" altLang="en-US" b="1" dirty="0"/>
          </a:p>
        </p:txBody>
      </p:sp>
      <p:sp>
        <p:nvSpPr>
          <p:cNvPr id="11268" name="Slide Number Placeholder 3">
            <a:extLst>
              <a:ext uri="{FF2B5EF4-FFF2-40B4-BE49-F238E27FC236}">
                <a16:creationId xmlns:a16="http://schemas.microsoft.com/office/drawing/2014/main" id="{9BC1539C-4505-47C3-9610-F6B231941F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368" indent="-287064">
              <a:defRPr>
                <a:solidFill>
                  <a:schemeClr val="tx1"/>
                </a:solidFill>
                <a:latin typeface="Arial" panose="020B0604020202020204" pitchFamily="34" charset="0"/>
                <a:cs typeface="Arial" panose="020B0604020202020204" pitchFamily="34" charset="0"/>
              </a:defRPr>
            </a:lvl2pPr>
            <a:lvl3pPr marL="1148258" indent="-229652">
              <a:defRPr>
                <a:solidFill>
                  <a:schemeClr val="tx1"/>
                </a:solidFill>
                <a:latin typeface="Arial" panose="020B0604020202020204" pitchFamily="34" charset="0"/>
                <a:cs typeface="Arial" panose="020B0604020202020204" pitchFamily="34" charset="0"/>
              </a:defRPr>
            </a:lvl3pPr>
            <a:lvl4pPr marL="1607561" indent="-229652">
              <a:defRPr>
                <a:solidFill>
                  <a:schemeClr val="tx1"/>
                </a:solidFill>
                <a:latin typeface="Arial" panose="020B0604020202020204" pitchFamily="34" charset="0"/>
                <a:cs typeface="Arial" panose="020B0604020202020204" pitchFamily="34" charset="0"/>
              </a:defRPr>
            </a:lvl4pPr>
            <a:lvl5pPr marL="2066864" indent="-229652">
              <a:defRPr>
                <a:solidFill>
                  <a:schemeClr val="tx1"/>
                </a:solidFill>
                <a:latin typeface="Arial" panose="020B0604020202020204" pitchFamily="34" charset="0"/>
                <a:cs typeface="Arial" panose="020B0604020202020204" pitchFamily="34" charset="0"/>
              </a:defRPr>
            </a:lvl5pPr>
            <a:lvl6pPr marL="2526167" indent="-229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5470" indent="-229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4773" indent="-229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4077" indent="-229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1A45A8-F5EE-4EF3-AB15-57113D834EFC}" type="slidenum">
              <a:rPr lang="en-GB" altLang="en-US" smtClean="0"/>
              <a:pPr/>
              <a:t>2</a:t>
            </a:fld>
            <a:endParaRPr lang="en-GB" altLang="en-US"/>
          </a:p>
        </p:txBody>
      </p:sp>
    </p:spTree>
    <p:extLst>
      <p:ext uri="{BB962C8B-B14F-4D97-AF65-F5344CB8AC3E}">
        <p14:creationId xmlns:p14="http://schemas.microsoft.com/office/powerpoint/2010/main" val="4094133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652" indent="-229652">
              <a:buAutoNum type="arabicPeriod"/>
            </a:pPr>
            <a:r>
              <a:rPr lang="en-US" dirty="0"/>
              <a:t>Quote and explain – main reason were actions of slaves in America helped abolition in Britain</a:t>
            </a:r>
          </a:p>
          <a:p>
            <a:pPr marL="229652" indent="-229652">
              <a:buAutoNum type="arabicPeriod"/>
            </a:pPr>
            <a:r>
              <a:rPr lang="en-US" dirty="0"/>
              <a:t>The communications through trade spreading abolition updates and equally messages being returned about how slave rebellions were being dealt with made the public outraged at the situation.</a:t>
            </a:r>
          </a:p>
          <a:p>
            <a:pPr marL="229652" indent="-229652">
              <a:buAutoNum type="arabicPeriod"/>
            </a:pPr>
            <a:r>
              <a:rPr lang="en-US" dirty="0"/>
              <a:t>Criticising those who saw abolition as the “awakening conscience of mankind” because he thinks this is oversimplified, inference is, if it was still profitable, they would not have allowed it. </a:t>
            </a:r>
          </a:p>
          <a:p>
            <a:pPr marL="229652" indent="-229652">
              <a:buAutoNum type="arabicPeriod"/>
            </a:pPr>
            <a:r>
              <a:rPr lang="en-US" dirty="0"/>
              <a:t>For 3 &amp; 4 use the teacher highlighted sheet in the resources at the end of this lesson to provide support with this. It is a good point to live model the annotation and explain the process of how primary evidence links into the interpretations. </a:t>
            </a:r>
            <a:endParaRPr lang="en-GB" dirty="0"/>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29</a:t>
            </a:fld>
            <a:endParaRPr lang="en-GB" altLang="en-US"/>
          </a:p>
        </p:txBody>
      </p:sp>
    </p:spTree>
    <p:extLst>
      <p:ext uri="{BB962C8B-B14F-4D97-AF65-F5344CB8AC3E}">
        <p14:creationId xmlns:p14="http://schemas.microsoft.com/office/powerpoint/2010/main" val="281297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wish to see how students cope before sharing a plan, o you may wish to plan your own paragraph together. If out of time you may want to set for homework.</a:t>
            </a:r>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30</a:t>
            </a:fld>
            <a:endParaRPr lang="en-GB" altLang="en-US"/>
          </a:p>
        </p:txBody>
      </p:sp>
    </p:spTree>
    <p:extLst>
      <p:ext uri="{BB962C8B-B14F-4D97-AF65-F5344CB8AC3E}">
        <p14:creationId xmlns:p14="http://schemas.microsoft.com/office/powerpoint/2010/main" val="90463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learning about the role white middle class men played in the campaign; next lesson will look at the action of black people and the final lesson on abolition will consider economic factors. Then we will sit an assessment where we will consider the most persuasive arguments as to why the slave trade ended in 1807. </a:t>
            </a:r>
            <a:endParaRPr lang="en-GB" dirty="0"/>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3</a:t>
            </a:fld>
            <a:endParaRPr lang="en-GB" altLang="en-US"/>
          </a:p>
        </p:txBody>
      </p:sp>
    </p:spTree>
    <p:extLst>
      <p:ext uri="{BB962C8B-B14F-4D97-AF65-F5344CB8AC3E}">
        <p14:creationId xmlns:p14="http://schemas.microsoft.com/office/powerpoint/2010/main" val="420820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hand outs from the resources to fill in the table. You can print or get them to draw in.</a:t>
            </a:r>
          </a:p>
          <a:p>
            <a:r>
              <a:rPr lang="en-US" dirty="0"/>
              <a:t>If you want to differentiate you can complete and discuss with them who they were and why they were influential but then get them to do the important bit of how did they campaign.  This bit must be filled in and learning checked. </a:t>
            </a:r>
          </a:p>
          <a:p>
            <a:r>
              <a:rPr lang="en-US" dirty="0"/>
              <a:t>You can go through people one at a time with the class or get them to work independently with their own resources. </a:t>
            </a:r>
            <a:endParaRPr lang="en-GB" dirty="0"/>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4</a:t>
            </a:fld>
            <a:endParaRPr lang="en-GB" altLang="en-US"/>
          </a:p>
        </p:txBody>
      </p:sp>
    </p:spTree>
    <p:extLst>
      <p:ext uri="{BB962C8B-B14F-4D97-AF65-F5344CB8AC3E}">
        <p14:creationId xmlns:p14="http://schemas.microsoft.com/office/powerpoint/2010/main" val="97204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ing.com/images/search?view=detailV2&amp;id=BFBD0CA6B9BA6B91EF06C3997C71C6767B961B8E&amp;thid=OIP.CiTPBcyJ_ket8PPs35jzuAAAAA&amp;mediaurl=http%3A%2F%2Fluna.folger.edu%2FMediaManager%2Fsrvr%3Fmediafile%3D%2FSize2%2FFOLGERCM1-6-NA%2F1158%2F030877.jpg%26userid%3D3%26username%3Djkuhn%26resolution%3D2%26servertype%3DJVA%26cid%3D6%26iid%3DFOLGERCM1%26vcid%3DNA%26usergroup%3DFolger-6-Admin%26profileid%3D27&amp;exph=384&amp;expw=273&amp;q=granville+sharp+mp&amp;selectedindex=5&amp;ajaxhist=0&amp;vt=0&amp;eim=0,1,2,3,4,6,8,10</a:t>
            </a:r>
          </a:p>
          <a:p>
            <a:r>
              <a:rPr lang="en-GB" dirty="0"/>
              <a:t>Peace and War text book = </a:t>
            </a:r>
            <a:r>
              <a:rPr lang="en-GB" dirty="0" err="1"/>
              <a:t>pg</a:t>
            </a:r>
            <a:r>
              <a:rPr lang="en-GB" dirty="0"/>
              <a:t> 83</a:t>
            </a:r>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5</a:t>
            </a:fld>
            <a:endParaRPr lang="en-GB" altLang="en-US"/>
          </a:p>
        </p:txBody>
      </p:sp>
    </p:spTree>
    <p:extLst>
      <p:ext uri="{BB962C8B-B14F-4D97-AF65-F5344CB8AC3E}">
        <p14:creationId xmlns:p14="http://schemas.microsoft.com/office/powerpoint/2010/main" val="7309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ing.com/images/search?view=detailV2&amp;id=3B8526206DD30A81E73ADF27E1C0B560B508679B&amp;thid=OIP.rENqksH2l5Cdbjjio5toWQHaI3&amp;mediaurl=https%3A%2F%2Fvictoriancommons.files.wordpress.com%2F2017%2F02%2Fwilliamwilberforce.jpg&amp;exph=1198&amp;expw=1000&amp;q=william+wilberforce&amp;selectedindex=2&amp;ajaxhist=0&amp;vt=0&amp;eim=0,1,2,3,4,6,8,10</a:t>
            </a:r>
          </a:p>
          <a:p>
            <a:r>
              <a:rPr lang="en-GB" dirty="0"/>
              <a:t>Exploring history CCC </a:t>
            </a:r>
            <a:r>
              <a:rPr lang="en-GB" dirty="0" err="1"/>
              <a:t>pg</a:t>
            </a:r>
            <a:r>
              <a:rPr lang="en-GB" dirty="0"/>
              <a:t> 115</a:t>
            </a:r>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6</a:t>
            </a:fld>
            <a:endParaRPr lang="en-GB" altLang="en-US"/>
          </a:p>
        </p:txBody>
      </p:sp>
    </p:spTree>
    <p:extLst>
      <p:ext uri="{BB962C8B-B14F-4D97-AF65-F5344CB8AC3E}">
        <p14:creationId xmlns:p14="http://schemas.microsoft.com/office/powerpoint/2010/main" val="221377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ing.com/images/search?view=detailV2&amp;id=C66778042EE31B99BB3B49ADA75ADCDC39A08E5D&amp;thid=OIP.9rovblOHMo6xtfEpX7KHfwHaJo&amp;mediaurl=https%3A%2F%2Fupload.wikimedia.org%2Fwikipedia%2Fcommons%2Fthumb%2F9%2F90%2FThomas_Clarkson_by_Carl_Frederik_von_Breda.jpg%2F1200px-Thomas_Clarkson_by_Carl_Frederik_von_Breda.jpg&amp;exph=1560&amp;expw=1200&amp;q=thomas+clarkson&amp;selectedindex=0&amp;ajaxhist=0&amp;vt=0&amp;eim=0,1,2,3,4,6,8,10</a:t>
            </a:r>
          </a:p>
          <a:p>
            <a:r>
              <a:rPr lang="en-GB" dirty="0"/>
              <a:t>Exploring history CCC </a:t>
            </a:r>
            <a:r>
              <a:rPr lang="en-GB" dirty="0" err="1"/>
              <a:t>pg</a:t>
            </a:r>
            <a:r>
              <a:rPr lang="en-GB" dirty="0"/>
              <a:t> 114</a:t>
            </a:r>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7</a:t>
            </a:fld>
            <a:endParaRPr lang="en-GB" altLang="en-US"/>
          </a:p>
        </p:txBody>
      </p:sp>
    </p:spTree>
    <p:extLst>
      <p:ext uri="{BB962C8B-B14F-4D97-AF65-F5344CB8AC3E}">
        <p14:creationId xmlns:p14="http://schemas.microsoft.com/office/powerpoint/2010/main" val="327663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kinds of sources, we know this form last lesson, we used cartoons, paintings, engravings, artefacts, diaries, published accounts </a:t>
            </a:r>
            <a:r>
              <a:rPr lang="en-US" dirty="0" err="1"/>
              <a:t>etc</a:t>
            </a:r>
            <a:r>
              <a:rPr lang="en-US" dirty="0"/>
              <a:t> to piece together what life was like on plantations. You can show them audio clips from the time, such as speeches in parliament in the 1800s and can be found here:  http://abolition.e2bn.org/people_24.html – when the time comes, listen to </a:t>
            </a:r>
            <a:r>
              <a:rPr lang="en-US" dirty="0" err="1"/>
              <a:t>Wilberforces</a:t>
            </a:r>
            <a:r>
              <a:rPr lang="en-US" dirty="0"/>
              <a:t> speeches to </a:t>
            </a:r>
            <a:r>
              <a:rPr lang="en-US" dirty="0" err="1"/>
              <a:t>PArliament</a:t>
            </a:r>
            <a:endParaRPr lang="en-US" dirty="0"/>
          </a:p>
          <a:p>
            <a:r>
              <a:rPr lang="en-US" dirty="0"/>
              <a:t> http://abolition.e2bn.org/sources.html</a:t>
            </a:r>
            <a:endParaRPr lang="en-GB" dirty="0"/>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9</a:t>
            </a:fld>
            <a:endParaRPr lang="en-GB" altLang="en-US"/>
          </a:p>
        </p:txBody>
      </p:sp>
    </p:spTree>
    <p:extLst>
      <p:ext uri="{BB962C8B-B14F-4D97-AF65-F5344CB8AC3E}">
        <p14:creationId xmlns:p14="http://schemas.microsoft.com/office/powerpoint/2010/main" val="1012613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652" indent="-229652">
              <a:buAutoNum type="arabicPeriod"/>
            </a:pPr>
            <a:r>
              <a:rPr lang="en-US" dirty="0"/>
              <a:t>Quote and explain – main reason was White British influential men</a:t>
            </a:r>
          </a:p>
          <a:p>
            <a:pPr marL="229652" indent="-229652">
              <a:buAutoNum type="arabicPeriod"/>
            </a:pPr>
            <a:r>
              <a:rPr lang="en-US" dirty="0"/>
              <a:t>The slave trade was successful so it can’t have been an economic argument and it went against people’s interests in the Empire therefore it was a moral argument led by a few decent men.</a:t>
            </a:r>
          </a:p>
          <a:p>
            <a:pPr marL="229652" indent="-229652">
              <a:buAutoNum type="arabicPeriod"/>
            </a:pPr>
            <a:r>
              <a:rPr lang="en-US" dirty="0"/>
              <a:t>For 3 &amp; 4 use the teacher highlighted sheet in the resources at the end of this lesson to provide support with this. It is a good point to live model the </a:t>
            </a:r>
            <a:r>
              <a:rPr lang="en-US" dirty="0" err="1"/>
              <a:t>annotaton</a:t>
            </a:r>
            <a:r>
              <a:rPr lang="en-US" dirty="0"/>
              <a:t> and explain the process of how primary evidence links into the interpretations. </a:t>
            </a:r>
            <a:endParaRPr lang="en-GB" dirty="0"/>
          </a:p>
        </p:txBody>
      </p:sp>
      <p:sp>
        <p:nvSpPr>
          <p:cNvPr id="4" name="Slide Number Placeholder 3"/>
          <p:cNvSpPr>
            <a:spLocks noGrp="1"/>
          </p:cNvSpPr>
          <p:nvPr>
            <p:ph type="sldNum" sz="quarter" idx="5"/>
          </p:nvPr>
        </p:nvSpPr>
        <p:spPr/>
        <p:txBody>
          <a:bodyPr/>
          <a:lstStyle/>
          <a:p>
            <a:pPr>
              <a:defRPr/>
            </a:pPr>
            <a:fld id="{F93C7566-65B7-4605-A39A-4CB52B3649E7}" type="slidenum">
              <a:rPr lang="en-GB" altLang="en-US" smtClean="0"/>
              <a:pPr>
                <a:defRPr/>
              </a:pPr>
              <a:t>11</a:t>
            </a:fld>
            <a:endParaRPr lang="en-GB" altLang="en-US"/>
          </a:p>
        </p:txBody>
      </p:sp>
    </p:spTree>
    <p:extLst>
      <p:ext uri="{BB962C8B-B14F-4D97-AF65-F5344CB8AC3E}">
        <p14:creationId xmlns:p14="http://schemas.microsoft.com/office/powerpoint/2010/main" val="28129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52EF28-8E0B-4B16-AA22-892AA0159274}"/>
              </a:ext>
            </a:extLst>
          </p:cNvPr>
          <p:cNvSpPr/>
          <p:nvPr userDrawn="1"/>
        </p:nvSpPr>
        <p:spPr>
          <a:xfrm>
            <a:off x="179388" y="5516563"/>
            <a:ext cx="8785225"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ectangle 2"/>
          <p:cNvSpPr>
            <a:spLocks noGrp="1" noChangeArrowheads="1"/>
          </p:cNvSpPr>
          <p:nvPr>
            <p:ph type="ctrTitle"/>
          </p:nvPr>
        </p:nvSpPr>
        <p:spPr>
          <a:xfrm>
            <a:off x="215900" y="908720"/>
            <a:ext cx="8748713" cy="981075"/>
          </a:xfrm>
        </p:spPr>
        <p:txBody>
          <a:bodyPr/>
          <a:lstStyle>
            <a:lvl1pPr algn="l">
              <a:defRPr sz="4400"/>
            </a:lvl1pPr>
          </a:lstStyle>
          <a:p>
            <a:r>
              <a:rPr lang="en-US" dirty="0"/>
              <a:t>Click to edit Master title style</a:t>
            </a:r>
          </a:p>
        </p:txBody>
      </p:sp>
      <p:sp>
        <p:nvSpPr>
          <p:cNvPr id="8" name="Rectangle 3"/>
          <p:cNvSpPr>
            <a:spLocks noGrp="1" noChangeArrowheads="1"/>
          </p:cNvSpPr>
          <p:nvPr>
            <p:ph type="subTitle" idx="1"/>
          </p:nvPr>
        </p:nvSpPr>
        <p:spPr>
          <a:xfrm>
            <a:off x="250825" y="2061096"/>
            <a:ext cx="8713788" cy="4318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3200">
                <a:solidFill>
                  <a:srgbClr val="0079BC"/>
                </a:solidFill>
                <a:latin typeface="+mn-lt"/>
                <a:cs typeface="Arial" pitchFamily="34" charset="0"/>
              </a:defRPr>
            </a:lvl1pPr>
          </a:lstStyle>
          <a:p>
            <a:r>
              <a:rPr lang="en-US" dirty="0"/>
              <a:t>Click to edit Master subtitle style</a:t>
            </a:r>
          </a:p>
        </p:txBody>
      </p:sp>
    </p:spTree>
    <p:extLst>
      <p:ext uri="{BB962C8B-B14F-4D97-AF65-F5344CB8AC3E}">
        <p14:creationId xmlns:p14="http://schemas.microsoft.com/office/powerpoint/2010/main" val="301440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395536" y="836712"/>
            <a:ext cx="8280152" cy="51125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11">
            <a:extLst>
              <a:ext uri="{FF2B5EF4-FFF2-40B4-BE49-F238E27FC236}">
                <a16:creationId xmlns:a16="http://schemas.microsoft.com/office/drawing/2014/main" id="{E3FE2E2A-4E02-4532-B3AC-3ECB45A2B44E}"/>
              </a:ext>
            </a:extLst>
          </p:cNvPr>
          <p:cNvSpPr>
            <a:spLocks noGrp="1"/>
          </p:cNvSpPr>
          <p:nvPr>
            <p:ph type="sldNum" sz="quarter" idx="10"/>
          </p:nvPr>
        </p:nvSpPr>
        <p:spPr>
          <a:xfrm>
            <a:off x="6759575" y="6118225"/>
            <a:ext cx="2133600" cy="365125"/>
          </a:xfrm>
        </p:spPr>
        <p:txBody>
          <a:bodyPr/>
          <a:lstStyle>
            <a:lvl1pPr>
              <a:defRPr/>
            </a:lvl1pPr>
          </a:lstStyle>
          <a:p>
            <a:pPr>
              <a:defRPr/>
            </a:pPr>
            <a:fld id="{B2C2D6F0-330E-4028-8542-72DFD9D25020}" type="slidenum">
              <a:rPr lang="en-GB" altLang="en-US"/>
              <a:pPr>
                <a:defRPr/>
              </a:pPr>
              <a:t>‹#›</a:t>
            </a:fld>
            <a:endParaRPr lang="en-GB" altLang="en-US"/>
          </a:p>
        </p:txBody>
      </p:sp>
    </p:spTree>
    <p:extLst>
      <p:ext uri="{BB962C8B-B14F-4D97-AF65-F5344CB8AC3E}">
        <p14:creationId xmlns:p14="http://schemas.microsoft.com/office/powerpoint/2010/main" val="236646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81115"/>
            <a:ext cx="7772400" cy="1362075"/>
          </a:xfrm>
        </p:spPr>
        <p:txBody>
          <a:bodyPr anchor="t"/>
          <a:lstStyle>
            <a:lvl1pPr algn="l">
              <a:defRPr sz="1600" b="1" cap="all">
                <a:latin typeface="+mn-lt"/>
                <a:cs typeface="Arial" pitchFamily="34" charset="0"/>
              </a:defRPr>
            </a:lvl1pPr>
          </a:lstStyle>
          <a:p>
            <a:endParaRPr lang="en-GB" dirty="0"/>
          </a:p>
        </p:txBody>
      </p:sp>
      <p:sp>
        <p:nvSpPr>
          <p:cNvPr id="3" name="Text Placeholder 2"/>
          <p:cNvSpPr>
            <a:spLocks noGrp="1"/>
          </p:cNvSpPr>
          <p:nvPr>
            <p:ph type="body" idx="1"/>
          </p:nvPr>
        </p:nvSpPr>
        <p:spPr>
          <a:xfrm>
            <a:off x="722313" y="2780928"/>
            <a:ext cx="7772400" cy="1500187"/>
          </a:xfrm>
          <a:prstGeom prst="rect">
            <a:avLst/>
          </a:prstGeom>
        </p:spPr>
        <p:txBody>
          <a:bodyPr anchor="b"/>
          <a:lstStyle>
            <a:lvl1pPr marL="0" indent="0">
              <a:buNone/>
              <a:defRPr sz="2000">
                <a:solidFill>
                  <a:srgbClr val="052264"/>
                </a:solidFill>
                <a:latin typeface="+mn-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11">
            <a:extLst>
              <a:ext uri="{FF2B5EF4-FFF2-40B4-BE49-F238E27FC236}">
                <a16:creationId xmlns:a16="http://schemas.microsoft.com/office/drawing/2014/main" id="{5E922983-AFAC-40B0-9F25-C464F738404B}"/>
              </a:ext>
            </a:extLst>
          </p:cNvPr>
          <p:cNvSpPr>
            <a:spLocks noGrp="1"/>
          </p:cNvSpPr>
          <p:nvPr>
            <p:ph type="sldNum" sz="quarter" idx="10"/>
          </p:nvPr>
        </p:nvSpPr>
        <p:spPr/>
        <p:txBody>
          <a:bodyPr/>
          <a:lstStyle>
            <a:lvl1pPr>
              <a:defRPr/>
            </a:lvl1pPr>
          </a:lstStyle>
          <a:p>
            <a:pPr>
              <a:defRPr/>
            </a:pPr>
            <a:fld id="{02ACC3AB-38C1-48A1-89D6-BBE097F1DB68}" type="slidenum">
              <a:rPr lang="en-GB" altLang="en-US"/>
              <a:pPr>
                <a:defRPr/>
              </a:pPr>
              <a:t>‹#›</a:t>
            </a:fld>
            <a:endParaRPr lang="en-GB" altLang="en-US"/>
          </a:p>
        </p:txBody>
      </p:sp>
    </p:spTree>
    <p:extLst>
      <p:ext uri="{BB962C8B-B14F-4D97-AF65-F5344CB8AC3E}">
        <p14:creationId xmlns:p14="http://schemas.microsoft.com/office/powerpoint/2010/main" val="175901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80920" cy="504056"/>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95536" y="836712"/>
            <a:ext cx="4032448"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72000" y="836712"/>
            <a:ext cx="4104456"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1">
            <a:extLst>
              <a:ext uri="{FF2B5EF4-FFF2-40B4-BE49-F238E27FC236}">
                <a16:creationId xmlns:a16="http://schemas.microsoft.com/office/drawing/2014/main" id="{645AE84E-5C1C-4EBF-9540-4CDAB09B94DD}"/>
              </a:ext>
            </a:extLst>
          </p:cNvPr>
          <p:cNvSpPr>
            <a:spLocks noGrp="1"/>
          </p:cNvSpPr>
          <p:nvPr>
            <p:ph type="sldNum" sz="quarter" idx="10"/>
          </p:nvPr>
        </p:nvSpPr>
        <p:spPr/>
        <p:txBody>
          <a:bodyPr/>
          <a:lstStyle>
            <a:lvl1pPr>
              <a:defRPr/>
            </a:lvl1pPr>
          </a:lstStyle>
          <a:p>
            <a:pPr>
              <a:defRPr/>
            </a:pPr>
            <a:fld id="{B3D049FC-D25F-4D4C-86CD-B5671B7E41CE}" type="slidenum">
              <a:rPr lang="en-GB" altLang="en-US"/>
              <a:pPr>
                <a:defRPr/>
              </a:pPr>
              <a:t>‹#›</a:t>
            </a:fld>
            <a:endParaRPr lang="en-GB" altLang="en-US"/>
          </a:p>
        </p:txBody>
      </p:sp>
    </p:spTree>
    <p:extLst>
      <p:ext uri="{BB962C8B-B14F-4D97-AF65-F5344CB8AC3E}">
        <p14:creationId xmlns:p14="http://schemas.microsoft.com/office/powerpoint/2010/main" val="51847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80920" cy="504056"/>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395536" y="836712"/>
            <a:ext cx="4040188" cy="597743"/>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95536" y="1412776"/>
            <a:ext cx="4040188"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572000" y="858391"/>
            <a:ext cx="4104456" cy="567754"/>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412776"/>
            <a:ext cx="4104456"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11">
            <a:extLst>
              <a:ext uri="{FF2B5EF4-FFF2-40B4-BE49-F238E27FC236}">
                <a16:creationId xmlns:a16="http://schemas.microsoft.com/office/drawing/2014/main" id="{F63FC8F9-59F3-445A-AC01-96AFE92821BF}"/>
              </a:ext>
            </a:extLst>
          </p:cNvPr>
          <p:cNvSpPr>
            <a:spLocks noGrp="1"/>
          </p:cNvSpPr>
          <p:nvPr>
            <p:ph type="sldNum" sz="quarter" idx="10"/>
          </p:nvPr>
        </p:nvSpPr>
        <p:spPr/>
        <p:txBody>
          <a:bodyPr/>
          <a:lstStyle>
            <a:lvl1pPr>
              <a:defRPr/>
            </a:lvl1pPr>
          </a:lstStyle>
          <a:p>
            <a:pPr>
              <a:defRPr/>
            </a:pPr>
            <a:fld id="{A32A5402-B495-4039-B585-18C850B4ECB4}" type="slidenum">
              <a:rPr lang="en-GB" altLang="en-US"/>
              <a:pPr>
                <a:defRPr/>
              </a:pPr>
              <a:t>‹#›</a:t>
            </a:fld>
            <a:endParaRPr lang="en-GB" altLang="en-US"/>
          </a:p>
        </p:txBody>
      </p:sp>
    </p:spTree>
    <p:extLst>
      <p:ext uri="{BB962C8B-B14F-4D97-AF65-F5344CB8AC3E}">
        <p14:creationId xmlns:p14="http://schemas.microsoft.com/office/powerpoint/2010/main" val="222298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504056"/>
          </a:xfrm>
        </p:spPr>
        <p:txBody>
          <a:bodyPr/>
          <a:lstStyle/>
          <a:p>
            <a:r>
              <a:rPr lang="en-US" dirty="0"/>
              <a:t>Click to edit Master title style</a:t>
            </a:r>
            <a:endParaRPr lang="en-GB" dirty="0"/>
          </a:p>
        </p:txBody>
      </p:sp>
      <p:sp>
        <p:nvSpPr>
          <p:cNvPr id="3" name="Slide Number Placeholder 11">
            <a:extLst>
              <a:ext uri="{FF2B5EF4-FFF2-40B4-BE49-F238E27FC236}">
                <a16:creationId xmlns:a16="http://schemas.microsoft.com/office/drawing/2014/main" id="{7BB8F9FE-E9EA-40D9-8E2D-AF9E433FC0FE}"/>
              </a:ext>
            </a:extLst>
          </p:cNvPr>
          <p:cNvSpPr>
            <a:spLocks noGrp="1"/>
          </p:cNvSpPr>
          <p:nvPr>
            <p:ph type="sldNum" sz="quarter" idx="10"/>
          </p:nvPr>
        </p:nvSpPr>
        <p:spPr/>
        <p:txBody>
          <a:bodyPr/>
          <a:lstStyle>
            <a:lvl1pPr>
              <a:defRPr/>
            </a:lvl1pPr>
          </a:lstStyle>
          <a:p>
            <a:pPr>
              <a:defRPr/>
            </a:pPr>
            <a:fld id="{EAD04C7A-7CD5-460B-AA1B-CDF5D02E9123}" type="slidenum">
              <a:rPr lang="en-GB" altLang="en-US"/>
              <a:pPr>
                <a:defRPr/>
              </a:pPr>
              <a:t>‹#›</a:t>
            </a:fld>
            <a:endParaRPr lang="en-GB" altLang="en-US"/>
          </a:p>
        </p:txBody>
      </p:sp>
    </p:spTree>
    <p:extLst>
      <p:ext uri="{BB962C8B-B14F-4D97-AF65-F5344CB8AC3E}">
        <p14:creationId xmlns:p14="http://schemas.microsoft.com/office/powerpoint/2010/main" val="127664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a:extLst>
              <a:ext uri="{FF2B5EF4-FFF2-40B4-BE49-F238E27FC236}">
                <a16:creationId xmlns:a16="http://schemas.microsoft.com/office/drawing/2014/main" id="{12A108DB-AF6D-4544-A5BF-BBE9AB767DAD}"/>
              </a:ext>
            </a:extLst>
          </p:cNvPr>
          <p:cNvSpPr>
            <a:spLocks noGrp="1"/>
          </p:cNvSpPr>
          <p:nvPr>
            <p:ph type="sldNum" sz="quarter" idx="10"/>
          </p:nvPr>
        </p:nvSpPr>
        <p:spPr/>
        <p:txBody>
          <a:bodyPr/>
          <a:lstStyle>
            <a:lvl1pPr>
              <a:defRPr/>
            </a:lvl1pPr>
          </a:lstStyle>
          <a:p>
            <a:pPr>
              <a:defRPr/>
            </a:pPr>
            <a:fld id="{AB10C257-81D3-4E4A-BE62-4535F45D619B}" type="slidenum">
              <a:rPr lang="en-GB" altLang="en-US"/>
              <a:pPr>
                <a:defRPr/>
              </a:pPr>
              <a:t>‹#›</a:t>
            </a:fld>
            <a:endParaRPr lang="en-GB" altLang="en-US"/>
          </a:p>
        </p:txBody>
      </p:sp>
    </p:spTree>
    <p:extLst>
      <p:ext uri="{BB962C8B-B14F-4D97-AF65-F5344CB8AC3E}">
        <p14:creationId xmlns:p14="http://schemas.microsoft.com/office/powerpoint/2010/main" val="119873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836712"/>
            <a:ext cx="5111750" cy="5112567"/>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400">
                <a:solidFill>
                  <a:srgbClr val="052264"/>
                </a:solidFill>
                <a:latin typeface="+mn-lt"/>
                <a:cs typeface="Arial" pitchFamily="34" charset="0"/>
              </a:defRPr>
            </a:lvl3pPr>
            <a:lvl4pPr>
              <a:defRPr sz="2000">
                <a:solidFill>
                  <a:srgbClr val="052264"/>
                </a:solidFill>
                <a:latin typeface="+mn-lt"/>
                <a:cs typeface="Arial" pitchFamily="34" charset="0"/>
              </a:defRPr>
            </a:lvl4pPr>
            <a:lvl5pPr>
              <a:defRPr sz="2000">
                <a:solidFill>
                  <a:srgbClr val="052264"/>
                </a:solidFill>
                <a:latin typeface="+mn-lt"/>
                <a:cs typeface="Arial"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395536" y="836712"/>
            <a:ext cx="3008313" cy="5112568"/>
          </a:xfrm>
          <a:prstGeom prst="rect">
            <a:avLst/>
          </a:prstGeom>
        </p:spPr>
        <p:txBody>
          <a:bodyPr/>
          <a:lstStyle>
            <a:lvl1pPr marL="0" indent="0">
              <a:buNone/>
              <a:defRPr sz="1400">
                <a:solidFill>
                  <a:srgbClr val="052264"/>
                </a:solidFill>
                <a:latin typeface="+mn-lt"/>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1"/>
          <p:cNvSpPr>
            <a:spLocks noGrp="1"/>
          </p:cNvSpPr>
          <p:nvPr>
            <p:ph type="title"/>
          </p:nvPr>
        </p:nvSpPr>
        <p:spPr>
          <a:xfrm>
            <a:off x="395536" y="188640"/>
            <a:ext cx="8229600" cy="504056"/>
          </a:xfrm>
        </p:spPr>
        <p:txBody>
          <a:bodyPr/>
          <a:lstStyle/>
          <a:p>
            <a:r>
              <a:rPr lang="en-US" dirty="0"/>
              <a:t>Click to edit Master title style</a:t>
            </a:r>
            <a:endParaRPr lang="en-GB" dirty="0"/>
          </a:p>
        </p:txBody>
      </p:sp>
      <p:sp>
        <p:nvSpPr>
          <p:cNvPr id="6" name="Slide Number Placeholder 11">
            <a:extLst>
              <a:ext uri="{FF2B5EF4-FFF2-40B4-BE49-F238E27FC236}">
                <a16:creationId xmlns:a16="http://schemas.microsoft.com/office/drawing/2014/main" id="{36CBD3D5-A1ED-4B3C-85C5-F0288B60E2D6}"/>
              </a:ext>
            </a:extLst>
          </p:cNvPr>
          <p:cNvSpPr>
            <a:spLocks noGrp="1"/>
          </p:cNvSpPr>
          <p:nvPr>
            <p:ph type="sldNum" sz="quarter" idx="10"/>
          </p:nvPr>
        </p:nvSpPr>
        <p:spPr/>
        <p:txBody>
          <a:bodyPr/>
          <a:lstStyle>
            <a:lvl1pPr>
              <a:defRPr/>
            </a:lvl1pPr>
          </a:lstStyle>
          <a:p>
            <a:pPr>
              <a:defRPr/>
            </a:pPr>
            <a:fld id="{D4652433-4354-40BA-8465-22E479A57391}" type="slidenum">
              <a:rPr lang="en-GB" altLang="en-US"/>
              <a:pPr>
                <a:defRPr/>
              </a:pPr>
              <a:t>‹#›</a:t>
            </a:fld>
            <a:endParaRPr lang="en-GB" altLang="en-US"/>
          </a:p>
        </p:txBody>
      </p:sp>
    </p:spTree>
    <p:extLst>
      <p:ext uri="{BB962C8B-B14F-4D97-AF65-F5344CB8AC3E}">
        <p14:creationId xmlns:p14="http://schemas.microsoft.com/office/powerpoint/2010/main" val="198767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8757107-32E9-4EB8-A2B8-C5E2B5B354ED}"/>
              </a:ext>
            </a:extLst>
          </p:cNvPr>
          <p:cNvSpPr>
            <a:spLocks noGrp="1"/>
          </p:cNvSpPr>
          <p:nvPr>
            <p:ph type="title"/>
          </p:nvPr>
        </p:nvSpPr>
        <p:spPr bwMode="auto">
          <a:xfrm>
            <a:off x="395288" y="188913"/>
            <a:ext cx="8280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38DB160-F2A8-4682-85B4-C94C488DD51E}"/>
              </a:ext>
            </a:extLst>
          </p:cNvPr>
          <p:cNvSpPr>
            <a:spLocks noGrp="1"/>
          </p:cNvSpPr>
          <p:nvPr/>
        </p:nvSpPr>
        <p:spPr bwMode="auto">
          <a:xfrm>
            <a:off x="395288" y="1268413"/>
            <a:ext cx="82804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en-US" sz="4000" b="1">
              <a:solidFill>
                <a:srgbClr val="052264"/>
              </a:solidFill>
            </a:endParaRPr>
          </a:p>
        </p:txBody>
      </p:sp>
      <p:sp>
        <p:nvSpPr>
          <p:cNvPr id="1028" name="Text Placeholder 2">
            <a:extLst>
              <a:ext uri="{FF2B5EF4-FFF2-40B4-BE49-F238E27FC236}">
                <a16:creationId xmlns:a16="http://schemas.microsoft.com/office/drawing/2014/main" id="{C783E868-71E1-4C94-8BE0-33086BBC72D4}"/>
              </a:ext>
            </a:extLst>
          </p:cNvPr>
          <p:cNvSpPr>
            <a:spLocks noGrp="1"/>
          </p:cNvSpPr>
          <p:nvPr/>
        </p:nvSpPr>
        <p:spPr bwMode="auto">
          <a:xfrm>
            <a:off x="395288" y="1268413"/>
            <a:ext cx="82804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en-US" sz="4000" b="1">
              <a:solidFill>
                <a:srgbClr val="052264"/>
              </a:solidFill>
            </a:endParaRPr>
          </a:p>
        </p:txBody>
      </p:sp>
      <p:sp>
        <p:nvSpPr>
          <p:cNvPr id="1029" name="Text Placeholder 5">
            <a:extLst>
              <a:ext uri="{FF2B5EF4-FFF2-40B4-BE49-F238E27FC236}">
                <a16:creationId xmlns:a16="http://schemas.microsoft.com/office/drawing/2014/main" id="{41E7A3A0-F271-4171-B3ED-9630DA91275D}"/>
              </a:ext>
            </a:extLst>
          </p:cNvPr>
          <p:cNvSpPr>
            <a:spLocks noGrp="1"/>
          </p:cNvSpPr>
          <p:nvPr>
            <p:ph type="body" idx="1"/>
          </p:nvPr>
        </p:nvSpPr>
        <p:spPr bwMode="auto">
          <a:xfrm>
            <a:off x="395288" y="836613"/>
            <a:ext cx="8301037"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8" name="Straight Connector 7">
            <a:extLst>
              <a:ext uri="{FF2B5EF4-FFF2-40B4-BE49-F238E27FC236}">
                <a16:creationId xmlns:a16="http://schemas.microsoft.com/office/drawing/2014/main" id="{1BBD85B6-8C0D-40E6-B913-AB07F5D65A9E}"/>
              </a:ext>
            </a:extLst>
          </p:cNvPr>
          <p:cNvCxnSpPr/>
          <p:nvPr userDrawn="1"/>
        </p:nvCxnSpPr>
        <p:spPr>
          <a:xfrm>
            <a:off x="179388" y="765175"/>
            <a:ext cx="8713787" cy="0"/>
          </a:xfrm>
          <a:prstGeom prst="line">
            <a:avLst/>
          </a:prstGeom>
          <a:ln w="19050">
            <a:solidFill>
              <a:srgbClr val="05226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946CE2F-ADA9-439D-8D42-A0AD6E9E47BA}"/>
              </a:ext>
            </a:extLst>
          </p:cNvPr>
          <p:cNvCxnSpPr/>
          <p:nvPr userDrawn="1"/>
        </p:nvCxnSpPr>
        <p:spPr>
          <a:xfrm>
            <a:off x="179388" y="6092825"/>
            <a:ext cx="8713787" cy="0"/>
          </a:xfrm>
          <a:prstGeom prst="line">
            <a:avLst/>
          </a:prstGeom>
          <a:ln w="22225">
            <a:solidFill>
              <a:srgbClr val="052264"/>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87A195A7-1F72-426D-92FB-D144AEE2CB2B}"/>
              </a:ext>
            </a:extLst>
          </p:cNvPr>
          <p:cNvSpPr>
            <a:spLocks noGrp="1"/>
          </p:cNvSpPr>
          <p:nvPr>
            <p:ph type="sldNum" sz="quarter" idx="4"/>
          </p:nvPr>
        </p:nvSpPr>
        <p:spPr>
          <a:xfrm>
            <a:off x="6804025" y="611822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052264"/>
                </a:solidFill>
                <a:latin typeface="Calibri" panose="020F0502020204030204" pitchFamily="34" charset="0"/>
              </a:defRPr>
            </a:lvl1pPr>
          </a:lstStyle>
          <a:p>
            <a:pPr>
              <a:defRPr/>
            </a:pPr>
            <a:fld id="{5776E3AC-BE6A-4A72-8B22-B005676ABE1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36" r:id="rId3"/>
    <p:sldLayoutId id="2147483837" r:id="rId4"/>
    <p:sldLayoutId id="2147483838" r:id="rId5"/>
    <p:sldLayoutId id="2147483839" r:id="rId6"/>
    <p:sldLayoutId id="2147483840" r:id="rId7"/>
    <p:sldLayoutId id="2147483841" r:id="rId8"/>
  </p:sldLayoutIdLst>
  <p:hf hdr="0" ftr="0" dt="0"/>
  <p:txStyles>
    <p:titleStyle>
      <a:lvl1pPr algn="l" rtl="0" eaLnBrk="0" fontAlgn="base" hangingPunct="0">
        <a:spcBef>
          <a:spcPct val="0"/>
        </a:spcBef>
        <a:spcAft>
          <a:spcPct val="0"/>
        </a:spcAft>
        <a:defRPr sz="3200" b="1" kern="1200">
          <a:solidFill>
            <a:srgbClr val="052264"/>
          </a:solidFill>
          <a:latin typeface="+mn-lt"/>
          <a:ea typeface="+mj-ea"/>
          <a:cs typeface="Arial" pitchFamily="34" charset="0"/>
        </a:defRPr>
      </a:lvl1pPr>
      <a:lvl2pPr algn="l" rtl="0" eaLnBrk="0" fontAlgn="base" hangingPunct="0">
        <a:spcBef>
          <a:spcPct val="0"/>
        </a:spcBef>
        <a:spcAft>
          <a:spcPct val="0"/>
        </a:spcAft>
        <a:defRPr sz="3200" b="1">
          <a:solidFill>
            <a:srgbClr val="052264"/>
          </a:solidFill>
          <a:latin typeface="Calibri" pitchFamily="34" charset="0"/>
          <a:cs typeface="Arial" charset="0"/>
        </a:defRPr>
      </a:lvl2pPr>
      <a:lvl3pPr algn="l" rtl="0" eaLnBrk="0" fontAlgn="base" hangingPunct="0">
        <a:spcBef>
          <a:spcPct val="0"/>
        </a:spcBef>
        <a:spcAft>
          <a:spcPct val="0"/>
        </a:spcAft>
        <a:defRPr sz="3200" b="1">
          <a:solidFill>
            <a:srgbClr val="052264"/>
          </a:solidFill>
          <a:latin typeface="Calibri" pitchFamily="34" charset="0"/>
          <a:cs typeface="Arial" charset="0"/>
        </a:defRPr>
      </a:lvl3pPr>
      <a:lvl4pPr algn="l" rtl="0" eaLnBrk="0" fontAlgn="base" hangingPunct="0">
        <a:spcBef>
          <a:spcPct val="0"/>
        </a:spcBef>
        <a:spcAft>
          <a:spcPct val="0"/>
        </a:spcAft>
        <a:defRPr sz="3200" b="1">
          <a:solidFill>
            <a:srgbClr val="052264"/>
          </a:solidFill>
          <a:latin typeface="Calibri" pitchFamily="34" charset="0"/>
          <a:cs typeface="Arial" charset="0"/>
        </a:defRPr>
      </a:lvl4pPr>
      <a:lvl5pPr algn="l" rtl="0" eaLnBrk="0" fontAlgn="base" hangingPunct="0">
        <a:spcBef>
          <a:spcPct val="0"/>
        </a:spcBef>
        <a:spcAft>
          <a:spcPct val="0"/>
        </a:spcAft>
        <a:defRPr sz="3200" b="1">
          <a:solidFill>
            <a:srgbClr val="052264"/>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abolition.e2bn.org/people_24.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bc.co.uk/bitesize/topics/z2qj6sg/articles/zn7rbqt#z4y2qf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D594BB0-5A69-4DE8-B2B1-952CE592BEB6}"/>
              </a:ext>
            </a:extLst>
          </p:cNvPr>
          <p:cNvSpPr>
            <a:spLocks noGrp="1"/>
          </p:cNvSpPr>
          <p:nvPr>
            <p:ph type="ctrTitle"/>
          </p:nvPr>
        </p:nvSpPr>
        <p:spPr>
          <a:xfrm>
            <a:off x="196850" y="428625"/>
            <a:ext cx="8947150" cy="1439863"/>
          </a:xfrm>
        </p:spPr>
        <p:txBody>
          <a:bodyPr/>
          <a:lstStyle/>
          <a:p>
            <a:r>
              <a:rPr lang="en-US" altLang="en-US" dirty="0"/>
              <a:t>W</a:t>
            </a:r>
            <a:r>
              <a:rPr lang="en-GB" altLang="en-US" dirty="0"/>
              <a:t>hy was the slave trade abolished?</a:t>
            </a:r>
          </a:p>
        </p:txBody>
      </p:sp>
      <p:sp>
        <p:nvSpPr>
          <p:cNvPr id="6147" name="Subtitle 2">
            <a:extLst>
              <a:ext uri="{FF2B5EF4-FFF2-40B4-BE49-F238E27FC236}">
                <a16:creationId xmlns:a16="http://schemas.microsoft.com/office/drawing/2014/main" id="{01D78CB4-8E40-443C-A35F-DB5394B823AB}"/>
              </a:ext>
            </a:extLst>
          </p:cNvPr>
          <p:cNvSpPr txBox="1">
            <a:spLocks/>
          </p:cNvSpPr>
          <p:nvPr/>
        </p:nvSpPr>
        <p:spPr bwMode="auto">
          <a:xfrm>
            <a:off x="323528" y="1715185"/>
            <a:ext cx="8219286" cy="44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buNone/>
            </a:pPr>
            <a:r>
              <a:rPr lang="en-GB" altLang="en-US" sz="3200" b="1" dirty="0">
                <a:solidFill>
                  <a:srgbClr val="0079BC"/>
                </a:solidFill>
              </a:rPr>
              <a:t>Keywords:</a:t>
            </a:r>
            <a:endParaRPr lang="en-US"/>
          </a:p>
          <a:p>
            <a:pPr>
              <a:buNone/>
            </a:pPr>
            <a:endParaRPr lang="en-GB" altLang="en-US" sz="1800" b="1" dirty="0">
              <a:solidFill>
                <a:srgbClr val="0079BC"/>
              </a:solidFill>
            </a:endParaRPr>
          </a:p>
          <a:p>
            <a:pPr>
              <a:buNone/>
            </a:pPr>
            <a:r>
              <a:rPr lang="en-GB" altLang="en-US" b="1" dirty="0">
                <a:solidFill>
                  <a:srgbClr val="0079BC"/>
                </a:solidFill>
              </a:rPr>
              <a:t>Abolition – </a:t>
            </a:r>
            <a:r>
              <a:rPr lang="en-GB" altLang="en-US" dirty="0">
                <a:solidFill>
                  <a:srgbClr val="0079BC"/>
                </a:solidFill>
              </a:rPr>
              <a:t>banning or getting rid of something.</a:t>
            </a:r>
            <a:endParaRPr lang="en-GB"/>
          </a:p>
          <a:p>
            <a:pPr>
              <a:buNone/>
            </a:pPr>
            <a:endParaRPr lang="en-GB" altLang="en-US" dirty="0">
              <a:solidFill>
                <a:srgbClr val="0079BC"/>
              </a:solidFill>
            </a:endParaRPr>
          </a:p>
          <a:p>
            <a:pPr>
              <a:buNone/>
            </a:pPr>
            <a:r>
              <a:rPr lang="en-GB" altLang="en-US" b="1" dirty="0">
                <a:solidFill>
                  <a:srgbClr val="0079BC"/>
                </a:solidFill>
              </a:rPr>
              <a:t>Campaign – </a:t>
            </a:r>
            <a:r>
              <a:rPr lang="en-GB" altLang="en-US" dirty="0">
                <a:solidFill>
                  <a:srgbClr val="0079BC"/>
                </a:solidFill>
              </a:rPr>
              <a:t>an organised course of action to achieve a goal.</a:t>
            </a:r>
            <a:endParaRPr lang="en-GB"/>
          </a:p>
          <a:p>
            <a:pPr>
              <a:buNone/>
            </a:pPr>
            <a:endParaRPr lang="en-GB" altLang="en-US" dirty="0">
              <a:solidFill>
                <a:srgbClr val="0079BC"/>
              </a:solidFill>
            </a:endParaRPr>
          </a:p>
          <a:p>
            <a:pPr>
              <a:buNone/>
            </a:pPr>
            <a:r>
              <a:rPr lang="en-GB" altLang="en-US" b="1" dirty="0">
                <a:solidFill>
                  <a:srgbClr val="0079BC"/>
                </a:solidFill>
              </a:rPr>
              <a:t>The Enlightenment – </a:t>
            </a:r>
            <a:r>
              <a:rPr lang="en-GB" altLang="en-US" dirty="0">
                <a:solidFill>
                  <a:srgbClr val="0079BC"/>
                </a:solidFill>
              </a:rPr>
              <a:t>New  ways of thinking that emerged in the 18</a:t>
            </a:r>
            <a:r>
              <a:rPr lang="en-GB" altLang="en-US" baseline="30000" dirty="0">
                <a:solidFill>
                  <a:srgbClr val="0079BC"/>
                </a:solidFill>
              </a:rPr>
              <a:t>th</a:t>
            </a:r>
            <a:r>
              <a:rPr lang="en-GB" altLang="en-US" dirty="0">
                <a:solidFill>
                  <a:srgbClr val="0079BC"/>
                </a:solidFill>
              </a:rPr>
              <a:t> century which emphasised reason and logic over tradition and superstition. </a:t>
            </a:r>
            <a:endParaRPr lang="en-GB" altLang="en-US" b="1" dirty="0">
              <a:solidFill>
                <a:srgbClr val="0079BC"/>
              </a:solidFill>
            </a:endParaRPr>
          </a:p>
          <a:p>
            <a:pPr eaLnBrk="1" hangingPunct="1">
              <a:buFont typeface="Arial" panose="020B0604020202020204" pitchFamily="34" charset="0"/>
              <a:buNone/>
            </a:pPr>
            <a:endParaRPr lang="en-GB" altLang="en-US" b="1" dirty="0">
              <a:solidFill>
                <a:srgbClr val="0079BC"/>
              </a:solidFill>
            </a:endParaRPr>
          </a:p>
          <a:p>
            <a:pPr eaLnBrk="1" hangingPunct="1">
              <a:buFont typeface="Arial" panose="020B0604020202020204" pitchFamily="34" charset="0"/>
              <a:buNone/>
            </a:pPr>
            <a:endParaRPr lang="en-GB" altLang="en-US" b="1" dirty="0">
              <a:solidFill>
                <a:srgbClr val="0079BC"/>
              </a:solidFill>
            </a:endParaRPr>
          </a:p>
          <a:p>
            <a:pPr eaLnBrk="1" hangingPunct="1">
              <a:buFont typeface="Arial" panose="020B0604020202020204" pitchFamily="34" charset="0"/>
              <a:buNone/>
            </a:pPr>
            <a:endParaRPr lang="en-GB" altLang="en-US" b="1" dirty="0">
              <a:solidFill>
                <a:srgbClr val="0079BC"/>
              </a:solidFill>
            </a:endParaRPr>
          </a:p>
          <a:p>
            <a:pPr eaLnBrk="1" hangingPunct="1">
              <a:buFont typeface="Arial" panose="020B0604020202020204" pitchFamily="34" charset="0"/>
              <a:buNone/>
            </a:pPr>
            <a:endParaRPr lang="en-GB" altLang="en-US" b="1" dirty="0">
              <a:solidFill>
                <a:srgbClr val="0079BC"/>
              </a:solidFill>
            </a:endParaRPr>
          </a:p>
          <a:p>
            <a:pPr eaLnBrk="1" hangingPunct="1">
              <a:buFont typeface="Arial" panose="020B0604020202020204" pitchFamily="34" charset="0"/>
              <a:buNone/>
            </a:pPr>
            <a:endParaRPr lang="en-GB" altLang="en-US" b="1" dirty="0">
              <a:solidFill>
                <a:srgbClr val="0079BC"/>
              </a:solidFill>
            </a:endParaRPr>
          </a:p>
          <a:p>
            <a:pPr eaLnBrk="1" hangingPunct="1">
              <a:buFont typeface="Arial" panose="020B0604020202020204" pitchFamily="34" charset="0"/>
              <a:buNone/>
            </a:pPr>
            <a:r>
              <a:rPr lang="en-GB" altLang="en-US" b="1" dirty="0">
                <a:solidFill>
                  <a:srgbClr val="0079BC"/>
                </a:solidFill>
              </a:rPr>
              <a:t>- </a:t>
            </a:r>
          </a:p>
          <a:p>
            <a:pPr eaLnBrk="1" hangingPunct="1">
              <a:buFont typeface="Arial" panose="020B0604020202020204" pitchFamily="34" charset="0"/>
              <a:buNone/>
            </a:pPr>
            <a:endParaRPr lang="en-GB" altLang="en-US" dirty="0">
              <a:solidFill>
                <a:srgbClr val="0079BC"/>
              </a:solidFill>
            </a:endParaRPr>
          </a:p>
        </p:txBody>
      </p:sp>
    </p:spTree>
    <p:extLst>
      <p:ext uri="{BB962C8B-B14F-4D97-AF65-F5344CB8AC3E}">
        <p14:creationId xmlns:p14="http://schemas.microsoft.com/office/powerpoint/2010/main" val="121688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AB17-96E6-4EAB-94DB-CCD4CBAA5818}"/>
              </a:ext>
            </a:extLst>
          </p:cNvPr>
          <p:cNvSpPr>
            <a:spLocks noGrp="1"/>
          </p:cNvSpPr>
          <p:nvPr>
            <p:ph type="title"/>
          </p:nvPr>
        </p:nvSpPr>
        <p:spPr/>
        <p:txBody>
          <a:bodyPr/>
          <a:lstStyle/>
          <a:p>
            <a:r>
              <a:rPr lang="en-US" dirty="0"/>
              <a:t>Interpretations </a:t>
            </a:r>
            <a:endParaRPr lang="en-GB" dirty="0"/>
          </a:p>
        </p:txBody>
      </p:sp>
      <p:sp>
        <p:nvSpPr>
          <p:cNvPr id="3" name="Content Placeholder 2">
            <a:extLst>
              <a:ext uri="{FF2B5EF4-FFF2-40B4-BE49-F238E27FC236}">
                <a16:creationId xmlns:a16="http://schemas.microsoft.com/office/drawing/2014/main" id="{350699F9-A4D6-4AE3-B143-760CF018C46F}"/>
              </a:ext>
            </a:extLst>
          </p:cNvPr>
          <p:cNvSpPr>
            <a:spLocks noGrp="1"/>
          </p:cNvSpPr>
          <p:nvPr>
            <p:ph idx="1"/>
          </p:nvPr>
        </p:nvSpPr>
        <p:spPr>
          <a:xfrm>
            <a:off x="395536" y="836712"/>
            <a:ext cx="8280152" cy="5112568"/>
          </a:xfrm>
        </p:spPr>
        <p:txBody>
          <a:bodyPr/>
          <a:lstStyle/>
          <a:p>
            <a:pPr marL="0" indent="0">
              <a:buNone/>
            </a:pPr>
            <a:r>
              <a:rPr lang="en-US" dirty="0"/>
              <a:t>Interpretations </a:t>
            </a:r>
            <a:r>
              <a:rPr lang="en-US" b="1" dirty="0"/>
              <a:t>differ</a:t>
            </a:r>
            <a:r>
              <a:rPr lang="en-US" dirty="0"/>
              <a:t> to sources because an </a:t>
            </a:r>
            <a:r>
              <a:rPr lang="en-US" b="1" dirty="0"/>
              <a:t>interpretation is a construct of the past</a:t>
            </a:r>
            <a:r>
              <a:rPr lang="en-US" dirty="0"/>
              <a:t> and </a:t>
            </a:r>
            <a:r>
              <a:rPr lang="en-US" b="1" i="1" dirty="0"/>
              <a:t>uses</a:t>
            </a:r>
            <a:r>
              <a:rPr lang="en-US" b="1" dirty="0"/>
              <a:t> </a:t>
            </a:r>
            <a:r>
              <a:rPr lang="en-US" dirty="0"/>
              <a:t>sources</a:t>
            </a:r>
            <a:r>
              <a:rPr lang="en-US" b="1" dirty="0"/>
              <a:t> </a:t>
            </a:r>
            <a:r>
              <a:rPr lang="en-US" dirty="0"/>
              <a:t>to help form an argument and persuade others of their argument. They are usually formed by historians who have completed a lot of research. </a:t>
            </a:r>
            <a:r>
              <a:rPr lang="en-GB" dirty="0"/>
              <a:t>Historians often have differing interpretations of the same event such as what the main reasons were for the abolition of the slave trade.</a:t>
            </a:r>
          </a:p>
          <a:p>
            <a:pPr marL="0" indent="0">
              <a:buNone/>
            </a:pPr>
            <a:endParaRPr lang="en-GB" dirty="0"/>
          </a:p>
          <a:p>
            <a:pPr marL="0" indent="0">
              <a:buNone/>
            </a:pPr>
            <a:r>
              <a:rPr lang="en-GB" dirty="0"/>
              <a:t>Today we will look at the </a:t>
            </a:r>
            <a:r>
              <a:rPr lang="en-GB" b="1" dirty="0"/>
              <a:t>most common </a:t>
            </a:r>
            <a:r>
              <a:rPr lang="en-GB" dirty="0"/>
              <a:t>interpretation in the century following the abolition of the slave trade. Historians tended to suggest that slavery was abolished due to the actions of the great British men, in particular William Wilberforce. They argued that Wilberforce and other British leaders realised the slave trade was wrong and so led a moral campaign against it. </a:t>
            </a:r>
            <a:endParaRPr lang="en-US" dirty="0"/>
          </a:p>
        </p:txBody>
      </p:sp>
      <p:sp>
        <p:nvSpPr>
          <p:cNvPr id="4" name="Slide Number Placeholder 3">
            <a:extLst>
              <a:ext uri="{FF2B5EF4-FFF2-40B4-BE49-F238E27FC236}">
                <a16:creationId xmlns:a16="http://schemas.microsoft.com/office/drawing/2014/main" id="{A9A799B2-B2F9-48F1-9158-B2889B11ADDF}"/>
              </a:ext>
            </a:extLst>
          </p:cNvPr>
          <p:cNvSpPr>
            <a:spLocks noGrp="1"/>
          </p:cNvSpPr>
          <p:nvPr>
            <p:ph type="sldNum" sz="quarter" idx="10"/>
          </p:nvPr>
        </p:nvSpPr>
        <p:spPr/>
        <p:txBody>
          <a:bodyPr/>
          <a:lstStyle/>
          <a:p>
            <a:pPr>
              <a:defRPr/>
            </a:pPr>
            <a:fld id="{B2C2D6F0-330E-4028-8542-72DFD9D25020}" type="slidenum">
              <a:rPr lang="en-GB" altLang="en-US" smtClean="0"/>
              <a:pPr>
                <a:defRPr/>
              </a:pPr>
              <a:t>10</a:t>
            </a:fld>
            <a:endParaRPr lang="en-GB" altLang="en-US"/>
          </a:p>
        </p:txBody>
      </p:sp>
    </p:spTree>
    <p:extLst>
      <p:ext uri="{BB962C8B-B14F-4D97-AF65-F5344CB8AC3E}">
        <p14:creationId xmlns:p14="http://schemas.microsoft.com/office/powerpoint/2010/main" val="270301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06EA1E-7383-416C-A730-1370AD53144F}"/>
              </a:ext>
            </a:extLst>
          </p:cNvPr>
          <p:cNvSpPr>
            <a:spLocks noGrp="1"/>
          </p:cNvSpPr>
          <p:nvPr>
            <p:ph type="sldNum" sz="quarter" idx="10"/>
          </p:nvPr>
        </p:nvSpPr>
        <p:spPr/>
        <p:txBody>
          <a:bodyPr/>
          <a:lstStyle/>
          <a:p>
            <a:pPr>
              <a:defRPr/>
            </a:pPr>
            <a:fld id="{B2C2D6F0-330E-4028-8542-72DFD9D25020}" type="slidenum">
              <a:rPr lang="en-GB" altLang="en-US" smtClean="0"/>
              <a:pPr>
                <a:defRPr/>
              </a:pPr>
              <a:t>11</a:t>
            </a:fld>
            <a:endParaRPr lang="en-GB" altLang="en-US"/>
          </a:p>
        </p:txBody>
      </p:sp>
      <p:sp>
        <p:nvSpPr>
          <p:cNvPr id="5" name="TextBox 4">
            <a:extLst>
              <a:ext uri="{FF2B5EF4-FFF2-40B4-BE49-F238E27FC236}">
                <a16:creationId xmlns:a16="http://schemas.microsoft.com/office/drawing/2014/main" id="{79EBC464-4736-46F6-84DD-57880D6E4D84}"/>
              </a:ext>
            </a:extLst>
          </p:cNvPr>
          <p:cNvSpPr txBox="1"/>
          <p:nvPr/>
        </p:nvSpPr>
        <p:spPr>
          <a:xfrm>
            <a:off x="1929076" y="105844"/>
            <a:ext cx="5327824" cy="2862322"/>
          </a:xfrm>
          <a:prstGeom prst="rect">
            <a:avLst/>
          </a:prstGeom>
          <a:solidFill>
            <a:schemeClr val="bg1"/>
          </a:solidFill>
          <a:ln>
            <a:solidFill>
              <a:schemeClr val="tx1"/>
            </a:solidFill>
          </a:ln>
        </p:spPr>
        <p:txBody>
          <a:bodyPr wrap="square" rtlCol="0">
            <a:spAutoFit/>
          </a:bodyPr>
          <a:lstStyle/>
          <a:p>
            <a:r>
              <a:rPr lang="en-US" b="1" dirty="0">
                <a:latin typeface="+mn-lt"/>
              </a:rPr>
              <a:t>Interpretation 1: Historian A</a:t>
            </a:r>
          </a:p>
          <a:p>
            <a:r>
              <a:rPr lang="en-US" dirty="0">
                <a:latin typeface="+mn-lt"/>
              </a:rPr>
              <a:t>If it had not been for the actions of white British men of influence, the slave trade would not have been abolished as quickly as it was. They were the ones that highlighted the human cost. The slave trade thrived (was successful) and in the 1780s alone, British ships transported more than 300,000 Africans, more than 1,000 slave ships cleared the British and colonial ports making money for the empire, this was a moral quest by a few decent men. </a:t>
            </a:r>
            <a:endParaRPr lang="en-GB" dirty="0">
              <a:latin typeface="+mn-lt"/>
            </a:endParaRPr>
          </a:p>
        </p:txBody>
      </p:sp>
      <p:sp>
        <p:nvSpPr>
          <p:cNvPr id="8" name="TextBox 7">
            <a:extLst>
              <a:ext uri="{FF2B5EF4-FFF2-40B4-BE49-F238E27FC236}">
                <a16:creationId xmlns:a16="http://schemas.microsoft.com/office/drawing/2014/main" id="{7E43E8CC-1D61-4E8C-8DA5-A9C911E39AF5}"/>
              </a:ext>
            </a:extLst>
          </p:cNvPr>
          <p:cNvSpPr txBox="1"/>
          <p:nvPr/>
        </p:nvSpPr>
        <p:spPr>
          <a:xfrm>
            <a:off x="54379" y="2953147"/>
            <a:ext cx="9119177" cy="2800767"/>
          </a:xfrm>
          <a:prstGeom prst="rect">
            <a:avLst/>
          </a:prstGeom>
          <a:noFill/>
        </p:spPr>
        <p:txBody>
          <a:bodyPr wrap="square" rtlCol="0">
            <a:spAutoFit/>
          </a:bodyPr>
          <a:lstStyle/>
          <a:p>
            <a:pPr marL="342900" indent="-342900">
              <a:buAutoNum type="arabicPeriod"/>
            </a:pPr>
            <a:r>
              <a:rPr lang="en-US" sz="2200" dirty="0">
                <a:solidFill>
                  <a:srgbClr val="00B050"/>
                </a:solidFill>
                <a:latin typeface="+mn-lt"/>
              </a:rPr>
              <a:t>What does interpretation 1 argue was the main reason for abolition?</a:t>
            </a:r>
          </a:p>
          <a:p>
            <a:pPr marL="342900" indent="-342900">
              <a:buAutoNum type="arabicPeriod"/>
            </a:pPr>
            <a:r>
              <a:rPr lang="en-US" sz="2200" dirty="0">
                <a:solidFill>
                  <a:srgbClr val="FF6600"/>
                </a:solidFill>
                <a:latin typeface="+mn-lt"/>
              </a:rPr>
              <a:t>What </a:t>
            </a:r>
            <a:r>
              <a:rPr lang="en-US" sz="2200" u="sng" dirty="0">
                <a:solidFill>
                  <a:srgbClr val="FF6600"/>
                </a:solidFill>
                <a:latin typeface="+mn-lt"/>
              </a:rPr>
              <a:t>evidenc</a:t>
            </a:r>
            <a:r>
              <a:rPr lang="en-US" sz="2200" dirty="0">
                <a:solidFill>
                  <a:srgbClr val="FF6600"/>
                </a:solidFill>
                <a:latin typeface="+mn-lt"/>
              </a:rPr>
              <a:t>e does this interpretation use to justify their reasoning?</a:t>
            </a:r>
          </a:p>
          <a:p>
            <a:pPr marL="342900" indent="-342900">
              <a:buAutoNum type="arabicPeriod"/>
            </a:pPr>
            <a:endParaRPr lang="en-US" sz="2200" dirty="0">
              <a:solidFill>
                <a:srgbClr val="FF6600"/>
              </a:solidFill>
              <a:latin typeface="+mn-lt"/>
            </a:endParaRPr>
          </a:p>
          <a:p>
            <a:pPr marL="342900" indent="-342900">
              <a:buAutoNum type="arabicPeriod"/>
            </a:pPr>
            <a:r>
              <a:rPr lang="en-US" sz="2200" dirty="0">
                <a:solidFill>
                  <a:srgbClr val="FF0000"/>
                </a:solidFill>
                <a:latin typeface="+mn-lt"/>
              </a:rPr>
              <a:t>Which sources could historian A have used when forming their judgement? </a:t>
            </a:r>
            <a:r>
              <a:rPr lang="en-US" sz="2200" u="sng" dirty="0">
                <a:solidFill>
                  <a:srgbClr val="FF0000"/>
                </a:solidFill>
                <a:latin typeface="+mn-lt"/>
              </a:rPr>
              <a:t>Underline any evidence </a:t>
            </a:r>
            <a:r>
              <a:rPr lang="en-US" sz="2200" dirty="0">
                <a:solidFill>
                  <a:srgbClr val="FF0000"/>
                </a:solidFill>
                <a:latin typeface="+mn-lt"/>
              </a:rPr>
              <a:t>from the sources that </a:t>
            </a:r>
            <a:r>
              <a:rPr lang="en-US" sz="2200" u="sng" dirty="0">
                <a:solidFill>
                  <a:srgbClr val="FF0000"/>
                </a:solidFill>
                <a:latin typeface="+mn-lt"/>
              </a:rPr>
              <a:t>supports</a:t>
            </a:r>
            <a:r>
              <a:rPr lang="en-US" sz="2200" dirty="0">
                <a:solidFill>
                  <a:srgbClr val="FF0000"/>
                </a:solidFill>
                <a:latin typeface="+mn-lt"/>
              </a:rPr>
              <a:t> this interpretation. </a:t>
            </a:r>
          </a:p>
          <a:p>
            <a:pPr marL="342900" indent="-342900">
              <a:buAutoNum type="arabicPeriod"/>
            </a:pPr>
            <a:r>
              <a:rPr lang="en-US" sz="2200" dirty="0">
                <a:solidFill>
                  <a:srgbClr val="052264"/>
                </a:solidFill>
                <a:latin typeface="+mn-lt"/>
              </a:rPr>
              <a:t>What do the other sources suggest was the reason behind abolition?</a:t>
            </a:r>
            <a:endParaRPr lang="en-US" sz="2200" dirty="0">
              <a:solidFill>
                <a:srgbClr val="00B050"/>
              </a:solidFill>
              <a:latin typeface="+mn-lt"/>
            </a:endParaRPr>
          </a:p>
          <a:p>
            <a:endParaRPr lang="en-US" sz="2200" dirty="0">
              <a:solidFill>
                <a:srgbClr val="7030A0"/>
              </a:solidFill>
              <a:latin typeface="+mn-lt"/>
            </a:endParaRPr>
          </a:p>
          <a:p>
            <a:pPr algn="ctr"/>
            <a:r>
              <a:rPr lang="en-US" sz="2200" dirty="0">
                <a:solidFill>
                  <a:srgbClr val="7030A0"/>
                </a:solidFill>
                <a:latin typeface="+mn-lt"/>
              </a:rPr>
              <a:t>Do you find interpretation 1 persuasive? Explain your thoughts. </a:t>
            </a:r>
          </a:p>
        </p:txBody>
      </p:sp>
    </p:spTree>
    <p:extLst>
      <p:ext uri="{BB962C8B-B14F-4D97-AF65-F5344CB8AC3E}">
        <p14:creationId xmlns:p14="http://schemas.microsoft.com/office/powerpoint/2010/main" val="242196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5E4853-FBCC-4A7B-81A8-C03FE909D294}"/>
              </a:ext>
            </a:extLst>
          </p:cNvPr>
          <p:cNvSpPr>
            <a:spLocks noGrp="1"/>
          </p:cNvSpPr>
          <p:nvPr>
            <p:ph type="sldNum" sz="quarter" idx="10"/>
          </p:nvPr>
        </p:nvSpPr>
        <p:spPr/>
        <p:txBody>
          <a:bodyPr/>
          <a:lstStyle/>
          <a:p>
            <a:pPr>
              <a:defRPr/>
            </a:pPr>
            <a:fld id="{B2C2D6F0-330E-4028-8542-72DFD9D25020}" type="slidenum">
              <a:rPr lang="en-GB" altLang="en-US" smtClean="0"/>
              <a:pPr>
                <a:defRPr/>
              </a:pPr>
              <a:t>12</a:t>
            </a:fld>
            <a:endParaRPr lang="en-GB" altLang="en-US"/>
          </a:p>
        </p:txBody>
      </p:sp>
      <p:sp>
        <p:nvSpPr>
          <p:cNvPr id="2" name="Title 1">
            <a:extLst>
              <a:ext uri="{FF2B5EF4-FFF2-40B4-BE49-F238E27FC236}">
                <a16:creationId xmlns:a16="http://schemas.microsoft.com/office/drawing/2014/main" id="{8EA15317-0D97-4A67-8AAC-26E769485C12}"/>
              </a:ext>
            </a:extLst>
          </p:cNvPr>
          <p:cNvSpPr>
            <a:spLocks noGrp="1"/>
          </p:cNvSpPr>
          <p:nvPr>
            <p:ph type="title"/>
          </p:nvPr>
        </p:nvSpPr>
        <p:spPr/>
        <p:txBody>
          <a:bodyPr/>
          <a:lstStyle/>
          <a:p>
            <a:r>
              <a:rPr lang="en-US" dirty="0"/>
              <a:t>Explaining paragraph </a:t>
            </a:r>
            <a:endParaRPr lang="en-GB" dirty="0"/>
          </a:p>
        </p:txBody>
      </p:sp>
      <p:sp>
        <p:nvSpPr>
          <p:cNvPr id="3" name="TextBox 2">
            <a:extLst>
              <a:ext uri="{FF2B5EF4-FFF2-40B4-BE49-F238E27FC236}">
                <a16:creationId xmlns:a16="http://schemas.microsoft.com/office/drawing/2014/main" id="{6069F9FC-DBFE-43AD-A027-602E0D39202C}"/>
              </a:ext>
            </a:extLst>
          </p:cNvPr>
          <p:cNvSpPr txBox="1"/>
          <p:nvPr/>
        </p:nvSpPr>
        <p:spPr>
          <a:xfrm>
            <a:off x="539552" y="1196752"/>
            <a:ext cx="8136136" cy="1846659"/>
          </a:xfrm>
          <a:prstGeom prst="rect">
            <a:avLst/>
          </a:prstGeom>
          <a:noFill/>
        </p:spPr>
        <p:txBody>
          <a:bodyPr wrap="square" rtlCol="0">
            <a:spAutoFit/>
          </a:bodyPr>
          <a:lstStyle/>
          <a:p>
            <a:r>
              <a:rPr lang="en-US" sz="2400" dirty="0">
                <a:solidFill>
                  <a:srgbClr val="052264"/>
                </a:solidFill>
                <a:latin typeface="+mn-lt"/>
              </a:rPr>
              <a:t>Considering everything that you have read and learnt today:</a:t>
            </a:r>
          </a:p>
          <a:p>
            <a:endParaRPr lang="en-US" sz="2400" dirty="0">
              <a:solidFill>
                <a:srgbClr val="052264"/>
              </a:solidFill>
              <a:latin typeface="+mn-lt"/>
            </a:endParaRPr>
          </a:p>
          <a:p>
            <a:pPr algn="ctr"/>
            <a:r>
              <a:rPr lang="en-US" sz="2400" b="1" dirty="0">
                <a:solidFill>
                  <a:srgbClr val="7030A0"/>
                </a:solidFill>
                <a:latin typeface="+mn-lt"/>
              </a:rPr>
              <a:t>Explain how white middle class men helped to abolish slavery in 1807.</a:t>
            </a:r>
          </a:p>
          <a:p>
            <a:endParaRPr lang="en-GB" dirty="0"/>
          </a:p>
        </p:txBody>
      </p:sp>
      <p:sp>
        <p:nvSpPr>
          <p:cNvPr id="5" name="TextBox 4">
            <a:extLst>
              <a:ext uri="{FF2B5EF4-FFF2-40B4-BE49-F238E27FC236}">
                <a16:creationId xmlns:a16="http://schemas.microsoft.com/office/drawing/2014/main" id="{10B1CDBB-BF06-475D-BA26-7C7528B20905}"/>
              </a:ext>
            </a:extLst>
          </p:cNvPr>
          <p:cNvSpPr txBox="1"/>
          <p:nvPr/>
        </p:nvSpPr>
        <p:spPr>
          <a:xfrm>
            <a:off x="381923" y="2794238"/>
            <a:ext cx="8511251" cy="3323987"/>
          </a:xfrm>
          <a:prstGeom prst="rect">
            <a:avLst/>
          </a:prstGeom>
          <a:noFill/>
        </p:spPr>
        <p:txBody>
          <a:bodyPr wrap="square" rtlCol="0">
            <a:spAutoFit/>
          </a:bodyPr>
          <a:lstStyle/>
          <a:p>
            <a:r>
              <a:rPr lang="en-US" sz="2400" dirty="0">
                <a:solidFill>
                  <a:srgbClr val="052264"/>
                </a:solidFill>
                <a:latin typeface="+mn-lt"/>
              </a:rPr>
              <a:t>Planning an explaining paragraph. Don’t just list each individual and their stories but try and sythensise your knowledge to create a powerful paragraph. It should have a clear point and powerful specific knowledge that helps you to explain your point. </a:t>
            </a:r>
          </a:p>
          <a:p>
            <a:r>
              <a:rPr lang="en-US" sz="2400" i="1" dirty="0">
                <a:solidFill>
                  <a:srgbClr val="052264"/>
                </a:solidFill>
                <a:latin typeface="+mn-lt"/>
              </a:rPr>
              <a:t>For example:</a:t>
            </a:r>
          </a:p>
          <a:p>
            <a:r>
              <a:rPr lang="en-US" sz="2400" i="1" dirty="0">
                <a:solidFill>
                  <a:srgbClr val="00B050"/>
                </a:solidFill>
                <a:latin typeface="+mn-lt"/>
              </a:rPr>
              <a:t>Point: Their positions in society</a:t>
            </a:r>
          </a:p>
          <a:p>
            <a:r>
              <a:rPr lang="en-US" sz="2400" i="1" dirty="0">
                <a:solidFill>
                  <a:schemeClr val="accent6">
                    <a:lumMod val="75000"/>
                  </a:schemeClr>
                </a:solidFill>
                <a:latin typeface="+mn-lt"/>
              </a:rPr>
              <a:t>Evidence: Use individuals you have studied</a:t>
            </a:r>
          </a:p>
          <a:p>
            <a:r>
              <a:rPr lang="en-US" sz="2400" i="1" dirty="0">
                <a:solidFill>
                  <a:srgbClr val="FF0000"/>
                </a:solidFill>
                <a:latin typeface="+mn-lt"/>
              </a:rPr>
              <a:t>Explain: What the outcome was</a:t>
            </a:r>
          </a:p>
          <a:p>
            <a:endParaRPr lang="en-GB" dirty="0"/>
          </a:p>
        </p:txBody>
      </p:sp>
    </p:spTree>
    <p:extLst>
      <p:ext uri="{BB962C8B-B14F-4D97-AF65-F5344CB8AC3E}">
        <p14:creationId xmlns:p14="http://schemas.microsoft.com/office/powerpoint/2010/main" val="32713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5E4853-FBCC-4A7B-81A8-C03FE909D294}"/>
              </a:ext>
            </a:extLst>
          </p:cNvPr>
          <p:cNvSpPr>
            <a:spLocks noGrp="1"/>
          </p:cNvSpPr>
          <p:nvPr>
            <p:ph type="sldNum" sz="quarter" idx="10"/>
          </p:nvPr>
        </p:nvSpPr>
        <p:spPr/>
        <p:txBody>
          <a:bodyPr/>
          <a:lstStyle/>
          <a:p>
            <a:pPr>
              <a:defRPr/>
            </a:pPr>
            <a:fld id="{B2C2D6F0-330E-4028-8542-72DFD9D25020}" type="slidenum">
              <a:rPr lang="en-GB" altLang="en-US" smtClean="0"/>
              <a:pPr>
                <a:defRPr/>
              </a:pPr>
              <a:t>13</a:t>
            </a:fld>
            <a:endParaRPr lang="en-GB" altLang="en-US"/>
          </a:p>
        </p:txBody>
      </p:sp>
      <p:sp>
        <p:nvSpPr>
          <p:cNvPr id="5" name="Title 4">
            <a:extLst>
              <a:ext uri="{FF2B5EF4-FFF2-40B4-BE49-F238E27FC236}">
                <a16:creationId xmlns:a16="http://schemas.microsoft.com/office/drawing/2014/main" id="{50C09567-5C63-4285-93E3-BD4D59AF8A1E}"/>
              </a:ext>
            </a:extLst>
          </p:cNvPr>
          <p:cNvSpPr>
            <a:spLocks noGrp="1"/>
          </p:cNvSpPr>
          <p:nvPr>
            <p:ph type="title"/>
          </p:nvPr>
        </p:nvSpPr>
        <p:spPr/>
        <p:txBody>
          <a:bodyPr/>
          <a:lstStyle/>
          <a:p>
            <a:r>
              <a:rPr lang="en-US" dirty="0"/>
              <a:t>How do historians use evidence?</a:t>
            </a:r>
            <a:endParaRPr lang="en-GB" dirty="0"/>
          </a:p>
        </p:txBody>
      </p:sp>
      <p:sp>
        <p:nvSpPr>
          <p:cNvPr id="3" name="TextBox 2">
            <a:extLst>
              <a:ext uri="{FF2B5EF4-FFF2-40B4-BE49-F238E27FC236}">
                <a16:creationId xmlns:a16="http://schemas.microsoft.com/office/drawing/2014/main" id="{4DB45CE5-4E7D-45B9-8349-7EF2D668F2EE}"/>
              </a:ext>
            </a:extLst>
          </p:cNvPr>
          <p:cNvSpPr txBox="1"/>
          <p:nvPr/>
        </p:nvSpPr>
        <p:spPr>
          <a:xfrm>
            <a:off x="251006" y="811105"/>
            <a:ext cx="5041073" cy="3139321"/>
          </a:xfrm>
          <a:prstGeom prst="rect">
            <a:avLst/>
          </a:prstGeom>
          <a:noFill/>
          <a:ln>
            <a:solidFill>
              <a:schemeClr val="tx1"/>
            </a:solidFill>
          </a:ln>
        </p:spPr>
        <p:txBody>
          <a:bodyPr wrap="square" rtlCol="0">
            <a:spAutoFit/>
          </a:bodyPr>
          <a:lstStyle/>
          <a:p>
            <a:r>
              <a:rPr lang="en-US" b="1" dirty="0">
                <a:latin typeface="+mn-lt"/>
              </a:rPr>
              <a:t>Interpretation 1: Historian A</a:t>
            </a:r>
          </a:p>
          <a:p>
            <a:r>
              <a:rPr lang="en-US" dirty="0">
                <a:latin typeface="+mn-lt"/>
              </a:rPr>
              <a:t>If it had not been for the actions of white British men of influence, the slave trade would not have been abolished as quickly as it was. They were the ones that highlighted the human cost. The slave trade thrived (was successful) and in the 1780s alone, British ships transported more than 300,000 Africans, more than 1,000 slave ships cleared the British and colonial ports making money for the empire, this was a moral quest by a few decent men. </a:t>
            </a:r>
            <a:endParaRPr lang="en-GB" dirty="0">
              <a:latin typeface="+mn-lt"/>
            </a:endParaRPr>
          </a:p>
        </p:txBody>
      </p:sp>
      <p:sp>
        <p:nvSpPr>
          <p:cNvPr id="8" name="TextBox 7">
            <a:extLst>
              <a:ext uri="{FF2B5EF4-FFF2-40B4-BE49-F238E27FC236}">
                <a16:creationId xmlns:a16="http://schemas.microsoft.com/office/drawing/2014/main" id="{8A0DE5D8-2AAC-47AE-B5FB-A19FBD7F4623}"/>
              </a:ext>
            </a:extLst>
          </p:cNvPr>
          <p:cNvSpPr txBox="1"/>
          <p:nvPr/>
        </p:nvSpPr>
        <p:spPr>
          <a:xfrm>
            <a:off x="5396975" y="823080"/>
            <a:ext cx="3496018" cy="1815882"/>
          </a:xfrm>
          <a:prstGeom prst="rect">
            <a:avLst/>
          </a:prstGeom>
          <a:noFill/>
          <a:ln>
            <a:solidFill>
              <a:schemeClr val="tx1"/>
            </a:solidFill>
          </a:ln>
        </p:spPr>
        <p:txBody>
          <a:bodyPr wrap="square" rtlCol="0">
            <a:spAutoFit/>
          </a:bodyPr>
          <a:lstStyle/>
          <a:p>
            <a:r>
              <a:rPr lang="en-US" sz="1600" b="1" dirty="0">
                <a:latin typeface="+mn-lt"/>
              </a:rPr>
              <a:t>Source A: Written by poet William Beckford in 1790 about the situation in the West Indies.</a:t>
            </a:r>
          </a:p>
          <a:p>
            <a:r>
              <a:rPr lang="en-US" sz="1600" dirty="0">
                <a:latin typeface="+mn-lt"/>
              </a:rPr>
              <a:t>“Without slaves being sent to the Americas, crops will decline, and the population and the produce will be extinct and at an end.”</a:t>
            </a:r>
            <a:endParaRPr lang="en-GB" sz="1600" dirty="0">
              <a:latin typeface="+mn-lt"/>
            </a:endParaRPr>
          </a:p>
        </p:txBody>
      </p:sp>
      <p:sp>
        <p:nvSpPr>
          <p:cNvPr id="9" name="TextBox 8">
            <a:extLst>
              <a:ext uri="{FF2B5EF4-FFF2-40B4-BE49-F238E27FC236}">
                <a16:creationId xmlns:a16="http://schemas.microsoft.com/office/drawing/2014/main" id="{EB6EE63E-3F38-4C96-8AD8-FE32145814AA}"/>
              </a:ext>
            </a:extLst>
          </p:cNvPr>
          <p:cNvSpPr txBox="1"/>
          <p:nvPr/>
        </p:nvSpPr>
        <p:spPr>
          <a:xfrm>
            <a:off x="251007" y="4117469"/>
            <a:ext cx="4320993" cy="1815882"/>
          </a:xfrm>
          <a:prstGeom prst="rect">
            <a:avLst/>
          </a:prstGeom>
          <a:noFill/>
          <a:ln>
            <a:solidFill>
              <a:schemeClr val="tx1"/>
            </a:solidFill>
          </a:ln>
        </p:spPr>
        <p:txBody>
          <a:bodyPr wrap="square" rtlCol="0">
            <a:spAutoFit/>
          </a:bodyPr>
          <a:lstStyle/>
          <a:p>
            <a:r>
              <a:rPr lang="en-US" sz="1600" b="1" dirty="0">
                <a:latin typeface="+mn-lt"/>
              </a:rPr>
              <a:t>Source B: Written by economist Adam Smith in 1776.</a:t>
            </a:r>
          </a:p>
          <a:p>
            <a:r>
              <a:rPr lang="en-US" sz="1600" dirty="0">
                <a:latin typeface="+mn-lt"/>
              </a:rPr>
              <a:t>“Whilst it appears to only cost their maintenance a person who  has no aspiration to acquire property can have little interest in their work. He can only be made to work through violence. This is not sustainable for successful trade.”</a:t>
            </a:r>
            <a:endParaRPr lang="en-GB" sz="1600" dirty="0">
              <a:latin typeface="+mn-lt"/>
            </a:endParaRPr>
          </a:p>
        </p:txBody>
      </p:sp>
      <p:sp>
        <p:nvSpPr>
          <p:cNvPr id="10" name="TextBox 9">
            <a:extLst>
              <a:ext uri="{FF2B5EF4-FFF2-40B4-BE49-F238E27FC236}">
                <a16:creationId xmlns:a16="http://schemas.microsoft.com/office/drawing/2014/main" id="{14BECFBC-6B9F-497A-9EC7-7F80ABC99027}"/>
              </a:ext>
            </a:extLst>
          </p:cNvPr>
          <p:cNvSpPr txBox="1"/>
          <p:nvPr/>
        </p:nvSpPr>
        <p:spPr>
          <a:xfrm>
            <a:off x="4716529" y="4117469"/>
            <a:ext cx="4176464" cy="1815882"/>
          </a:xfrm>
          <a:prstGeom prst="rect">
            <a:avLst/>
          </a:prstGeom>
          <a:noFill/>
          <a:ln>
            <a:solidFill>
              <a:schemeClr val="tx1"/>
            </a:solidFill>
          </a:ln>
        </p:spPr>
        <p:txBody>
          <a:bodyPr wrap="square" rtlCol="0">
            <a:spAutoFit/>
          </a:bodyPr>
          <a:lstStyle/>
          <a:p>
            <a:r>
              <a:rPr lang="en-US" sz="1600" b="1" dirty="0">
                <a:latin typeface="+mn-lt"/>
              </a:rPr>
              <a:t>Source D: From a speech by Prime Minister William Pitt in 1792. </a:t>
            </a:r>
            <a:r>
              <a:rPr lang="en-US" sz="1600" dirty="0">
                <a:latin typeface="+mn-lt"/>
              </a:rPr>
              <a:t>“I know of no evil that ever existed worse than the tearing of 70,000 or 80,000 persons annually from their native land. If we tempt the slave traders to sell their fellow creatures to us, we may rest assured they will use every method to supply their victims to us. </a:t>
            </a:r>
            <a:endParaRPr lang="en-GB" sz="1600" dirty="0">
              <a:latin typeface="+mn-lt"/>
            </a:endParaRPr>
          </a:p>
        </p:txBody>
      </p:sp>
      <p:sp>
        <p:nvSpPr>
          <p:cNvPr id="11" name="TextBox 10">
            <a:extLst>
              <a:ext uri="{FF2B5EF4-FFF2-40B4-BE49-F238E27FC236}">
                <a16:creationId xmlns:a16="http://schemas.microsoft.com/office/drawing/2014/main" id="{3A1B6F5A-E343-4DC8-82B1-7BFB7A8A7527}"/>
              </a:ext>
            </a:extLst>
          </p:cNvPr>
          <p:cNvSpPr txBox="1"/>
          <p:nvPr/>
        </p:nvSpPr>
        <p:spPr>
          <a:xfrm>
            <a:off x="5396975" y="2824565"/>
            <a:ext cx="3462714" cy="1077218"/>
          </a:xfrm>
          <a:prstGeom prst="rect">
            <a:avLst/>
          </a:prstGeom>
          <a:noFill/>
          <a:ln>
            <a:solidFill>
              <a:schemeClr val="tx1"/>
            </a:solidFill>
          </a:ln>
        </p:spPr>
        <p:txBody>
          <a:bodyPr wrap="square" rtlCol="0">
            <a:spAutoFit/>
          </a:bodyPr>
          <a:lstStyle/>
          <a:p>
            <a:r>
              <a:rPr lang="en-US" sz="1600" b="1" dirty="0">
                <a:latin typeface="+mn-lt"/>
              </a:rPr>
              <a:t>Source C: From a trader's log in 800. </a:t>
            </a:r>
          </a:p>
          <a:p>
            <a:r>
              <a:rPr lang="en-US" sz="1600" dirty="0">
                <a:latin typeface="+mn-lt"/>
              </a:rPr>
              <a:t>“A shipment from West Africa to the West Indies included 750 slaves… 140 deceased upon arrival… £5,500 profit”</a:t>
            </a:r>
            <a:endParaRPr lang="en-GB" sz="1600" dirty="0">
              <a:latin typeface="+mn-lt"/>
            </a:endParaRPr>
          </a:p>
        </p:txBody>
      </p:sp>
    </p:spTree>
    <p:extLst>
      <p:ext uri="{BB962C8B-B14F-4D97-AF65-F5344CB8AC3E}">
        <p14:creationId xmlns:p14="http://schemas.microsoft.com/office/powerpoint/2010/main" val="205181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5E4853-FBCC-4A7B-81A8-C03FE909D294}"/>
              </a:ext>
            </a:extLst>
          </p:cNvPr>
          <p:cNvSpPr>
            <a:spLocks noGrp="1"/>
          </p:cNvSpPr>
          <p:nvPr>
            <p:ph type="sldNum" sz="quarter" idx="10"/>
          </p:nvPr>
        </p:nvSpPr>
        <p:spPr/>
        <p:txBody>
          <a:bodyPr/>
          <a:lstStyle/>
          <a:p>
            <a:pPr>
              <a:defRPr/>
            </a:pPr>
            <a:fld id="{B2C2D6F0-330E-4028-8542-72DFD9D25020}" type="slidenum">
              <a:rPr lang="en-GB" altLang="en-US" smtClean="0"/>
              <a:pPr>
                <a:defRPr/>
              </a:pPr>
              <a:t>14</a:t>
            </a:fld>
            <a:endParaRPr lang="en-GB" altLang="en-US"/>
          </a:p>
        </p:txBody>
      </p:sp>
      <p:sp>
        <p:nvSpPr>
          <p:cNvPr id="5" name="Title 4">
            <a:extLst>
              <a:ext uri="{FF2B5EF4-FFF2-40B4-BE49-F238E27FC236}">
                <a16:creationId xmlns:a16="http://schemas.microsoft.com/office/drawing/2014/main" id="{50C09567-5C63-4285-93E3-BD4D59AF8A1E}"/>
              </a:ext>
            </a:extLst>
          </p:cNvPr>
          <p:cNvSpPr>
            <a:spLocks noGrp="1"/>
          </p:cNvSpPr>
          <p:nvPr>
            <p:ph type="title"/>
          </p:nvPr>
        </p:nvSpPr>
        <p:spPr/>
        <p:txBody>
          <a:bodyPr/>
          <a:lstStyle/>
          <a:p>
            <a:r>
              <a:rPr lang="en-US" dirty="0"/>
              <a:t>For the teacher use</a:t>
            </a:r>
            <a:endParaRPr lang="en-GB" dirty="0"/>
          </a:p>
        </p:txBody>
      </p:sp>
      <p:sp>
        <p:nvSpPr>
          <p:cNvPr id="3" name="TextBox 2">
            <a:extLst>
              <a:ext uri="{FF2B5EF4-FFF2-40B4-BE49-F238E27FC236}">
                <a16:creationId xmlns:a16="http://schemas.microsoft.com/office/drawing/2014/main" id="{4DB45CE5-4E7D-45B9-8349-7EF2D668F2EE}"/>
              </a:ext>
            </a:extLst>
          </p:cNvPr>
          <p:cNvSpPr txBox="1"/>
          <p:nvPr/>
        </p:nvSpPr>
        <p:spPr>
          <a:xfrm>
            <a:off x="179512" y="890127"/>
            <a:ext cx="5099453" cy="2862322"/>
          </a:xfrm>
          <a:prstGeom prst="rect">
            <a:avLst/>
          </a:prstGeom>
          <a:noFill/>
          <a:ln>
            <a:solidFill>
              <a:schemeClr val="tx1"/>
            </a:solidFill>
          </a:ln>
        </p:spPr>
        <p:txBody>
          <a:bodyPr wrap="square" rtlCol="0">
            <a:spAutoFit/>
          </a:bodyPr>
          <a:lstStyle/>
          <a:p>
            <a:r>
              <a:rPr lang="en-US" b="1" dirty="0">
                <a:latin typeface="+mn-lt"/>
              </a:rPr>
              <a:t>Interpretation 1: Historian A</a:t>
            </a:r>
          </a:p>
          <a:p>
            <a:r>
              <a:rPr lang="en-US" dirty="0">
                <a:latin typeface="+mn-lt"/>
              </a:rPr>
              <a:t>If it had not been for the actions of </a:t>
            </a:r>
            <a:r>
              <a:rPr lang="en-US" dirty="0">
                <a:highlight>
                  <a:srgbClr val="00FFFF"/>
                </a:highlight>
                <a:latin typeface="+mn-lt"/>
              </a:rPr>
              <a:t>white British men of influence</a:t>
            </a:r>
            <a:r>
              <a:rPr lang="en-US" dirty="0">
                <a:latin typeface="+mn-lt"/>
              </a:rPr>
              <a:t>, the slave trade would not have been abolished as quickly as it was. </a:t>
            </a:r>
            <a:r>
              <a:rPr lang="en-US" dirty="0">
                <a:highlight>
                  <a:srgbClr val="FF00FF"/>
                </a:highlight>
                <a:latin typeface="+mn-lt"/>
              </a:rPr>
              <a:t>They were the ones that highlighted the human cost. </a:t>
            </a:r>
            <a:r>
              <a:rPr lang="en-US" dirty="0">
                <a:latin typeface="+mn-lt"/>
              </a:rPr>
              <a:t>The slave trade thrived (was successful) and in the </a:t>
            </a:r>
            <a:r>
              <a:rPr lang="en-US" dirty="0">
                <a:highlight>
                  <a:srgbClr val="FFFF00"/>
                </a:highlight>
                <a:latin typeface="+mn-lt"/>
              </a:rPr>
              <a:t>1780s alone, British ships transported more than 300,000 Africans, more than 1,000 slave ships cleared the British and colonial ports making money for the empire,</a:t>
            </a:r>
            <a:r>
              <a:rPr lang="en-US" dirty="0">
                <a:highlight>
                  <a:srgbClr val="00FFFF"/>
                </a:highlight>
                <a:latin typeface="+mn-lt"/>
              </a:rPr>
              <a:t> this was a moral quest by a few decent men. </a:t>
            </a:r>
            <a:endParaRPr lang="en-GB" dirty="0">
              <a:highlight>
                <a:srgbClr val="00FFFF"/>
              </a:highlight>
              <a:latin typeface="+mn-lt"/>
            </a:endParaRPr>
          </a:p>
        </p:txBody>
      </p:sp>
      <p:sp>
        <p:nvSpPr>
          <p:cNvPr id="8" name="TextBox 7">
            <a:extLst>
              <a:ext uri="{FF2B5EF4-FFF2-40B4-BE49-F238E27FC236}">
                <a16:creationId xmlns:a16="http://schemas.microsoft.com/office/drawing/2014/main" id="{8A0DE5D8-2AAC-47AE-B5FB-A19FBD7F4623}"/>
              </a:ext>
            </a:extLst>
          </p:cNvPr>
          <p:cNvSpPr txBox="1"/>
          <p:nvPr/>
        </p:nvSpPr>
        <p:spPr>
          <a:xfrm>
            <a:off x="5396975" y="797846"/>
            <a:ext cx="3312368" cy="1815882"/>
          </a:xfrm>
          <a:prstGeom prst="rect">
            <a:avLst/>
          </a:prstGeom>
          <a:noFill/>
          <a:ln>
            <a:solidFill>
              <a:schemeClr val="tx1"/>
            </a:solidFill>
          </a:ln>
        </p:spPr>
        <p:txBody>
          <a:bodyPr wrap="square" rtlCol="0">
            <a:spAutoFit/>
          </a:bodyPr>
          <a:lstStyle/>
          <a:p>
            <a:r>
              <a:rPr lang="en-US" sz="1600" b="1" dirty="0">
                <a:latin typeface="+mn-lt"/>
              </a:rPr>
              <a:t>Source A: Written by poet William Beckford in 1790 about the situation in the West Indies.</a:t>
            </a:r>
          </a:p>
          <a:p>
            <a:r>
              <a:rPr lang="en-US" sz="1600" dirty="0">
                <a:latin typeface="+mn-lt"/>
              </a:rPr>
              <a:t>“</a:t>
            </a:r>
            <a:r>
              <a:rPr lang="en-US" sz="1600" dirty="0">
                <a:highlight>
                  <a:srgbClr val="00FF00"/>
                </a:highlight>
                <a:latin typeface="+mn-lt"/>
              </a:rPr>
              <a:t>Without slaves being sent to the Americas, crops will decline, and the population and the produce will be extinct and at an end</a:t>
            </a:r>
            <a:r>
              <a:rPr lang="en-US" sz="1600" dirty="0">
                <a:latin typeface="+mn-lt"/>
              </a:rPr>
              <a:t>.”</a:t>
            </a:r>
            <a:endParaRPr lang="en-GB" sz="1600" dirty="0">
              <a:latin typeface="+mn-lt"/>
            </a:endParaRPr>
          </a:p>
        </p:txBody>
      </p:sp>
      <p:sp>
        <p:nvSpPr>
          <p:cNvPr id="9" name="TextBox 8">
            <a:extLst>
              <a:ext uri="{FF2B5EF4-FFF2-40B4-BE49-F238E27FC236}">
                <a16:creationId xmlns:a16="http://schemas.microsoft.com/office/drawing/2014/main" id="{EB6EE63E-3F38-4C96-8AD8-FE32145814AA}"/>
              </a:ext>
            </a:extLst>
          </p:cNvPr>
          <p:cNvSpPr txBox="1"/>
          <p:nvPr/>
        </p:nvSpPr>
        <p:spPr>
          <a:xfrm>
            <a:off x="308967" y="3851437"/>
            <a:ext cx="4176464" cy="2062103"/>
          </a:xfrm>
          <a:prstGeom prst="rect">
            <a:avLst/>
          </a:prstGeom>
          <a:noFill/>
          <a:ln>
            <a:solidFill>
              <a:schemeClr val="tx1"/>
            </a:solidFill>
          </a:ln>
        </p:spPr>
        <p:txBody>
          <a:bodyPr wrap="square" rtlCol="0">
            <a:spAutoFit/>
          </a:bodyPr>
          <a:lstStyle/>
          <a:p>
            <a:r>
              <a:rPr lang="en-US" sz="1600" b="1" dirty="0">
                <a:latin typeface="+mn-lt"/>
              </a:rPr>
              <a:t>Source B: Written </a:t>
            </a:r>
            <a:r>
              <a:rPr lang="en-US" sz="1600" b="1" dirty="0">
                <a:highlight>
                  <a:srgbClr val="00FF00"/>
                </a:highlight>
                <a:latin typeface="+mn-lt"/>
              </a:rPr>
              <a:t>by economist </a:t>
            </a:r>
            <a:r>
              <a:rPr lang="en-US" sz="1600" b="1" dirty="0">
                <a:latin typeface="+mn-lt"/>
              </a:rPr>
              <a:t>Adam Smith in 1776.</a:t>
            </a:r>
          </a:p>
          <a:p>
            <a:r>
              <a:rPr lang="en-US" sz="1600" dirty="0">
                <a:latin typeface="+mn-lt"/>
              </a:rPr>
              <a:t>“Whilst it appears to only cost their maintenance a person who  has no aspiration to acquire property can have little interest in their work. He can only be made to work through violence. </a:t>
            </a:r>
            <a:r>
              <a:rPr lang="en-US" sz="1600" dirty="0">
                <a:highlight>
                  <a:srgbClr val="00FF00"/>
                </a:highlight>
                <a:latin typeface="+mn-lt"/>
              </a:rPr>
              <a:t>This is not sustainable for successful trade.”</a:t>
            </a:r>
            <a:endParaRPr lang="en-GB" sz="1600" dirty="0">
              <a:highlight>
                <a:srgbClr val="00FF00"/>
              </a:highlight>
              <a:latin typeface="+mn-lt"/>
            </a:endParaRPr>
          </a:p>
        </p:txBody>
      </p:sp>
      <p:sp>
        <p:nvSpPr>
          <p:cNvPr id="10" name="TextBox 9">
            <a:extLst>
              <a:ext uri="{FF2B5EF4-FFF2-40B4-BE49-F238E27FC236}">
                <a16:creationId xmlns:a16="http://schemas.microsoft.com/office/drawing/2014/main" id="{14BECFBC-6B9F-497A-9EC7-7F80ABC99027}"/>
              </a:ext>
            </a:extLst>
          </p:cNvPr>
          <p:cNvSpPr txBox="1"/>
          <p:nvPr/>
        </p:nvSpPr>
        <p:spPr>
          <a:xfrm>
            <a:off x="4535488" y="4196647"/>
            <a:ext cx="4176464" cy="1815882"/>
          </a:xfrm>
          <a:prstGeom prst="rect">
            <a:avLst/>
          </a:prstGeom>
          <a:noFill/>
          <a:ln>
            <a:solidFill>
              <a:schemeClr val="tx1"/>
            </a:solidFill>
          </a:ln>
        </p:spPr>
        <p:txBody>
          <a:bodyPr wrap="square" rtlCol="0">
            <a:spAutoFit/>
          </a:bodyPr>
          <a:lstStyle/>
          <a:p>
            <a:r>
              <a:rPr lang="en-US" sz="1600" b="1" dirty="0">
                <a:latin typeface="+mn-lt"/>
              </a:rPr>
              <a:t>Source D: </a:t>
            </a:r>
            <a:r>
              <a:rPr lang="en-US" sz="1600" b="1" dirty="0">
                <a:highlight>
                  <a:srgbClr val="00FFFF"/>
                </a:highlight>
                <a:latin typeface="+mn-lt"/>
              </a:rPr>
              <a:t>From a speech by Prime Minister William Pitt in 1792. </a:t>
            </a:r>
            <a:r>
              <a:rPr lang="en-US" sz="1600" dirty="0">
                <a:latin typeface="+mn-lt"/>
              </a:rPr>
              <a:t>“I know of </a:t>
            </a:r>
            <a:r>
              <a:rPr lang="en-US" sz="1600" dirty="0">
                <a:highlight>
                  <a:srgbClr val="FF00FF"/>
                </a:highlight>
                <a:latin typeface="+mn-lt"/>
              </a:rPr>
              <a:t>no evil that ever existed worse than the tearing of 70,000 or 80,000 persons annually from their native land</a:t>
            </a:r>
            <a:r>
              <a:rPr lang="en-US" sz="1600" dirty="0">
                <a:latin typeface="+mn-lt"/>
              </a:rPr>
              <a:t>. If we tempt the slave traders to sell their fellow creatures to us, we may rest assured they will use every method to supply their victims to us. </a:t>
            </a:r>
            <a:endParaRPr lang="en-GB" sz="1600" dirty="0">
              <a:latin typeface="+mn-lt"/>
            </a:endParaRPr>
          </a:p>
        </p:txBody>
      </p:sp>
      <p:sp>
        <p:nvSpPr>
          <p:cNvPr id="11" name="TextBox 10">
            <a:extLst>
              <a:ext uri="{FF2B5EF4-FFF2-40B4-BE49-F238E27FC236}">
                <a16:creationId xmlns:a16="http://schemas.microsoft.com/office/drawing/2014/main" id="{3A1B6F5A-E343-4DC8-82B1-7BFB7A8A7527}"/>
              </a:ext>
            </a:extLst>
          </p:cNvPr>
          <p:cNvSpPr txBox="1"/>
          <p:nvPr/>
        </p:nvSpPr>
        <p:spPr>
          <a:xfrm>
            <a:off x="5379080" y="2719424"/>
            <a:ext cx="3330263" cy="1323439"/>
          </a:xfrm>
          <a:prstGeom prst="rect">
            <a:avLst/>
          </a:prstGeom>
          <a:noFill/>
          <a:ln>
            <a:solidFill>
              <a:schemeClr val="tx1"/>
            </a:solidFill>
          </a:ln>
        </p:spPr>
        <p:txBody>
          <a:bodyPr wrap="square" rtlCol="0">
            <a:spAutoFit/>
          </a:bodyPr>
          <a:lstStyle/>
          <a:p>
            <a:r>
              <a:rPr lang="en-US" sz="1600" b="1" dirty="0">
                <a:latin typeface="+mn-lt"/>
              </a:rPr>
              <a:t>Source C: From a trader's log in 1784. </a:t>
            </a:r>
          </a:p>
          <a:p>
            <a:r>
              <a:rPr lang="en-US" sz="1600" dirty="0">
                <a:highlight>
                  <a:srgbClr val="FFFF00"/>
                </a:highlight>
                <a:latin typeface="+mn-lt"/>
              </a:rPr>
              <a:t>“A shipment from West Africa to the West Indies included 750 slaves… 140 deceased upon arrival… £5,500 profit</a:t>
            </a:r>
            <a:r>
              <a:rPr lang="en-US" sz="1600" dirty="0">
                <a:latin typeface="+mn-lt"/>
              </a:rPr>
              <a:t>”</a:t>
            </a:r>
            <a:endParaRPr lang="en-GB" sz="1600" dirty="0">
              <a:latin typeface="+mn-lt"/>
            </a:endParaRPr>
          </a:p>
        </p:txBody>
      </p:sp>
      <p:sp>
        <p:nvSpPr>
          <p:cNvPr id="2" name="TextBox 1">
            <a:extLst>
              <a:ext uri="{FF2B5EF4-FFF2-40B4-BE49-F238E27FC236}">
                <a16:creationId xmlns:a16="http://schemas.microsoft.com/office/drawing/2014/main" id="{98129250-9471-494E-857B-9E4E23F8EEA7}"/>
              </a:ext>
            </a:extLst>
          </p:cNvPr>
          <p:cNvSpPr txBox="1"/>
          <p:nvPr/>
        </p:nvSpPr>
        <p:spPr>
          <a:xfrm>
            <a:off x="1115616" y="6012529"/>
            <a:ext cx="2592288" cy="369332"/>
          </a:xfrm>
          <a:prstGeom prst="rect">
            <a:avLst/>
          </a:prstGeom>
          <a:solidFill>
            <a:schemeClr val="bg1"/>
          </a:solidFill>
        </p:spPr>
        <p:txBody>
          <a:bodyPr wrap="square" rtlCol="0">
            <a:spAutoFit/>
          </a:bodyPr>
          <a:lstStyle/>
          <a:p>
            <a:r>
              <a:rPr lang="en-US" dirty="0">
                <a:highlight>
                  <a:srgbClr val="00FF00"/>
                </a:highlight>
              </a:rPr>
              <a:t>Economic reasons</a:t>
            </a:r>
            <a:endParaRPr lang="en-GB" dirty="0">
              <a:highlight>
                <a:srgbClr val="00FF00"/>
              </a:highlight>
            </a:endParaRPr>
          </a:p>
        </p:txBody>
      </p:sp>
      <p:sp>
        <p:nvSpPr>
          <p:cNvPr id="12" name="TextBox 11">
            <a:extLst>
              <a:ext uri="{FF2B5EF4-FFF2-40B4-BE49-F238E27FC236}">
                <a16:creationId xmlns:a16="http://schemas.microsoft.com/office/drawing/2014/main" id="{1C668222-5EDE-4E9E-85C9-380EF2FBFBA7}"/>
              </a:ext>
            </a:extLst>
          </p:cNvPr>
          <p:cNvSpPr txBox="1"/>
          <p:nvPr/>
        </p:nvSpPr>
        <p:spPr>
          <a:xfrm>
            <a:off x="5748067" y="459396"/>
            <a:ext cx="2592288" cy="369332"/>
          </a:xfrm>
          <a:prstGeom prst="rect">
            <a:avLst/>
          </a:prstGeom>
          <a:solidFill>
            <a:schemeClr val="bg1"/>
          </a:solidFill>
        </p:spPr>
        <p:txBody>
          <a:bodyPr wrap="square" rtlCol="0">
            <a:spAutoFit/>
          </a:bodyPr>
          <a:lstStyle/>
          <a:p>
            <a:r>
              <a:rPr lang="en-US" dirty="0"/>
              <a:t>Economic reasons</a:t>
            </a:r>
            <a:endParaRPr lang="en-GB" dirty="0"/>
          </a:p>
        </p:txBody>
      </p:sp>
    </p:spTree>
    <p:extLst>
      <p:ext uri="{BB962C8B-B14F-4D97-AF65-F5344CB8AC3E}">
        <p14:creationId xmlns:p14="http://schemas.microsoft.com/office/powerpoint/2010/main" val="3333979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FC61-9A38-474C-9E6C-E37750E87872}"/>
              </a:ext>
            </a:extLst>
          </p:cNvPr>
          <p:cNvSpPr>
            <a:spLocks noGrp="1"/>
          </p:cNvSpPr>
          <p:nvPr>
            <p:ph type="title"/>
          </p:nvPr>
        </p:nvSpPr>
        <p:spPr/>
        <p:txBody>
          <a:bodyPr/>
          <a:lstStyle/>
          <a:p>
            <a:r>
              <a:rPr lang="en-US"/>
              <a:t>Black people’s actions</a:t>
            </a:r>
            <a:endParaRPr lang="en-GB"/>
          </a:p>
        </p:txBody>
      </p:sp>
      <p:sp>
        <p:nvSpPr>
          <p:cNvPr id="4" name="Slide Number Placeholder 3">
            <a:extLst>
              <a:ext uri="{FF2B5EF4-FFF2-40B4-BE49-F238E27FC236}">
                <a16:creationId xmlns:a16="http://schemas.microsoft.com/office/drawing/2014/main" id="{1D89A611-7D40-4D07-BDD2-9778ED376D63}"/>
              </a:ext>
            </a:extLst>
          </p:cNvPr>
          <p:cNvSpPr>
            <a:spLocks noGrp="1"/>
          </p:cNvSpPr>
          <p:nvPr>
            <p:ph type="sldNum" sz="quarter" idx="10"/>
          </p:nvPr>
        </p:nvSpPr>
        <p:spPr/>
        <p:txBody>
          <a:bodyPr/>
          <a:lstStyle/>
          <a:p>
            <a:pPr>
              <a:defRPr/>
            </a:pPr>
            <a:fld id="{B2C2D6F0-330E-4028-8542-72DFD9D25020}" type="slidenum">
              <a:rPr lang="en-GB" altLang="en-US" smtClean="0"/>
              <a:pPr>
                <a:defRPr/>
              </a:pPr>
              <a:t>15</a:t>
            </a:fld>
            <a:endParaRPr lang="en-GB" altLang="en-US"/>
          </a:p>
        </p:txBody>
      </p:sp>
      <p:sp>
        <p:nvSpPr>
          <p:cNvPr id="5" name="Content Placeholder 4">
            <a:extLst>
              <a:ext uri="{FF2B5EF4-FFF2-40B4-BE49-F238E27FC236}">
                <a16:creationId xmlns:a16="http://schemas.microsoft.com/office/drawing/2014/main" id="{44439BAE-B4AA-49EB-926C-41EE191BF70E}"/>
              </a:ext>
            </a:extLst>
          </p:cNvPr>
          <p:cNvSpPr txBox="1">
            <a:spLocks noGrp="1"/>
          </p:cNvSpPr>
          <p:nvPr>
            <p:ph idx="1"/>
          </p:nvPr>
        </p:nvSpPr>
        <p:spPr>
          <a:xfrm>
            <a:off x="250825" y="836613"/>
            <a:ext cx="8642349" cy="1348061"/>
          </a:xfrm>
          <a:prstGeom prst="rect">
            <a:avLst/>
          </a:prstGeom>
          <a:noFill/>
        </p:spPr>
        <p:txBody>
          <a:bodyPr wrap="square" rtlCol="0">
            <a:spAutoFit/>
          </a:bodyPr>
          <a:lstStyle/>
          <a:p>
            <a:pPr marL="0" indent="0">
              <a:buNone/>
            </a:pPr>
            <a:endParaRPr lang="en-US" b="1">
              <a:solidFill>
                <a:srgbClr val="FF0000"/>
              </a:solidFill>
            </a:endParaRPr>
          </a:p>
          <a:p>
            <a:pPr marL="0" indent="0">
              <a:buNone/>
            </a:pPr>
            <a:endParaRPr lang="en-US" sz="2400" b="1">
              <a:solidFill>
                <a:srgbClr val="FF0000"/>
              </a:solidFill>
              <a:latin typeface="+mn-lt"/>
            </a:endParaRPr>
          </a:p>
          <a:p>
            <a:pPr marL="0" indent="0">
              <a:buNone/>
            </a:pPr>
            <a:endParaRPr lang="en-US" sz="2400" b="1">
              <a:solidFill>
                <a:srgbClr val="FF0000"/>
              </a:solidFill>
              <a:latin typeface="+mn-lt"/>
            </a:endParaRPr>
          </a:p>
        </p:txBody>
      </p:sp>
      <p:sp>
        <p:nvSpPr>
          <p:cNvPr id="3" name="TextBox 2">
            <a:extLst>
              <a:ext uri="{FF2B5EF4-FFF2-40B4-BE49-F238E27FC236}">
                <a16:creationId xmlns:a16="http://schemas.microsoft.com/office/drawing/2014/main" id="{B9C1E6C2-47E3-47DD-951D-59A98D61106C}"/>
              </a:ext>
            </a:extLst>
          </p:cNvPr>
          <p:cNvSpPr txBox="1"/>
          <p:nvPr/>
        </p:nvSpPr>
        <p:spPr>
          <a:xfrm>
            <a:off x="125411" y="727630"/>
            <a:ext cx="8893175" cy="5386090"/>
          </a:xfrm>
          <a:prstGeom prst="rect">
            <a:avLst/>
          </a:prstGeom>
          <a:noFill/>
        </p:spPr>
        <p:txBody>
          <a:bodyPr wrap="square" rtlCol="0">
            <a:spAutoFit/>
          </a:bodyPr>
          <a:lstStyle/>
          <a:p>
            <a:r>
              <a:rPr lang="en-US" sz="2000">
                <a:solidFill>
                  <a:srgbClr val="052264"/>
                </a:solidFill>
                <a:latin typeface="+mn-lt"/>
              </a:rPr>
              <a:t>In the 18</a:t>
            </a:r>
            <a:r>
              <a:rPr lang="en-US" sz="2000" baseline="30000">
                <a:solidFill>
                  <a:srgbClr val="052264"/>
                </a:solidFill>
                <a:latin typeface="+mn-lt"/>
              </a:rPr>
              <a:t>th</a:t>
            </a:r>
            <a:r>
              <a:rPr lang="en-US" sz="2000">
                <a:solidFill>
                  <a:srgbClr val="052264"/>
                </a:solidFill>
                <a:latin typeface="+mn-lt"/>
              </a:rPr>
              <a:t> century many black slaves in Britain began to demand to be treated like ordinary servants. They demanded wages. Many others simply refused to be kept as slaves and ran away. Often the slave’s owner went to court to get the slave back, but the legal position of slavery in Britain was never clear. Slaves could be kept in other parts of the Empire and traded around the world, but what happened if a slave was brought to Britain? When cases of slaves claiming their freedom  came to court in Britain the courts made different decisions every time.  Sharp helped many slaves in court, like with the case of Jonathan strong we’ve looked at</a:t>
            </a:r>
            <a:r>
              <a:rPr lang="en-US" sz="2000" b="1" i="1">
                <a:solidFill>
                  <a:srgbClr val="052264"/>
                </a:solidFill>
                <a:latin typeface="+mn-lt"/>
              </a:rPr>
              <a:t>, increasingly </a:t>
            </a:r>
            <a:r>
              <a:rPr lang="en-US" sz="2000">
                <a:solidFill>
                  <a:srgbClr val="052264"/>
                </a:solidFill>
                <a:latin typeface="+mn-lt"/>
              </a:rPr>
              <a:t>courts set them free and soon it was not worth owner’s time and money to chase down the escaped slave. By 1800 most Back people in Britain were free, although slaves could be shipped to the West Indies to work there as slaves. </a:t>
            </a:r>
          </a:p>
          <a:p>
            <a:endParaRPr lang="en-US" sz="2000">
              <a:solidFill>
                <a:srgbClr val="052264"/>
              </a:solidFill>
              <a:latin typeface="+mn-lt"/>
            </a:endParaRPr>
          </a:p>
          <a:p>
            <a:r>
              <a:rPr lang="en-GB" sz="2000">
                <a:solidFill>
                  <a:srgbClr val="052264"/>
                </a:solidFill>
                <a:latin typeface="+mn-lt"/>
              </a:rPr>
              <a:t>We are going to research two areas black people’s actions had a large impact on abolition:</a:t>
            </a:r>
          </a:p>
          <a:p>
            <a:pPr algn="ctr"/>
            <a:r>
              <a:rPr lang="en-GB" sz="2000" b="1">
                <a:solidFill>
                  <a:srgbClr val="052264"/>
                </a:solidFill>
                <a:latin typeface="+mn-lt"/>
              </a:rPr>
              <a:t>* Slave rebellions</a:t>
            </a:r>
          </a:p>
          <a:p>
            <a:pPr algn="ctr"/>
            <a:r>
              <a:rPr lang="en-GB" sz="2000" b="1">
                <a:solidFill>
                  <a:srgbClr val="052264"/>
                </a:solidFill>
                <a:latin typeface="+mn-lt"/>
              </a:rPr>
              <a:t>* Black abolitionists</a:t>
            </a:r>
            <a:endParaRPr lang="en-GB" sz="2400" b="1">
              <a:solidFill>
                <a:srgbClr val="052264"/>
              </a:solidFill>
              <a:latin typeface="+mn-lt"/>
            </a:endParaRPr>
          </a:p>
          <a:p>
            <a:pPr algn="ctr"/>
            <a:r>
              <a:rPr lang="en-GB" sz="2200" b="1">
                <a:solidFill>
                  <a:srgbClr val="7030A0"/>
                </a:solidFill>
                <a:latin typeface="+mn-lt"/>
              </a:rPr>
              <a:t>On your sheet add in the detail as we go through the next 3 slides together.</a:t>
            </a:r>
          </a:p>
        </p:txBody>
      </p:sp>
    </p:spTree>
    <p:extLst>
      <p:ext uri="{BB962C8B-B14F-4D97-AF65-F5344CB8AC3E}">
        <p14:creationId xmlns:p14="http://schemas.microsoft.com/office/powerpoint/2010/main" val="188758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B318-EC61-4756-A131-3AB861AF8FE4}"/>
              </a:ext>
            </a:extLst>
          </p:cNvPr>
          <p:cNvSpPr>
            <a:spLocks noGrp="1"/>
          </p:cNvSpPr>
          <p:nvPr>
            <p:ph type="title"/>
          </p:nvPr>
        </p:nvSpPr>
        <p:spPr/>
        <p:txBody>
          <a:bodyPr/>
          <a:lstStyle/>
          <a:p>
            <a:r>
              <a:rPr lang="en-US"/>
              <a:t>Slave rebellions</a:t>
            </a:r>
            <a:endParaRPr lang="en-GB"/>
          </a:p>
        </p:txBody>
      </p:sp>
      <p:sp>
        <p:nvSpPr>
          <p:cNvPr id="3" name="Content Placeholder 2">
            <a:extLst>
              <a:ext uri="{FF2B5EF4-FFF2-40B4-BE49-F238E27FC236}">
                <a16:creationId xmlns:a16="http://schemas.microsoft.com/office/drawing/2014/main" id="{3691CE6C-BEC6-4C78-B860-6C388C7ABB25}"/>
              </a:ext>
            </a:extLst>
          </p:cNvPr>
          <p:cNvSpPr>
            <a:spLocks noGrp="1"/>
          </p:cNvSpPr>
          <p:nvPr>
            <p:ph idx="1"/>
          </p:nvPr>
        </p:nvSpPr>
        <p:spPr>
          <a:xfrm>
            <a:off x="-90772" y="692150"/>
            <a:ext cx="9252520" cy="5112568"/>
          </a:xfrm>
        </p:spPr>
        <p:txBody>
          <a:bodyPr/>
          <a:lstStyle/>
          <a:p>
            <a:r>
              <a:rPr lang="en-US" sz="2200"/>
              <a:t>Slave resistance happened throughout the period of the slave trade and took many forms. </a:t>
            </a:r>
          </a:p>
          <a:p>
            <a:r>
              <a:rPr lang="en-US" sz="2200"/>
              <a:t>Mutinies occurred on the slave ships; historians have calculated that </a:t>
            </a:r>
            <a:r>
              <a:rPr lang="en-US" sz="2200" b="1"/>
              <a:t>10% of slave ships experienced some sort of revolt</a:t>
            </a:r>
            <a:r>
              <a:rPr lang="en-US" sz="2200"/>
              <a:t>. Usually these mutinies would be defeated by the crew with great bloodshed.</a:t>
            </a:r>
          </a:p>
          <a:p>
            <a:r>
              <a:rPr lang="en-US" sz="2200"/>
              <a:t>Slave resistance included pretending not to understand, working slowly, taking more food. </a:t>
            </a:r>
            <a:r>
              <a:rPr lang="en-US" sz="2200" b="1"/>
              <a:t>Cultural resistance </a:t>
            </a:r>
            <a:r>
              <a:rPr lang="en-US" sz="2200"/>
              <a:t>included preserving their own language, music, dance and drums sometimes contained coded messages for the next village. </a:t>
            </a:r>
          </a:p>
          <a:p>
            <a:r>
              <a:rPr lang="en-US" sz="2200"/>
              <a:t>The other common forms of protest were</a:t>
            </a:r>
            <a:r>
              <a:rPr lang="en-US" sz="2200" b="1"/>
              <a:t> revolts on plantations through violence, </a:t>
            </a:r>
            <a:r>
              <a:rPr lang="en-US" sz="2200"/>
              <a:t>setting crops on fire and overthrowing their oppressors. This was very dangerous but was common, for example, there were 16 slave rebellions in Jamaica between 1655 and 1813, all were unsuccessful and changing the system. In the late 1700s the most successful revolt happened on the French west Indian Island of St Domingue.</a:t>
            </a:r>
            <a:endParaRPr lang="en-GB" sz="2200"/>
          </a:p>
        </p:txBody>
      </p:sp>
      <p:sp>
        <p:nvSpPr>
          <p:cNvPr id="4" name="Slide Number Placeholder 3">
            <a:extLst>
              <a:ext uri="{FF2B5EF4-FFF2-40B4-BE49-F238E27FC236}">
                <a16:creationId xmlns:a16="http://schemas.microsoft.com/office/drawing/2014/main" id="{55A892E4-6552-494E-A629-602CE1FD4028}"/>
              </a:ext>
            </a:extLst>
          </p:cNvPr>
          <p:cNvSpPr>
            <a:spLocks noGrp="1"/>
          </p:cNvSpPr>
          <p:nvPr>
            <p:ph type="sldNum" sz="quarter" idx="10"/>
          </p:nvPr>
        </p:nvSpPr>
        <p:spPr/>
        <p:txBody>
          <a:bodyPr/>
          <a:lstStyle/>
          <a:p>
            <a:pPr>
              <a:defRPr/>
            </a:pPr>
            <a:fld id="{B2C2D6F0-330E-4028-8542-72DFD9D25020}" type="slidenum">
              <a:rPr lang="en-GB" altLang="en-US" smtClean="0"/>
              <a:pPr>
                <a:defRPr/>
              </a:pPr>
              <a:t>16</a:t>
            </a:fld>
            <a:endParaRPr lang="en-GB" altLang="en-US"/>
          </a:p>
        </p:txBody>
      </p:sp>
    </p:spTree>
    <p:extLst>
      <p:ext uri="{BB962C8B-B14F-4D97-AF65-F5344CB8AC3E}">
        <p14:creationId xmlns:p14="http://schemas.microsoft.com/office/powerpoint/2010/main" val="2397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06EA1E-7383-416C-A730-1370AD53144F}"/>
              </a:ext>
            </a:extLst>
          </p:cNvPr>
          <p:cNvSpPr>
            <a:spLocks noGrp="1"/>
          </p:cNvSpPr>
          <p:nvPr>
            <p:ph type="sldNum" sz="quarter" idx="10"/>
          </p:nvPr>
        </p:nvSpPr>
        <p:spPr/>
        <p:txBody>
          <a:bodyPr/>
          <a:lstStyle/>
          <a:p>
            <a:pPr>
              <a:defRPr/>
            </a:pPr>
            <a:fld id="{B2C2D6F0-330E-4028-8542-72DFD9D25020}" type="slidenum">
              <a:rPr lang="en-GB" altLang="en-US" smtClean="0"/>
              <a:pPr>
                <a:defRPr/>
              </a:pPr>
              <a:t>17</a:t>
            </a:fld>
            <a:endParaRPr lang="en-GB" altLang="en-US"/>
          </a:p>
        </p:txBody>
      </p:sp>
      <p:sp>
        <p:nvSpPr>
          <p:cNvPr id="5" name="TextBox 4">
            <a:extLst>
              <a:ext uri="{FF2B5EF4-FFF2-40B4-BE49-F238E27FC236}">
                <a16:creationId xmlns:a16="http://schemas.microsoft.com/office/drawing/2014/main" id="{79EBC464-4736-46F6-84DD-57880D6E4D84}"/>
              </a:ext>
            </a:extLst>
          </p:cNvPr>
          <p:cNvSpPr txBox="1"/>
          <p:nvPr/>
        </p:nvSpPr>
        <p:spPr>
          <a:xfrm>
            <a:off x="179511" y="105844"/>
            <a:ext cx="8713664" cy="3970318"/>
          </a:xfrm>
          <a:prstGeom prst="rect">
            <a:avLst/>
          </a:prstGeom>
          <a:solidFill>
            <a:schemeClr val="bg1"/>
          </a:solidFill>
          <a:ln>
            <a:solidFill>
              <a:schemeClr val="tx1"/>
            </a:solidFill>
          </a:ln>
        </p:spPr>
        <p:txBody>
          <a:bodyPr wrap="square" rtlCol="0">
            <a:spAutoFit/>
          </a:bodyPr>
          <a:lstStyle/>
          <a:p>
            <a:r>
              <a:rPr lang="en-US" b="1" dirty="0">
                <a:latin typeface="+mn-lt"/>
              </a:rPr>
              <a:t>Primary Source on the suppression of a slave rebellion</a:t>
            </a:r>
          </a:p>
          <a:p>
            <a:r>
              <a:rPr lang="en-GB" b="0" i="0" dirty="0">
                <a:solidFill>
                  <a:srgbClr val="000000"/>
                </a:solidFill>
                <a:effectLst/>
                <a:highlight>
                  <a:srgbClr val="FFFFFF"/>
                </a:highlight>
                <a:latin typeface="Open Sans" panose="020F0502020204030204" pitchFamily="34" charset="0"/>
              </a:rPr>
              <a:t>Here the insurgents were assembled, about 400 in number and drew up in order to attack the left wing of the 1st West India Regiment about 150 men; they killed two and wounded one of the four men were instantly charged and despatched having about 40 hours of combat in the field as 70 prisoners in our hands. </a:t>
            </a:r>
            <a:r>
              <a:rPr lang="en-GB" b="0" i="0" dirty="0">
                <a:solidFill>
                  <a:srgbClr val="000000"/>
                </a:solidFill>
                <a:effectLst/>
                <a:highlight>
                  <a:srgbClr val="FFFFFF"/>
                </a:highlight>
                <a:latin typeface="Open Sans" panose="020B0606030504020204" pitchFamily="34" charset="0"/>
              </a:rPr>
              <a:t>Many of them killed and wounded, leaping from the windows and rushing from the doors, a very pretty scene did it exhibit, our men following them across the fields and firing as fast as possible. A party of the 15th Regiment under Major Grierson also had a brush with the rascals, and punished them pretty handsomely for their temerity. The insurgents did not think our men would fight against black men, but thank God they were deceived. I assure you the conduct of our Bourbon Blacks, particularly the Light company under Captain Firth (an old twelfth hand) has been the admiration of everybody, and deservedly.</a:t>
            </a:r>
            <a:endParaRPr lang="en-GB" dirty="0">
              <a:latin typeface="+mn-lt"/>
            </a:endParaRPr>
          </a:p>
        </p:txBody>
      </p:sp>
      <p:sp>
        <p:nvSpPr>
          <p:cNvPr id="8" name="TextBox 7">
            <a:extLst>
              <a:ext uri="{FF2B5EF4-FFF2-40B4-BE49-F238E27FC236}">
                <a16:creationId xmlns:a16="http://schemas.microsoft.com/office/drawing/2014/main" id="{7E43E8CC-1D61-4E8C-8DA5-A9C911E39AF5}"/>
              </a:ext>
            </a:extLst>
          </p:cNvPr>
          <p:cNvSpPr txBox="1"/>
          <p:nvPr/>
        </p:nvSpPr>
        <p:spPr>
          <a:xfrm>
            <a:off x="164170" y="4022353"/>
            <a:ext cx="9119177" cy="1785104"/>
          </a:xfrm>
          <a:prstGeom prst="rect">
            <a:avLst/>
          </a:prstGeom>
          <a:noFill/>
        </p:spPr>
        <p:txBody>
          <a:bodyPr wrap="square" rtlCol="0">
            <a:spAutoFit/>
          </a:bodyPr>
          <a:lstStyle/>
          <a:p>
            <a:pPr marL="342900" indent="-342900">
              <a:buAutoNum type="arabicPeriod"/>
            </a:pPr>
            <a:r>
              <a:rPr lang="en-US" sz="2200" dirty="0">
                <a:solidFill>
                  <a:srgbClr val="00B050"/>
                </a:solidFill>
                <a:latin typeface="+mn-lt"/>
              </a:rPr>
              <a:t>What happened during the insurgency?</a:t>
            </a:r>
          </a:p>
          <a:p>
            <a:pPr marL="342900" indent="-342900">
              <a:buAutoNum type="arabicPeriod"/>
            </a:pPr>
            <a:r>
              <a:rPr lang="en-US" sz="2200" dirty="0">
                <a:solidFill>
                  <a:srgbClr val="FF6600"/>
                </a:solidFill>
                <a:latin typeface="+mn-lt"/>
              </a:rPr>
              <a:t>What is the authors views about those who revolted?</a:t>
            </a:r>
          </a:p>
          <a:p>
            <a:pPr marL="342900" indent="-342900">
              <a:buAutoNum type="arabicPeriod"/>
            </a:pPr>
            <a:r>
              <a:rPr lang="en-US" sz="2200" dirty="0">
                <a:solidFill>
                  <a:srgbClr val="FF0000"/>
                </a:solidFill>
                <a:latin typeface="+mn-lt"/>
              </a:rPr>
              <a:t>What did the source reveal about the contradictions within the British Empire? </a:t>
            </a:r>
          </a:p>
          <a:p>
            <a:pPr marL="342900" indent="-342900">
              <a:buAutoNum type="arabicPeriod"/>
            </a:pPr>
            <a:r>
              <a:rPr lang="en-US" sz="2200" dirty="0">
                <a:solidFill>
                  <a:srgbClr val="052264"/>
                </a:solidFill>
                <a:latin typeface="+mn-lt"/>
              </a:rPr>
              <a:t>How do you these revolts contributed to the breakdown of slavery?</a:t>
            </a:r>
            <a:endParaRPr lang="en-US" sz="2200" dirty="0">
              <a:solidFill>
                <a:srgbClr val="00B050"/>
              </a:solidFill>
              <a:latin typeface="+mn-lt"/>
            </a:endParaRPr>
          </a:p>
        </p:txBody>
      </p:sp>
    </p:spTree>
    <p:extLst>
      <p:ext uri="{BB962C8B-B14F-4D97-AF65-F5344CB8AC3E}">
        <p14:creationId xmlns:p14="http://schemas.microsoft.com/office/powerpoint/2010/main" val="201598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F939-DC1B-4160-BEAA-8D5CD07CB58F}"/>
              </a:ext>
            </a:extLst>
          </p:cNvPr>
          <p:cNvSpPr>
            <a:spLocks noGrp="1"/>
          </p:cNvSpPr>
          <p:nvPr>
            <p:ph type="title"/>
          </p:nvPr>
        </p:nvSpPr>
        <p:spPr/>
        <p:txBody>
          <a:bodyPr/>
          <a:lstStyle/>
          <a:p>
            <a:r>
              <a:rPr lang="en-US"/>
              <a:t>Black abolitionists </a:t>
            </a:r>
            <a:endParaRPr lang="en-GB"/>
          </a:p>
        </p:txBody>
      </p:sp>
      <p:sp>
        <p:nvSpPr>
          <p:cNvPr id="3" name="Content Placeholder 2">
            <a:extLst>
              <a:ext uri="{FF2B5EF4-FFF2-40B4-BE49-F238E27FC236}">
                <a16:creationId xmlns:a16="http://schemas.microsoft.com/office/drawing/2014/main" id="{595A198C-105B-4D81-9164-F0A539C8B966}"/>
              </a:ext>
            </a:extLst>
          </p:cNvPr>
          <p:cNvSpPr>
            <a:spLocks noGrp="1"/>
          </p:cNvSpPr>
          <p:nvPr>
            <p:ph idx="1"/>
          </p:nvPr>
        </p:nvSpPr>
        <p:spPr>
          <a:xfrm>
            <a:off x="1" y="836711"/>
            <a:ext cx="9144000" cy="5832375"/>
          </a:xfrm>
          <a:solidFill>
            <a:schemeClr val="bg1"/>
          </a:solidFill>
        </p:spPr>
        <p:txBody>
          <a:bodyPr/>
          <a:lstStyle/>
          <a:p>
            <a:r>
              <a:rPr lang="en-US"/>
              <a:t>The Abolition committee was keen for the voices of slaves to be heard. In 1787, it published the autobiography of </a:t>
            </a:r>
            <a:r>
              <a:rPr lang="en-US" b="1" err="1"/>
              <a:t>Ottobah</a:t>
            </a:r>
            <a:r>
              <a:rPr lang="en-US" b="1"/>
              <a:t> </a:t>
            </a:r>
            <a:r>
              <a:rPr lang="en-US" b="1" err="1"/>
              <a:t>Cugoano</a:t>
            </a:r>
            <a:r>
              <a:rPr lang="en-US"/>
              <a:t>. He was a former slave who had worked on the plantations in the Caribbean before being brought to England. In 1789 another freed slave </a:t>
            </a:r>
            <a:r>
              <a:rPr lang="en-US" b="1"/>
              <a:t>Olaudah Equiano </a:t>
            </a:r>
            <a:r>
              <a:rPr lang="en-US"/>
              <a:t>published his autobiography this was important because it helped the public to see slaves as real people, not property. The authors also proved what former slaves could achieve given the chance of freedom. </a:t>
            </a:r>
          </a:p>
          <a:p>
            <a:r>
              <a:rPr lang="en-US"/>
              <a:t>A historian has recently proved Equiano was born in South Carolina and it is believed his account of life in early Africa and the middle passage was fiction, based from other slaves' stories that he grew up with. This was because it would be more powerful to support the abolitionist </a:t>
            </a:r>
            <a:r>
              <a:rPr lang="en-US" b="1"/>
              <a:t>propaganda </a:t>
            </a:r>
            <a:r>
              <a:rPr lang="en-US"/>
              <a:t>with a firsthand account.</a:t>
            </a:r>
          </a:p>
          <a:p>
            <a:r>
              <a:rPr lang="en-US" b="1">
                <a:solidFill>
                  <a:srgbClr val="7030A0"/>
                </a:solidFill>
              </a:rPr>
              <a:t>We usually think of propaganda as being negative, what are your thoughts about abolitionist propaganda and Equiano’s account?</a:t>
            </a:r>
            <a:endParaRPr lang="en-GB" b="1">
              <a:solidFill>
                <a:srgbClr val="7030A0"/>
              </a:solidFill>
            </a:endParaRPr>
          </a:p>
        </p:txBody>
      </p:sp>
      <p:sp>
        <p:nvSpPr>
          <p:cNvPr id="4" name="Slide Number Placeholder 3">
            <a:extLst>
              <a:ext uri="{FF2B5EF4-FFF2-40B4-BE49-F238E27FC236}">
                <a16:creationId xmlns:a16="http://schemas.microsoft.com/office/drawing/2014/main" id="{94CBC472-4301-4352-A595-44C34C10E815}"/>
              </a:ext>
            </a:extLst>
          </p:cNvPr>
          <p:cNvSpPr>
            <a:spLocks noGrp="1"/>
          </p:cNvSpPr>
          <p:nvPr>
            <p:ph type="sldNum" sz="quarter" idx="10"/>
          </p:nvPr>
        </p:nvSpPr>
        <p:spPr/>
        <p:txBody>
          <a:bodyPr/>
          <a:lstStyle/>
          <a:p>
            <a:pPr>
              <a:defRPr/>
            </a:pPr>
            <a:fld id="{B2C2D6F0-330E-4028-8542-72DFD9D25020}" type="slidenum">
              <a:rPr lang="en-GB" altLang="en-US" smtClean="0"/>
              <a:pPr>
                <a:defRPr/>
              </a:pPr>
              <a:t>18</a:t>
            </a:fld>
            <a:endParaRPr lang="en-GB" altLang="en-US"/>
          </a:p>
        </p:txBody>
      </p:sp>
    </p:spTree>
    <p:extLst>
      <p:ext uri="{BB962C8B-B14F-4D97-AF65-F5344CB8AC3E}">
        <p14:creationId xmlns:p14="http://schemas.microsoft.com/office/powerpoint/2010/main" val="6516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AB17-96E6-4EAB-94DB-CCD4CBAA5818}"/>
              </a:ext>
            </a:extLst>
          </p:cNvPr>
          <p:cNvSpPr>
            <a:spLocks noGrp="1"/>
          </p:cNvSpPr>
          <p:nvPr>
            <p:ph type="title"/>
          </p:nvPr>
        </p:nvSpPr>
        <p:spPr/>
        <p:txBody>
          <a:bodyPr/>
          <a:lstStyle/>
          <a:p>
            <a:r>
              <a:rPr lang="en-US"/>
              <a:t>Interpretations </a:t>
            </a:r>
            <a:endParaRPr lang="en-GB"/>
          </a:p>
        </p:txBody>
      </p:sp>
      <p:sp>
        <p:nvSpPr>
          <p:cNvPr id="3" name="Content Placeholder 2">
            <a:extLst>
              <a:ext uri="{FF2B5EF4-FFF2-40B4-BE49-F238E27FC236}">
                <a16:creationId xmlns:a16="http://schemas.microsoft.com/office/drawing/2014/main" id="{350699F9-A4D6-4AE3-B143-760CF018C46F}"/>
              </a:ext>
            </a:extLst>
          </p:cNvPr>
          <p:cNvSpPr>
            <a:spLocks noGrp="1"/>
          </p:cNvSpPr>
          <p:nvPr>
            <p:ph idx="1"/>
          </p:nvPr>
        </p:nvSpPr>
        <p:spPr>
          <a:xfrm>
            <a:off x="395536" y="836712"/>
            <a:ext cx="8280152" cy="5112568"/>
          </a:xfrm>
        </p:spPr>
        <p:txBody>
          <a:bodyPr/>
          <a:lstStyle/>
          <a:p>
            <a:pPr marL="0" indent="0">
              <a:buNone/>
            </a:pPr>
            <a:r>
              <a:rPr lang="en-US"/>
              <a:t>Interpretations </a:t>
            </a:r>
            <a:r>
              <a:rPr lang="en-US" b="1"/>
              <a:t>differ</a:t>
            </a:r>
            <a:r>
              <a:rPr lang="en-US"/>
              <a:t> to sources because an </a:t>
            </a:r>
            <a:r>
              <a:rPr lang="en-US" b="1"/>
              <a:t>interpretation is a construct of the past</a:t>
            </a:r>
            <a:r>
              <a:rPr lang="en-US"/>
              <a:t> and </a:t>
            </a:r>
            <a:r>
              <a:rPr lang="en-US" b="1" i="1"/>
              <a:t>uses</a:t>
            </a:r>
            <a:r>
              <a:rPr lang="en-US" b="1"/>
              <a:t> </a:t>
            </a:r>
            <a:r>
              <a:rPr lang="en-US"/>
              <a:t>sources</a:t>
            </a:r>
            <a:r>
              <a:rPr lang="en-US" b="1"/>
              <a:t> </a:t>
            </a:r>
            <a:r>
              <a:rPr lang="en-US"/>
              <a:t>to help form an argument and persuade others of their argument. They are usually formed by historians who have completed a lot of research. </a:t>
            </a:r>
            <a:r>
              <a:rPr lang="en-GB"/>
              <a:t>Historians often have differing interpretations of the same event such as what the main reasons were for the abolition of the slave trade.</a:t>
            </a:r>
          </a:p>
          <a:p>
            <a:pPr marL="0" indent="0">
              <a:buNone/>
            </a:pPr>
            <a:endParaRPr lang="en-GB"/>
          </a:p>
          <a:p>
            <a:pPr marL="0" indent="0">
              <a:buNone/>
            </a:pPr>
            <a:r>
              <a:rPr lang="en-GB"/>
              <a:t>Today we will look at a </a:t>
            </a:r>
            <a:r>
              <a:rPr lang="en-GB" b="1"/>
              <a:t>modern interpretation </a:t>
            </a:r>
            <a:r>
              <a:rPr lang="en-GB"/>
              <a:t>of the abolition of the slave trade. This is the impact of Black people’s actions and how it created mass shock at how slaves were treated. Look at your timeline consider the impact that the 1831 rebellion played in finally abolishing slavery. </a:t>
            </a:r>
            <a:endParaRPr lang="en-US"/>
          </a:p>
        </p:txBody>
      </p:sp>
      <p:sp>
        <p:nvSpPr>
          <p:cNvPr id="4" name="Slide Number Placeholder 3">
            <a:extLst>
              <a:ext uri="{FF2B5EF4-FFF2-40B4-BE49-F238E27FC236}">
                <a16:creationId xmlns:a16="http://schemas.microsoft.com/office/drawing/2014/main" id="{A9A799B2-B2F9-48F1-9158-B2889B11ADDF}"/>
              </a:ext>
            </a:extLst>
          </p:cNvPr>
          <p:cNvSpPr>
            <a:spLocks noGrp="1"/>
          </p:cNvSpPr>
          <p:nvPr>
            <p:ph type="sldNum" sz="quarter" idx="10"/>
          </p:nvPr>
        </p:nvSpPr>
        <p:spPr/>
        <p:txBody>
          <a:bodyPr/>
          <a:lstStyle/>
          <a:p>
            <a:pPr>
              <a:defRPr/>
            </a:pPr>
            <a:fld id="{B2C2D6F0-330E-4028-8542-72DFD9D25020}" type="slidenum">
              <a:rPr lang="en-GB" altLang="en-US" smtClean="0"/>
              <a:pPr>
                <a:defRPr/>
              </a:pPr>
              <a:t>19</a:t>
            </a:fld>
            <a:endParaRPr lang="en-GB" altLang="en-US"/>
          </a:p>
        </p:txBody>
      </p:sp>
    </p:spTree>
    <p:extLst>
      <p:ext uri="{BB962C8B-B14F-4D97-AF65-F5344CB8AC3E}">
        <p14:creationId xmlns:p14="http://schemas.microsoft.com/office/powerpoint/2010/main" val="45037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34889A05-02CD-4C79-A2BE-DC31CD4C8CF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C2E20853-6FBC-4611-85AD-12D9E6D119F3}" type="slidenum">
              <a:rPr lang="en-GB" altLang="en-US" sz="1100" smtClean="0"/>
              <a:pPr>
                <a:spcBef>
                  <a:spcPct val="0"/>
                </a:spcBef>
                <a:buFontTx/>
                <a:buNone/>
              </a:pPr>
              <a:t>2</a:t>
            </a:fld>
            <a:endParaRPr lang="en-GB" altLang="en-US" sz="1100"/>
          </a:p>
        </p:txBody>
      </p:sp>
      <p:sp>
        <p:nvSpPr>
          <p:cNvPr id="3" name="Arrow: Right 2">
            <a:extLst>
              <a:ext uri="{FF2B5EF4-FFF2-40B4-BE49-F238E27FC236}">
                <a16:creationId xmlns:a16="http://schemas.microsoft.com/office/drawing/2014/main" id="{3CF0E738-4D7C-4B6C-8341-150F5F4F907D}"/>
              </a:ext>
            </a:extLst>
          </p:cNvPr>
          <p:cNvSpPr/>
          <p:nvPr/>
        </p:nvSpPr>
        <p:spPr>
          <a:xfrm>
            <a:off x="0" y="2797175"/>
            <a:ext cx="9144000" cy="1535113"/>
          </a:xfrm>
          <a:prstGeom prst="rightArrow">
            <a:avLst>
              <a:gd name="adj1" fmla="val 50000"/>
              <a:gd name="adj2" fmla="val 455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The transatlantic slave trade</a:t>
            </a:r>
          </a:p>
        </p:txBody>
      </p:sp>
      <p:sp>
        <p:nvSpPr>
          <p:cNvPr id="4" name="Rectangle 3">
            <a:extLst>
              <a:ext uri="{FF2B5EF4-FFF2-40B4-BE49-F238E27FC236}">
                <a16:creationId xmlns:a16="http://schemas.microsoft.com/office/drawing/2014/main" id="{CFB93577-764D-40A9-B2A5-1F5B6554EFB6}"/>
              </a:ext>
            </a:extLst>
          </p:cNvPr>
          <p:cNvSpPr/>
          <p:nvPr/>
        </p:nvSpPr>
        <p:spPr>
          <a:xfrm>
            <a:off x="2124925" y="1117352"/>
            <a:ext cx="1499823" cy="178117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GB" b="1" dirty="0"/>
              <a:t>1776</a:t>
            </a:r>
          </a:p>
          <a:p>
            <a:pPr>
              <a:defRPr/>
            </a:pPr>
            <a:r>
              <a:rPr lang="en-GB" dirty="0"/>
              <a:t>The colonies declared independence and formed the USA.</a:t>
            </a:r>
          </a:p>
        </p:txBody>
      </p:sp>
      <p:sp>
        <p:nvSpPr>
          <p:cNvPr id="9" name="Rectangle 8">
            <a:extLst>
              <a:ext uri="{FF2B5EF4-FFF2-40B4-BE49-F238E27FC236}">
                <a16:creationId xmlns:a16="http://schemas.microsoft.com/office/drawing/2014/main" id="{A0441C48-8D65-4BCD-A91B-74DDB8760A5C}"/>
              </a:ext>
            </a:extLst>
          </p:cNvPr>
          <p:cNvSpPr/>
          <p:nvPr/>
        </p:nvSpPr>
        <p:spPr>
          <a:xfrm>
            <a:off x="102802" y="188640"/>
            <a:ext cx="1857098" cy="272504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b="1" dirty="0"/>
              <a:t>1607-1732</a:t>
            </a:r>
          </a:p>
          <a:p>
            <a:pPr>
              <a:defRPr/>
            </a:pPr>
            <a:r>
              <a:rPr lang="en-US" dirty="0"/>
              <a:t>British colonies were established in North America. British became dominant European trader of slaves throughout 17</a:t>
            </a:r>
            <a:r>
              <a:rPr lang="en-US" baseline="30000" dirty="0"/>
              <a:t>th</a:t>
            </a:r>
            <a:r>
              <a:rPr lang="en-US" dirty="0"/>
              <a:t>-19</a:t>
            </a:r>
            <a:r>
              <a:rPr lang="en-US" baseline="30000" dirty="0"/>
              <a:t>th</a:t>
            </a:r>
            <a:r>
              <a:rPr lang="en-US" dirty="0"/>
              <a:t> centuries. </a:t>
            </a:r>
            <a:endParaRPr lang="en-GB" dirty="0"/>
          </a:p>
        </p:txBody>
      </p:sp>
      <p:sp>
        <p:nvSpPr>
          <p:cNvPr id="13" name="Rectangle 12">
            <a:extLst>
              <a:ext uri="{FF2B5EF4-FFF2-40B4-BE49-F238E27FC236}">
                <a16:creationId xmlns:a16="http://schemas.microsoft.com/office/drawing/2014/main" id="{3D64CAE9-0C5B-4E09-BB36-18A62C8A3B80}"/>
              </a:ext>
            </a:extLst>
          </p:cNvPr>
          <p:cNvSpPr/>
          <p:nvPr/>
        </p:nvSpPr>
        <p:spPr>
          <a:xfrm>
            <a:off x="313340" y="4205026"/>
            <a:ext cx="1694516" cy="177637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GB" b="1" dirty="0"/>
              <a:t>1768</a:t>
            </a:r>
          </a:p>
          <a:p>
            <a:pPr>
              <a:defRPr/>
            </a:pPr>
            <a:r>
              <a:rPr lang="en-GB" dirty="0"/>
              <a:t>Granville Sharp, abolitionist, won legal case of Jonathan Strong. </a:t>
            </a:r>
          </a:p>
        </p:txBody>
      </p:sp>
      <p:sp>
        <p:nvSpPr>
          <p:cNvPr id="14" name="Rectangle 13">
            <a:extLst>
              <a:ext uri="{FF2B5EF4-FFF2-40B4-BE49-F238E27FC236}">
                <a16:creationId xmlns:a16="http://schemas.microsoft.com/office/drawing/2014/main" id="{7ADD8D29-8ACF-42F8-85FA-18C07F6FBA18}"/>
              </a:ext>
            </a:extLst>
          </p:cNvPr>
          <p:cNvSpPr/>
          <p:nvPr/>
        </p:nvSpPr>
        <p:spPr>
          <a:xfrm>
            <a:off x="5343740" y="800773"/>
            <a:ext cx="2176736" cy="206533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b="1" dirty="0"/>
              <a:t>1</a:t>
            </a:r>
            <a:r>
              <a:rPr lang="en-GB" b="1" dirty="0"/>
              <a:t>797</a:t>
            </a:r>
          </a:p>
          <a:p>
            <a:pPr>
              <a:defRPr/>
            </a:pPr>
            <a:r>
              <a:rPr lang="en-GB" dirty="0"/>
              <a:t>William Wilberforce joined 12 opponents of slavery, including Thomas Clarkson.  He made speeches in parliament. </a:t>
            </a:r>
          </a:p>
        </p:txBody>
      </p:sp>
      <p:sp>
        <p:nvSpPr>
          <p:cNvPr id="17" name="Rectangle 16">
            <a:extLst>
              <a:ext uri="{FF2B5EF4-FFF2-40B4-BE49-F238E27FC236}">
                <a16:creationId xmlns:a16="http://schemas.microsoft.com/office/drawing/2014/main" id="{D70F7701-D531-4163-A258-A5DBA28A7D95}"/>
              </a:ext>
            </a:extLst>
          </p:cNvPr>
          <p:cNvSpPr/>
          <p:nvPr/>
        </p:nvSpPr>
        <p:spPr>
          <a:xfrm>
            <a:off x="3820886" y="605350"/>
            <a:ext cx="1265342" cy="224220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GB" b="1" dirty="0"/>
              <a:t>1788 </a:t>
            </a:r>
          </a:p>
          <a:p>
            <a:pPr>
              <a:defRPr/>
            </a:pPr>
            <a:r>
              <a:rPr lang="en-GB" dirty="0"/>
              <a:t>Petitions flooded parliament to abolish the slave trade. </a:t>
            </a:r>
            <a:r>
              <a:rPr lang="en-GB" b="1" dirty="0"/>
              <a:t> </a:t>
            </a:r>
            <a:endParaRPr lang="en-GB" dirty="0"/>
          </a:p>
        </p:txBody>
      </p:sp>
      <p:sp>
        <p:nvSpPr>
          <p:cNvPr id="18" name="Rectangle 17">
            <a:extLst>
              <a:ext uri="{FF2B5EF4-FFF2-40B4-BE49-F238E27FC236}">
                <a16:creationId xmlns:a16="http://schemas.microsoft.com/office/drawing/2014/main" id="{90F7D3E6-287B-4CB7-84B9-FF534C3857E4}"/>
              </a:ext>
            </a:extLst>
          </p:cNvPr>
          <p:cNvSpPr/>
          <p:nvPr/>
        </p:nvSpPr>
        <p:spPr>
          <a:xfrm>
            <a:off x="2096916" y="4205026"/>
            <a:ext cx="1918840" cy="207683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GB" b="1" dirty="0"/>
              <a:t>1789</a:t>
            </a:r>
          </a:p>
          <a:p>
            <a:pPr>
              <a:defRPr/>
            </a:pPr>
            <a:r>
              <a:rPr lang="en-GB" dirty="0"/>
              <a:t>Olaudah Equiano wrote the story of his life. His campaign for slave ship </a:t>
            </a:r>
            <a:r>
              <a:rPr lang="en-GB" dirty="0" err="1"/>
              <a:t>Zong</a:t>
            </a:r>
            <a:r>
              <a:rPr lang="en-GB" dirty="0"/>
              <a:t> 1797 was successful.</a:t>
            </a:r>
          </a:p>
        </p:txBody>
      </p:sp>
      <p:sp>
        <p:nvSpPr>
          <p:cNvPr id="19" name="Rectangle 18">
            <a:extLst>
              <a:ext uri="{FF2B5EF4-FFF2-40B4-BE49-F238E27FC236}">
                <a16:creationId xmlns:a16="http://schemas.microsoft.com/office/drawing/2014/main" id="{DF02BA4A-A92A-470D-A91E-F365B7F5E6FF}"/>
              </a:ext>
            </a:extLst>
          </p:cNvPr>
          <p:cNvSpPr/>
          <p:nvPr/>
        </p:nvSpPr>
        <p:spPr>
          <a:xfrm>
            <a:off x="4134114" y="4211501"/>
            <a:ext cx="1786406" cy="238227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GB" b="1" dirty="0"/>
              <a:t>1791</a:t>
            </a:r>
          </a:p>
          <a:p>
            <a:pPr>
              <a:defRPr/>
            </a:pPr>
            <a:r>
              <a:rPr lang="en-GB" dirty="0"/>
              <a:t>St Domingue rebellion led by Toussaint </a:t>
            </a:r>
            <a:r>
              <a:rPr lang="en-GB" dirty="0" err="1"/>
              <a:t>L’Ouverture</a:t>
            </a:r>
            <a:r>
              <a:rPr lang="en-GB" dirty="0"/>
              <a:t>. </a:t>
            </a:r>
            <a:r>
              <a:rPr lang="en-GB" b="1" dirty="0"/>
              <a:t>1804 </a:t>
            </a:r>
            <a:r>
              <a:rPr lang="en-GB" dirty="0"/>
              <a:t>declared independent state of Haiti.  </a:t>
            </a:r>
          </a:p>
        </p:txBody>
      </p:sp>
      <p:sp>
        <p:nvSpPr>
          <p:cNvPr id="20" name="Rectangle 19">
            <a:extLst>
              <a:ext uri="{FF2B5EF4-FFF2-40B4-BE49-F238E27FC236}">
                <a16:creationId xmlns:a16="http://schemas.microsoft.com/office/drawing/2014/main" id="{DAE262C8-BAEF-43F8-8AA2-2BA7067E48D3}"/>
              </a:ext>
            </a:extLst>
          </p:cNvPr>
          <p:cNvSpPr/>
          <p:nvPr/>
        </p:nvSpPr>
        <p:spPr>
          <a:xfrm>
            <a:off x="6042240" y="4242658"/>
            <a:ext cx="1628315" cy="238227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defRPr/>
            </a:pPr>
            <a:r>
              <a:rPr lang="en-GB" b="1" dirty="0"/>
              <a:t>1807 </a:t>
            </a:r>
          </a:p>
          <a:p>
            <a:pPr>
              <a:defRPr/>
            </a:pPr>
            <a:r>
              <a:rPr lang="en-GB" dirty="0"/>
              <a:t>The slave trade was abolished by parliament. Slaves could not be bought or sold - but could be owned.  </a:t>
            </a:r>
          </a:p>
        </p:txBody>
      </p:sp>
      <p:cxnSp>
        <p:nvCxnSpPr>
          <p:cNvPr id="15" name="Straight Arrow Connector 14">
            <a:extLst>
              <a:ext uri="{FF2B5EF4-FFF2-40B4-BE49-F238E27FC236}">
                <a16:creationId xmlns:a16="http://schemas.microsoft.com/office/drawing/2014/main" id="{1811F32E-0150-4126-B7A8-73F274148A05}"/>
              </a:ext>
            </a:extLst>
          </p:cNvPr>
          <p:cNvCxnSpPr>
            <a:cxnSpLocks/>
          </p:cNvCxnSpPr>
          <p:nvPr/>
        </p:nvCxnSpPr>
        <p:spPr>
          <a:xfrm>
            <a:off x="395288" y="2909211"/>
            <a:ext cx="0" cy="659489"/>
          </a:xfrm>
          <a:prstGeom prst="straightConnector1">
            <a:avLst/>
          </a:prstGeom>
          <a:ln w="38100">
            <a:solidFill>
              <a:srgbClr val="05226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FF88680-B23A-4BDA-AF13-8C10E56FB3E0}"/>
              </a:ext>
            </a:extLst>
          </p:cNvPr>
          <p:cNvCxnSpPr/>
          <p:nvPr/>
        </p:nvCxnSpPr>
        <p:spPr>
          <a:xfrm flipV="1">
            <a:off x="1699812" y="3682546"/>
            <a:ext cx="0" cy="496887"/>
          </a:xfrm>
          <a:prstGeom prst="straightConnector1">
            <a:avLst/>
          </a:prstGeom>
          <a:ln w="38100">
            <a:solidFill>
              <a:srgbClr val="05226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1EDE8E9-2DC1-498C-A931-49C058D55B1B}"/>
              </a:ext>
            </a:extLst>
          </p:cNvPr>
          <p:cNvCxnSpPr/>
          <p:nvPr/>
        </p:nvCxnSpPr>
        <p:spPr>
          <a:xfrm>
            <a:off x="2699792" y="2852739"/>
            <a:ext cx="0" cy="487362"/>
          </a:xfrm>
          <a:prstGeom prst="straightConnector1">
            <a:avLst/>
          </a:prstGeom>
          <a:ln w="38100">
            <a:solidFill>
              <a:srgbClr val="05226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D67151A-B066-4876-8E19-AE470442D806}"/>
              </a:ext>
            </a:extLst>
          </p:cNvPr>
          <p:cNvCxnSpPr>
            <a:cxnSpLocks/>
          </p:cNvCxnSpPr>
          <p:nvPr/>
        </p:nvCxnSpPr>
        <p:spPr>
          <a:xfrm>
            <a:off x="5871895" y="2898526"/>
            <a:ext cx="0" cy="498048"/>
          </a:xfrm>
          <a:prstGeom prst="straightConnector1">
            <a:avLst/>
          </a:prstGeom>
          <a:ln w="38100">
            <a:solidFill>
              <a:srgbClr val="05226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780DA04-3022-4F93-A23B-0C8595FB3E72}"/>
              </a:ext>
            </a:extLst>
          </p:cNvPr>
          <p:cNvCxnSpPr/>
          <p:nvPr/>
        </p:nvCxnSpPr>
        <p:spPr>
          <a:xfrm>
            <a:off x="3915144" y="2797175"/>
            <a:ext cx="0" cy="487363"/>
          </a:xfrm>
          <a:prstGeom prst="straightConnector1">
            <a:avLst/>
          </a:prstGeom>
          <a:ln w="38100">
            <a:solidFill>
              <a:srgbClr val="05226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5B8599E-8EB0-40F1-8B61-786428D86783}"/>
              </a:ext>
            </a:extLst>
          </p:cNvPr>
          <p:cNvCxnSpPr/>
          <p:nvPr/>
        </p:nvCxnSpPr>
        <p:spPr>
          <a:xfrm flipV="1">
            <a:off x="5508104" y="3729037"/>
            <a:ext cx="0" cy="495300"/>
          </a:xfrm>
          <a:prstGeom prst="straightConnector1">
            <a:avLst/>
          </a:prstGeom>
          <a:ln w="38100">
            <a:solidFill>
              <a:srgbClr val="05226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27BFDA8-C670-49AD-91FE-4BF7B2F7D39E}"/>
              </a:ext>
            </a:extLst>
          </p:cNvPr>
          <p:cNvCxnSpPr/>
          <p:nvPr/>
        </p:nvCxnSpPr>
        <p:spPr>
          <a:xfrm flipV="1">
            <a:off x="3915144" y="3709846"/>
            <a:ext cx="0" cy="495300"/>
          </a:xfrm>
          <a:prstGeom prst="straightConnector1">
            <a:avLst/>
          </a:prstGeom>
          <a:ln w="38100">
            <a:solidFill>
              <a:srgbClr val="05226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0A51390-17DC-409D-8004-ECE5A85C81F1}"/>
              </a:ext>
            </a:extLst>
          </p:cNvPr>
          <p:cNvCxnSpPr>
            <a:cxnSpLocks/>
          </p:cNvCxnSpPr>
          <p:nvPr/>
        </p:nvCxnSpPr>
        <p:spPr>
          <a:xfrm flipV="1">
            <a:off x="7039306" y="3748940"/>
            <a:ext cx="0" cy="475397"/>
          </a:xfrm>
          <a:prstGeom prst="straightConnector1">
            <a:avLst/>
          </a:prstGeom>
          <a:ln w="38100">
            <a:solidFill>
              <a:srgbClr val="052264"/>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82BA48D-A5AB-4887-93C5-D62A9626ABF9}"/>
              </a:ext>
            </a:extLst>
          </p:cNvPr>
          <p:cNvSpPr/>
          <p:nvPr/>
        </p:nvSpPr>
        <p:spPr>
          <a:xfrm>
            <a:off x="7707088" y="374650"/>
            <a:ext cx="1220610" cy="247809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b="1" dirty="0"/>
              <a:t>1</a:t>
            </a:r>
            <a:r>
              <a:rPr lang="en-GB" b="1" dirty="0"/>
              <a:t>831 </a:t>
            </a:r>
            <a:r>
              <a:rPr lang="en-GB" dirty="0"/>
              <a:t>Jamaican slave strike. Plantation owners responded with violence.</a:t>
            </a:r>
          </a:p>
        </p:txBody>
      </p:sp>
      <p:sp>
        <p:nvSpPr>
          <p:cNvPr id="30" name="Rectangle 29">
            <a:extLst>
              <a:ext uri="{FF2B5EF4-FFF2-40B4-BE49-F238E27FC236}">
                <a16:creationId xmlns:a16="http://schemas.microsoft.com/office/drawing/2014/main" id="{B8CA0A29-E355-4740-A38B-215AC366D83E}"/>
              </a:ext>
            </a:extLst>
          </p:cNvPr>
          <p:cNvSpPr/>
          <p:nvPr/>
        </p:nvSpPr>
        <p:spPr>
          <a:xfrm>
            <a:off x="7784835" y="4269729"/>
            <a:ext cx="1273175" cy="120888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GB" b="1" dirty="0"/>
              <a:t>1833 </a:t>
            </a:r>
            <a:r>
              <a:rPr lang="en-GB" dirty="0"/>
              <a:t>Slavery was abolished.</a:t>
            </a:r>
          </a:p>
        </p:txBody>
      </p:sp>
      <p:cxnSp>
        <p:nvCxnSpPr>
          <p:cNvPr id="35" name="Straight Arrow Connector 34">
            <a:extLst>
              <a:ext uri="{FF2B5EF4-FFF2-40B4-BE49-F238E27FC236}">
                <a16:creationId xmlns:a16="http://schemas.microsoft.com/office/drawing/2014/main" id="{47D224E6-5127-4729-8112-D1E15A358EAA}"/>
              </a:ext>
            </a:extLst>
          </p:cNvPr>
          <p:cNvCxnSpPr>
            <a:cxnSpLocks/>
          </p:cNvCxnSpPr>
          <p:nvPr/>
        </p:nvCxnSpPr>
        <p:spPr>
          <a:xfrm flipV="1">
            <a:off x="8317393" y="3729038"/>
            <a:ext cx="15252" cy="540691"/>
          </a:xfrm>
          <a:prstGeom prst="straightConnector1">
            <a:avLst/>
          </a:prstGeom>
          <a:ln w="38100">
            <a:solidFill>
              <a:srgbClr val="05226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61D9A7B-B5EF-4DDA-A0B2-C2C6F02B3FC7}"/>
              </a:ext>
            </a:extLst>
          </p:cNvPr>
          <p:cNvCxnSpPr>
            <a:cxnSpLocks/>
          </p:cNvCxnSpPr>
          <p:nvPr/>
        </p:nvCxnSpPr>
        <p:spPr>
          <a:xfrm>
            <a:off x="8054587" y="2909211"/>
            <a:ext cx="0" cy="611188"/>
          </a:xfrm>
          <a:prstGeom prst="straightConnector1">
            <a:avLst/>
          </a:prstGeom>
          <a:ln w="38100">
            <a:solidFill>
              <a:srgbClr val="05226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246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06EA1E-7383-416C-A730-1370AD53144F}"/>
              </a:ext>
            </a:extLst>
          </p:cNvPr>
          <p:cNvSpPr>
            <a:spLocks noGrp="1"/>
          </p:cNvSpPr>
          <p:nvPr>
            <p:ph type="sldNum" sz="quarter" idx="10"/>
          </p:nvPr>
        </p:nvSpPr>
        <p:spPr/>
        <p:txBody>
          <a:bodyPr/>
          <a:lstStyle/>
          <a:p>
            <a:pPr>
              <a:defRPr/>
            </a:pPr>
            <a:fld id="{B2C2D6F0-330E-4028-8542-72DFD9D25020}" type="slidenum">
              <a:rPr lang="en-GB" altLang="en-US" smtClean="0"/>
              <a:pPr>
                <a:defRPr/>
              </a:pPr>
              <a:t>20</a:t>
            </a:fld>
            <a:endParaRPr lang="en-GB" altLang="en-US"/>
          </a:p>
        </p:txBody>
      </p:sp>
      <p:sp>
        <p:nvSpPr>
          <p:cNvPr id="5" name="TextBox 4">
            <a:extLst>
              <a:ext uri="{FF2B5EF4-FFF2-40B4-BE49-F238E27FC236}">
                <a16:creationId xmlns:a16="http://schemas.microsoft.com/office/drawing/2014/main" id="{79EBC464-4736-46F6-84DD-57880D6E4D84}"/>
              </a:ext>
            </a:extLst>
          </p:cNvPr>
          <p:cNvSpPr txBox="1"/>
          <p:nvPr/>
        </p:nvSpPr>
        <p:spPr>
          <a:xfrm>
            <a:off x="1315603" y="90825"/>
            <a:ext cx="6596727" cy="2862322"/>
          </a:xfrm>
          <a:prstGeom prst="rect">
            <a:avLst/>
          </a:prstGeom>
          <a:solidFill>
            <a:schemeClr val="bg1"/>
          </a:solidFill>
          <a:ln>
            <a:solidFill>
              <a:schemeClr val="tx1"/>
            </a:solidFill>
          </a:ln>
        </p:spPr>
        <p:txBody>
          <a:bodyPr wrap="square" rtlCol="0">
            <a:spAutoFit/>
          </a:bodyPr>
          <a:lstStyle/>
          <a:p>
            <a:r>
              <a:rPr lang="en-US" b="1">
                <a:latin typeface="+mn-lt"/>
              </a:rPr>
              <a:t>Interpretation 2: Historian B</a:t>
            </a:r>
          </a:p>
          <a:p>
            <a:r>
              <a:rPr lang="en-US">
                <a:latin typeface="+mn-lt"/>
              </a:rPr>
              <a:t>…the slaves in the Caribbean were very aware of the debate in Britain. With planters and merchants, traders, sailors and visitors to the islands all discussing the ways slavery was being handled in London, it was inevitable that West Indian slaves would hear about what was being discussed in Britain. This would encourage slaves to attempt to take control and rebel to quicken the process of abolition.  In turn news of the treatment of slaves after rebellions had a big impact on campaigns in Britain and rebellions played an important role in escalating the abolition movement. </a:t>
            </a:r>
            <a:endParaRPr lang="en-GB">
              <a:latin typeface="+mn-lt"/>
            </a:endParaRPr>
          </a:p>
        </p:txBody>
      </p:sp>
      <p:sp>
        <p:nvSpPr>
          <p:cNvPr id="8" name="TextBox 7">
            <a:extLst>
              <a:ext uri="{FF2B5EF4-FFF2-40B4-BE49-F238E27FC236}">
                <a16:creationId xmlns:a16="http://schemas.microsoft.com/office/drawing/2014/main" id="{7E43E8CC-1D61-4E8C-8DA5-A9C911E39AF5}"/>
              </a:ext>
            </a:extLst>
          </p:cNvPr>
          <p:cNvSpPr txBox="1"/>
          <p:nvPr/>
        </p:nvSpPr>
        <p:spPr>
          <a:xfrm>
            <a:off x="25532" y="2967151"/>
            <a:ext cx="9119177" cy="3816429"/>
          </a:xfrm>
          <a:prstGeom prst="rect">
            <a:avLst/>
          </a:prstGeom>
          <a:solidFill>
            <a:schemeClr val="bg1"/>
          </a:solidFill>
        </p:spPr>
        <p:txBody>
          <a:bodyPr wrap="square" rtlCol="0">
            <a:spAutoFit/>
          </a:bodyPr>
          <a:lstStyle/>
          <a:p>
            <a:pPr marL="342900" indent="-342900">
              <a:buAutoNum type="arabicPeriod"/>
            </a:pPr>
            <a:r>
              <a:rPr lang="en-US" sz="2200">
                <a:solidFill>
                  <a:srgbClr val="00B050"/>
                </a:solidFill>
                <a:latin typeface="+mn-lt"/>
              </a:rPr>
              <a:t>What does interpretation 2 argue was the main reason for abolition?</a:t>
            </a:r>
          </a:p>
          <a:p>
            <a:pPr marL="342900" indent="-342900">
              <a:buAutoNum type="arabicPeriod"/>
            </a:pPr>
            <a:r>
              <a:rPr lang="en-US" sz="2200">
                <a:solidFill>
                  <a:srgbClr val="FF6600"/>
                </a:solidFill>
                <a:latin typeface="+mn-lt"/>
              </a:rPr>
              <a:t>What </a:t>
            </a:r>
            <a:r>
              <a:rPr lang="en-US" sz="2200" u="sng">
                <a:solidFill>
                  <a:srgbClr val="FF6600"/>
                </a:solidFill>
                <a:latin typeface="+mn-lt"/>
              </a:rPr>
              <a:t>evidenc</a:t>
            </a:r>
            <a:r>
              <a:rPr lang="en-US" sz="2200">
                <a:solidFill>
                  <a:srgbClr val="FF6600"/>
                </a:solidFill>
                <a:latin typeface="+mn-lt"/>
              </a:rPr>
              <a:t>e does this interpretation use to justify their reasoning?</a:t>
            </a:r>
          </a:p>
          <a:p>
            <a:pPr marL="342900" indent="-342900">
              <a:buAutoNum type="arabicPeriod"/>
            </a:pPr>
            <a:endParaRPr lang="en-US" sz="2200">
              <a:solidFill>
                <a:srgbClr val="FF6600"/>
              </a:solidFill>
              <a:latin typeface="+mn-lt"/>
            </a:endParaRPr>
          </a:p>
          <a:p>
            <a:pPr marL="342900" indent="-342900">
              <a:buAutoNum type="arabicPeriod"/>
            </a:pPr>
            <a:r>
              <a:rPr lang="en-US" sz="2200">
                <a:latin typeface="+mn-lt"/>
              </a:rPr>
              <a:t>Read your hand out. </a:t>
            </a:r>
            <a:r>
              <a:rPr lang="en-US" sz="2200">
                <a:solidFill>
                  <a:srgbClr val="FF0000"/>
                </a:solidFill>
                <a:latin typeface="+mn-lt"/>
              </a:rPr>
              <a:t>Which sources could historian B have used when forming their judgement? </a:t>
            </a:r>
            <a:r>
              <a:rPr lang="en-US" sz="2200" u="sng">
                <a:solidFill>
                  <a:srgbClr val="FF0000"/>
                </a:solidFill>
                <a:latin typeface="+mn-lt"/>
              </a:rPr>
              <a:t>Underline any evidence </a:t>
            </a:r>
            <a:r>
              <a:rPr lang="en-US" sz="2200">
                <a:solidFill>
                  <a:srgbClr val="FF0000"/>
                </a:solidFill>
                <a:latin typeface="+mn-lt"/>
              </a:rPr>
              <a:t>from the sources that </a:t>
            </a:r>
            <a:r>
              <a:rPr lang="en-US" sz="2200" u="sng">
                <a:solidFill>
                  <a:srgbClr val="FF0000"/>
                </a:solidFill>
                <a:latin typeface="+mn-lt"/>
              </a:rPr>
              <a:t>supports</a:t>
            </a:r>
            <a:r>
              <a:rPr lang="en-US" sz="2200">
                <a:solidFill>
                  <a:srgbClr val="FF0000"/>
                </a:solidFill>
                <a:latin typeface="+mn-lt"/>
              </a:rPr>
              <a:t> this interpretation. </a:t>
            </a:r>
          </a:p>
          <a:p>
            <a:pPr marL="342900" indent="-342900">
              <a:buAutoNum type="arabicPeriod"/>
            </a:pPr>
            <a:r>
              <a:rPr lang="en-US" sz="2200">
                <a:solidFill>
                  <a:srgbClr val="052264"/>
                </a:solidFill>
                <a:latin typeface="+mn-lt"/>
              </a:rPr>
              <a:t>What do the other sources suggest was the reason behind abolition?</a:t>
            </a:r>
            <a:endParaRPr lang="en-US" sz="2200">
              <a:solidFill>
                <a:srgbClr val="00B050"/>
              </a:solidFill>
              <a:latin typeface="+mn-lt"/>
            </a:endParaRPr>
          </a:p>
          <a:p>
            <a:endParaRPr lang="en-US" sz="2200">
              <a:solidFill>
                <a:srgbClr val="7030A0"/>
              </a:solidFill>
              <a:latin typeface="+mn-lt"/>
            </a:endParaRPr>
          </a:p>
          <a:p>
            <a:pPr algn="ctr"/>
            <a:r>
              <a:rPr lang="en-US" sz="2200">
                <a:solidFill>
                  <a:srgbClr val="7030A0"/>
                </a:solidFill>
                <a:latin typeface="+mn-lt"/>
              </a:rPr>
              <a:t>Do you find interpretation 2 persuasive? Explain your thoughts.  </a:t>
            </a:r>
          </a:p>
          <a:p>
            <a:pPr algn="ctr"/>
            <a:r>
              <a:rPr lang="en-US" sz="2200" b="1" i="1">
                <a:solidFill>
                  <a:srgbClr val="7030A0"/>
                </a:solidFill>
                <a:latin typeface="+mn-lt"/>
              </a:rPr>
              <a:t>Challenge - Do you find it more persuasive than interpretation 1? Explain your response.</a:t>
            </a:r>
          </a:p>
        </p:txBody>
      </p:sp>
    </p:spTree>
    <p:extLst>
      <p:ext uri="{BB962C8B-B14F-4D97-AF65-F5344CB8AC3E}">
        <p14:creationId xmlns:p14="http://schemas.microsoft.com/office/powerpoint/2010/main" val="84947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1000"/>
                                        <p:tgtEl>
                                          <p:spTgt spid="8">
                                            <p:txEl>
                                              <p:pRg st="7" end="7"/>
                                            </p:txEl>
                                          </p:spTgt>
                                        </p:tgtEl>
                                      </p:cBhvr>
                                    </p:animEffect>
                                    <p:anim calcmode="lin" valueType="num">
                                      <p:cBhvr>
                                        <p:cTn id="4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1B44-E64F-404B-8A37-62C57FD44A5E}"/>
              </a:ext>
            </a:extLst>
          </p:cNvPr>
          <p:cNvSpPr>
            <a:spLocks noGrp="1"/>
          </p:cNvSpPr>
          <p:nvPr>
            <p:ph type="title"/>
          </p:nvPr>
        </p:nvSpPr>
        <p:spPr/>
        <p:txBody>
          <a:bodyPr/>
          <a:lstStyle/>
          <a:p>
            <a:r>
              <a:rPr lang="en-US"/>
              <a:t>Student note sheet</a:t>
            </a:r>
            <a:endParaRPr lang="en-GB"/>
          </a:p>
        </p:txBody>
      </p:sp>
      <p:graphicFrame>
        <p:nvGraphicFramePr>
          <p:cNvPr id="5" name="Table 5">
            <a:extLst>
              <a:ext uri="{FF2B5EF4-FFF2-40B4-BE49-F238E27FC236}">
                <a16:creationId xmlns:a16="http://schemas.microsoft.com/office/drawing/2014/main" id="{1E666452-B511-46BE-93E4-4773AD64C28D}"/>
              </a:ext>
            </a:extLst>
          </p:cNvPr>
          <p:cNvGraphicFramePr>
            <a:graphicFrameLocks noGrp="1"/>
          </p:cNvGraphicFramePr>
          <p:nvPr>
            <p:ph idx="1"/>
          </p:nvPr>
        </p:nvGraphicFramePr>
        <p:xfrm>
          <a:off x="0" y="815824"/>
          <a:ext cx="9144000" cy="6042176"/>
        </p:xfrm>
        <a:graphic>
          <a:graphicData uri="http://schemas.openxmlformats.org/drawingml/2006/table">
            <a:tbl>
              <a:tblPr firstRow="1" bandRow="1">
                <a:tableStyleId>{5C22544A-7EE6-4342-B048-85BDC9FD1C3A}</a:tableStyleId>
              </a:tblPr>
              <a:tblGrid>
                <a:gridCol w="1828653">
                  <a:extLst>
                    <a:ext uri="{9D8B030D-6E8A-4147-A177-3AD203B41FA5}">
                      <a16:colId xmlns:a16="http://schemas.microsoft.com/office/drawing/2014/main" val="58769126"/>
                    </a:ext>
                  </a:extLst>
                </a:gridCol>
                <a:gridCol w="4419244">
                  <a:extLst>
                    <a:ext uri="{9D8B030D-6E8A-4147-A177-3AD203B41FA5}">
                      <a16:colId xmlns:a16="http://schemas.microsoft.com/office/drawing/2014/main" val="2484620657"/>
                    </a:ext>
                  </a:extLst>
                </a:gridCol>
                <a:gridCol w="2896103">
                  <a:extLst>
                    <a:ext uri="{9D8B030D-6E8A-4147-A177-3AD203B41FA5}">
                      <a16:colId xmlns:a16="http://schemas.microsoft.com/office/drawing/2014/main" val="2536248761"/>
                    </a:ext>
                  </a:extLst>
                </a:gridCol>
              </a:tblGrid>
              <a:tr h="430744">
                <a:tc>
                  <a:txBody>
                    <a:bodyPr/>
                    <a:lstStyle/>
                    <a:p>
                      <a:pPr algn="ctr"/>
                      <a:r>
                        <a:rPr lang="en-US" sz="2000">
                          <a:solidFill>
                            <a:schemeClr val="tx1"/>
                          </a:solidFill>
                        </a:rPr>
                        <a:t>Black Protest</a:t>
                      </a:r>
                      <a:endParaRPr lang="en-GB" sz="2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solidFill>
                            <a:schemeClr val="tx1"/>
                          </a:solidFill>
                        </a:rPr>
                        <a:t>What happened and where?</a:t>
                      </a:r>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solidFill>
                            <a:schemeClr val="tx1"/>
                          </a:solidFill>
                        </a:rPr>
                        <a:t>How successful were they?</a:t>
                      </a:r>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2283730"/>
                  </a:ext>
                </a:extLst>
              </a:tr>
              <a:tr h="1292232">
                <a:tc>
                  <a:txBody>
                    <a:bodyPr/>
                    <a:lstStyle/>
                    <a:p>
                      <a:pPr algn="ctr"/>
                      <a:endParaRPr lang="en-US" b="1"/>
                    </a:p>
                    <a:p>
                      <a:pPr algn="ctr"/>
                      <a:r>
                        <a:rPr lang="en-US" b="1"/>
                        <a:t>Mutinies</a:t>
                      </a:r>
                      <a:endParaRPr lang="en-GB"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p>
                      <a:endParaRPr lang="en-GB"/>
                    </a:p>
                    <a:p>
                      <a:endParaRPr lang="en-GB"/>
                    </a:p>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2229441"/>
                  </a:ext>
                </a:extLst>
              </a:tr>
              <a:tr h="1590440">
                <a:tc>
                  <a:txBody>
                    <a:bodyPr/>
                    <a:lstStyle/>
                    <a:p>
                      <a:pPr algn="ctr"/>
                      <a:endParaRPr lang="en-US" b="1"/>
                    </a:p>
                    <a:p>
                      <a:pPr algn="ctr"/>
                      <a:endParaRPr lang="en-US" b="1"/>
                    </a:p>
                    <a:p>
                      <a:pPr algn="ctr"/>
                      <a:r>
                        <a:rPr lang="en-US" b="1"/>
                        <a:t>Slave  rebellions</a:t>
                      </a:r>
                      <a:endParaRPr lang="en-GB"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p>
                      <a:endParaRPr lang="en-GB"/>
                    </a:p>
                    <a:p>
                      <a:endParaRPr lang="en-GB"/>
                    </a:p>
                    <a:p>
                      <a:endParaRPr lang="en-GB"/>
                    </a:p>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3563173"/>
                  </a:ext>
                </a:extLst>
              </a:tr>
              <a:tr h="1787808">
                <a:tc>
                  <a:txBody>
                    <a:bodyPr/>
                    <a:lstStyle/>
                    <a:p>
                      <a:pPr algn="ctr"/>
                      <a:endParaRPr lang="en-US" b="1"/>
                    </a:p>
                    <a:p>
                      <a:pPr algn="ctr"/>
                      <a:endParaRPr lang="en-US" b="1"/>
                    </a:p>
                    <a:p>
                      <a:pPr algn="ctr"/>
                      <a:r>
                        <a:rPr lang="en-US" b="1"/>
                        <a:t>Black abolitionists </a:t>
                      </a:r>
                      <a:endParaRPr lang="en-GB"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p>
                      <a:endParaRPr lang="en-GB"/>
                    </a:p>
                    <a:p>
                      <a:endParaRPr lang="en-GB"/>
                    </a:p>
                    <a:p>
                      <a:endParaRPr lang="en-GB"/>
                    </a:p>
                    <a:p>
                      <a:endParaRPr lang="en-GB"/>
                    </a:p>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9104224"/>
                  </a:ext>
                </a:extLst>
              </a:tr>
              <a:tr h="940952">
                <a:tc gridSpan="3">
                  <a:txBody>
                    <a:bodyPr/>
                    <a:lstStyle/>
                    <a:p>
                      <a:pPr algn="ctr"/>
                      <a:r>
                        <a:rPr lang="en-US" b="1"/>
                        <a:t>Which method do you think had the </a:t>
                      </a:r>
                      <a:r>
                        <a:rPr lang="en-US" b="1" u="sng"/>
                        <a:t>biggest impact </a:t>
                      </a:r>
                      <a:r>
                        <a:rPr lang="en-US" b="1"/>
                        <a:t>on the abolition movement in Britain?</a:t>
                      </a:r>
                    </a:p>
                    <a:p>
                      <a:pPr algn="ctr"/>
                      <a:endParaRPr lang="en-US" b="1"/>
                    </a:p>
                    <a:p>
                      <a:pPr algn="ctr"/>
                      <a:endParaRPr lang="en-GB"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3477297"/>
                  </a:ext>
                </a:extLst>
              </a:tr>
            </a:tbl>
          </a:graphicData>
        </a:graphic>
      </p:graphicFrame>
      <p:sp>
        <p:nvSpPr>
          <p:cNvPr id="4" name="Slide Number Placeholder 3">
            <a:extLst>
              <a:ext uri="{FF2B5EF4-FFF2-40B4-BE49-F238E27FC236}">
                <a16:creationId xmlns:a16="http://schemas.microsoft.com/office/drawing/2014/main" id="{F0BA9D29-CD46-49EA-BEE4-12833906B575}"/>
              </a:ext>
            </a:extLst>
          </p:cNvPr>
          <p:cNvSpPr>
            <a:spLocks noGrp="1"/>
          </p:cNvSpPr>
          <p:nvPr>
            <p:ph type="sldNum" sz="quarter" idx="10"/>
          </p:nvPr>
        </p:nvSpPr>
        <p:spPr/>
        <p:txBody>
          <a:bodyPr/>
          <a:lstStyle/>
          <a:p>
            <a:pPr>
              <a:defRPr/>
            </a:pPr>
            <a:fld id="{B2C2D6F0-330E-4028-8542-72DFD9D25020}" type="slidenum">
              <a:rPr lang="en-GB" altLang="en-US" smtClean="0"/>
              <a:pPr>
                <a:defRPr/>
              </a:pPr>
              <a:t>21</a:t>
            </a:fld>
            <a:endParaRPr lang="en-GB" altLang="en-US"/>
          </a:p>
        </p:txBody>
      </p:sp>
    </p:spTree>
    <p:extLst>
      <p:ext uri="{BB962C8B-B14F-4D97-AF65-F5344CB8AC3E}">
        <p14:creationId xmlns:p14="http://schemas.microsoft.com/office/powerpoint/2010/main" val="3450853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FC61-9A38-474C-9E6C-E37750E87872}"/>
              </a:ext>
            </a:extLst>
          </p:cNvPr>
          <p:cNvSpPr>
            <a:spLocks noGrp="1"/>
          </p:cNvSpPr>
          <p:nvPr>
            <p:ph type="title"/>
          </p:nvPr>
        </p:nvSpPr>
        <p:spPr/>
        <p:txBody>
          <a:bodyPr/>
          <a:lstStyle/>
          <a:p>
            <a:r>
              <a:rPr lang="en-US" dirty="0"/>
              <a:t>The economy</a:t>
            </a:r>
            <a:endParaRPr lang="en-GB" dirty="0"/>
          </a:p>
        </p:txBody>
      </p:sp>
      <p:sp>
        <p:nvSpPr>
          <p:cNvPr id="4" name="Slide Number Placeholder 3">
            <a:extLst>
              <a:ext uri="{FF2B5EF4-FFF2-40B4-BE49-F238E27FC236}">
                <a16:creationId xmlns:a16="http://schemas.microsoft.com/office/drawing/2014/main" id="{1D89A611-7D40-4D07-BDD2-9778ED376D63}"/>
              </a:ext>
            </a:extLst>
          </p:cNvPr>
          <p:cNvSpPr>
            <a:spLocks noGrp="1"/>
          </p:cNvSpPr>
          <p:nvPr>
            <p:ph type="sldNum" sz="quarter" idx="10"/>
          </p:nvPr>
        </p:nvSpPr>
        <p:spPr/>
        <p:txBody>
          <a:bodyPr/>
          <a:lstStyle/>
          <a:p>
            <a:pPr>
              <a:defRPr/>
            </a:pPr>
            <a:fld id="{B2C2D6F0-330E-4028-8542-72DFD9D25020}" type="slidenum">
              <a:rPr lang="en-GB" altLang="en-US" smtClean="0"/>
              <a:pPr>
                <a:defRPr/>
              </a:pPr>
              <a:t>22</a:t>
            </a:fld>
            <a:endParaRPr lang="en-GB" altLang="en-US"/>
          </a:p>
        </p:txBody>
      </p:sp>
      <p:sp>
        <p:nvSpPr>
          <p:cNvPr id="5" name="Content Placeholder 4">
            <a:extLst>
              <a:ext uri="{FF2B5EF4-FFF2-40B4-BE49-F238E27FC236}">
                <a16:creationId xmlns:a16="http://schemas.microsoft.com/office/drawing/2014/main" id="{44439BAE-B4AA-49EB-926C-41EE191BF70E}"/>
              </a:ext>
            </a:extLst>
          </p:cNvPr>
          <p:cNvSpPr txBox="1">
            <a:spLocks noGrp="1"/>
          </p:cNvSpPr>
          <p:nvPr>
            <p:ph idx="1"/>
          </p:nvPr>
        </p:nvSpPr>
        <p:spPr>
          <a:xfrm>
            <a:off x="250825" y="836613"/>
            <a:ext cx="8642349" cy="1348061"/>
          </a:xfrm>
          <a:prstGeom prst="rect">
            <a:avLst/>
          </a:prstGeom>
          <a:noFill/>
        </p:spPr>
        <p:txBody>
          <a:bodyPr wrap="square" rtlCol="0">
            <a:spAutoFit/>
          </a:bodyPr>
          <a:lstStyle/>
          <a:p>
            <a:pPr marL="0" indent="0">
              <a:buNone/>
            </a:pPr>
            <a:endParaRPr lang="en-US" b="1" dirty="0">
              <a:solidFill>
                <a:srgbClr val="FF0000"/>
              </a:solidFill>
            </a:endParaRPr>
          </a:p>
          <a:p>
            <a:pPr marL="0" indent="0">
              <a:buNone/>
            </a:pPr>
            <a:endParaRPr lang="en-US" sz="2400" b="1" dirty="0">
              <a:solidFill>
                <a:srgbClr val="FF0000"/>
              </a:solidFill>
              <a:latin typeface="+mn-lt"/>
            </a:endParaRPr>
          </a:p>
          <a:p>
            <a:pPr marL="0" indent="0">
              <a:buNone/>
            </a:pPr>
            <a:endParaRPr lang="en-US" sz="2400" b="1" dirty="0">
              <a:solidFill>
                <a:srgbClr val="FF0000"/>
              </a:solidFill>
              <a:latin typeface="+mn-lt"/>
            </a:endParaRPr>
          </a:p>
        </p:txBody>
      </p:sp>
      <p:sp>
        <p:nvSpPr>
          <p:cNvPr id="8" name="TextBox 7">
            <a:extLst>
              <a:ext uri="{FF2B5EF4-FFF2-40B4-BE49-F238E27FC236}">
                <a16:creationId xmlns:a16="http://schemas.microsoft.com/office/drawing/2014/main" id="{707BB978-5C0B-47E9-A7F8-1C100DAB14C3}"/>
              </a:ext>
            </a:extLst>
          </p:cNvPr>
          <p:cNvSpPr txBox="1"/>
          <p:nvPr/>
        </p:nvSpPr>
        <p:spPr>
          <a:xfrm>
            <a:off x="250825" y="862654"/>
            <a:ext cx="8785671" cy="2246769"/>
          </a:xfrm>
          <a:prstGeom prst="rect">
            <a:avLst/>
          </a:prstGeom>
          <a:noFill/>
        </p:spPr>
        <p:txBody>
          <a:bodyPr wrap="square" rtlCol="0">
            <a:spAutoFit/>
          </a:bodyPr>
          <a:lstStyle/>
          <a:p>
            <a:r>
              <a:rPr lang="en-US" sz="2000" dirty="0">
                <a:solidFill>
                  <a:srgbClr val="052264"/>
                </a:solidFill>
                <a:latin typeface="+mn-lt"/>
              </a:rPr>
              <a:t>From the 1770s onwards the West Indies were becoming less important to Britain. Cuba and Brazil could produce cheaper sugar. Therefore many plantations in the West Indies began to close. This led to the demand for slaves decreasing. For example, in 1771 Barbados import 2728 slaves but in 1772 none were imported. It became clear to plantation owners that it was cheaper to employ ex-slaves as waged </a:t>
            </a:r>
            <a:r>
              <a:rPr lang="en-US" sz="2000" dirty="0" err="1">
                <a:solidFill>
                  <a:srgbClr val="052264"/>
                </a:solidFill>
                <a:latin typeface="+mn-lt"/>
              </a:rPr>
              <a:t>labourers</a:t>
            </a:r>
            <a:r>
              <a:rPr lang="en-US" sz="2000" dirty="0">
                <a:solidFill>
                  <a:srgbClr val="052264"/>
                </a:solidFill>
                <a:latin typeface="+mn-lt"/>
              </a:rPr>
              <a:t> that to own slaves who you had to house and feed. This in turn meant it was less profitable for slave traders in the West Indies. </a:t>
            </a:r>
            <a:endParaRPr lang="en-GB" sz="2000" dirty="0">
              <a:solidFill>
                <a:srgbClr val="052264"/>
              </a:solidFill>
              <a:latin typeface="+mn-lt"/>
            </a:endParaRPr>
          </a:p>
        </p:txBody>
      </p:sp>
      <p:sp>
        <p:nvSpPr>
          <p:cNvPr id="11" name="Rectangle 10">
            <a:extLst>
              <a:ext uri="{FF2B5EF4-FFF2-40B4-BE49-F238E27FC236}">
                <a16:creationId xmlns:a16="http://schemas.microsoft.com/office/drawing/2014/main" id="{DB1B1026-78F4-420A-BC8A-5F8D8353BFBA}"/>
              </a:ext>
            </a:extLst>
          </p:cNvPr>
          <p:cNvSpPr/>
          <p:nvPr/>
        </p:nvSpPr>
        <p:spPr>
          <a:xfrm>
            <a:off x="250825" y="3092737"/>
            <a:ext cx="4572000" cy="2862322"/>
          </a:xfrm>
          <a:prstGeom prst="rect">
            <a:avLst/>
          </a:prstGeom>
          <a:solidFill>
            <a:schemeClr val="bg1"/>
          </a:solidFill>
          <a:ln>
            <a:solidFill>
              <a:schemeClr val="tx1"/>
            </a:solidFill>
          </a:ln>
        </p:spPr>
        <p:txBody>
          <a:bodyPr>
            <a:spAutoFit/>
          </a:bodyPr>
          <a:lstStyle/>
          <a:p>
            <a:r>
              <a:rPr lang="en-US" b="1" dirty="0">
                <a:latin typeface="+mn-lt"/>
              </a:rPr>
              <a:t>Source A: Written by economist Adam Smith in 1776.</a:t>
            </a:r>
          </a:p>
          <a:p>
            <a:r>
              <a:rPr lang="en-US" dirty="0">
                <a:latin typeface="+mn-lt"/>
              </a:rPr>
              <a:t>The experience of all ages and nations, I believe, demonstrates that the work done by slaves, though it appears to cost their maintenance a person who has no aspiration to acquire property can have little interest in their work. He can only be made to work through violence. This is not sustainable for successful trade.”</a:t>
            </a:r>
            <a:endParaRPr lang="en-GB" dirty="0">
              <a:latin typeface="+mn-lt"/>
            </a:endParaRPr>
          </a:p>
        </p:txBody>
      </p:sp>
      <p:sp>
        <p:nvSpPr>
          <p:cNvPr id="12" name="TextBox 11">
            <a:extLst>
              <a:ext uri="{FF2B5EF4-FFF2-40B4-BE49-F238E27FC236}">
                <a16:creationId xmlns:a16="http://schemas.microsoft.com/office/drawing/2014/main" id="{C607B519-088B-4FEE-BA2C-BCED9A14BD19}"/>
              </a:ext>
            </a:extLst>
          </p:cNvPr>
          <p:cNvSpPr txBox="1"/>
          <p:nvPr/>
        </p:nvSpPr>
        <p:spPr>
          <a:xfrm>
            <a:off x="4918372" y="3065208"/>
            <a:ext cx="4032449" cy="2862322"/>
          </a:xfrm>
          <a:prstGeom prst="rect">
            <a:avLst/>
          </a:prstGeom>
          <a:noFill/>
        </p:spPr>
        <p:txBody>
          <a:bodyPr wrap="square" rtlCol="0">
            <a:spAutoFit/>
          </a:bodyPr>
          <a:lstStyle/>
          <a:p>
            <a:r>
              <a:rPr lang="en-US" sz="2000" dirty="0">
                <a:solidFill>
                  <a:srgbClr val="052264"/>
                </a:solidFill>
                <a:latin typeface="+mn-lt"/>
              </a:rPr>
              <a:t>Adam </a:t>
            </a:r>
            <a:r>
              <a:rPr lang="en-GB" sz="2000" dirty="0">
                <a:solidFill>
                  <a:srgbClr val="052264"/>
                </a:solidFill>
                <a:latin typeface="+mn-lt"/>
              </a:rPr>
              <a:t>Smith laid the foundations of classical </a:t>
            </a:r>
            <a:r>
              <a:rPr lang="en-GB" sz="2000" b="1" dirty="0">
                <a:solidFill>
                  <a:srgbClr val="052264"/>
                </a:solidFill>
                <a:latin typeface="+mn-lt"/>
              </a:rPr>
              <a:t>free market economies. </a:t>
            </a:r>
            <a:r>
              <a:rPr lang="en-GB" sz="2000" dirty="0">
                <a:solidFill>
                  <a:srgbClr val="052264"/>
                </a:solidFill>
                <a:latin typeface="+mn-lt"/>
              </a:rPr>
              <a:t>He developed the concept of </a:t>
            </a:r>
            <a:r>
              <a:rPr lang="en-GB" sz="2000" b="1" dirty="0">
                <a:solidFill>
                  <a:srgbClr val="052264"/>
                </a:solidFill>
                <a:latin typeface="+mn-lt"/>
              </a:rPr>
              <a:t>division of labour </a:t>
            </a:r>
            <a:r>
              <a:rPr lang="en-GB" sz="2000" dirty="0">
                <a:solidFill>
                  <a:srgbClr val="052264"/>
                </a:solidFill>
                <a:latin typeface="+mn-lt"/>
              </a:rPr>
              <a:t>and considered that self-interest and competition can lead to economic prosperity (success).  He believed that opening up trade in  Africa would benefit the global economy. </a:t>
            </a:r>
          </a:p>
        </p:txBody>
      </p:sp>
    </p:spTree>
    <p:extLst>
      <p:ext uri="{BB962C8B-B14F-4D97-AF65-F5344CB8AC3E}">
        <p14:creationId xmlns:p14="http://schemas.microsoft.com/office/powerpoint/2010/main" val="1031946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754C-A917-D39C-924B-B000E1F5BA1A}"/>
              </a:ext>
            </a:extLst>
          </p:cNvPr>
          <p:cNvSpPr>
            <a:spLocks noGrp="1"/>
          </p:cNvSpPr>
          <p:nvPr>
            <p:ph type="title"/>
          </p:nvPr>
        </p:nvSpPr>
        <p:spPr/>
        <p:txBody>
          <a:bodyPr/>
          <a:lstStyle/>
          <a:p>
            <a:r>
              <a:rPr lang="en-BR" dirty="0"/>
              <a:t>The economy</a:t>
            </a:r>
          </a:p>
        </p:txBody>
      </p:sp>
      <p:sp>
        <p:nvSpPr>
          <p:cNvPr id="3" name="Content Placeholder 2">
            <a:extLst>
              <a:ext uri="{FF2B5EF4-FFF2-40B4-BE49-F238E27FC236}">
                <a16:creationId xmlns:a16="http://schemas.microsoft.com/office/drawing/2014/main" id="{C555E08D-259F-82CD-F9F5-8254A282CECF}"/>
              </a:ext>
            </a:extLst>
          </p:cNvPr>
          <p:cNvSpPr>
            <a:spLocks noGrp="1"/>
          </p:cNvSpPr>
          <p:nvPr>
            <p:ph idx="1"/>
          </p:nvPr>
        </p:nvSpPr>
        <p:spPr/>
        <p:txBody>
          <a:bodyPr/>
          <a:lstStyle/>
          <a:p>
            <a:r>
              <a:rPr lang="en-GB" dirty="0"/>
              <a:t>There was a world over-supply of sugar and British merchants had difficulties re-exporting it. Sugar could be sourced at a lower cost from Britain’s other colonies e.g. India. The Industrial Revolution (a process when machines replaced humans and factories were built in towns and cities in order to manufacture more) and advances and improvements in agriculture were benefiting the British economy. Since profits were the main cause of starting a trade, it has been suggested, a decline of profits must have brought about abolition because: The slave trade was overtaken by a more profitable use of ships (used in other British colonies). Wage labour became more profitable than slave labour. At various times plantations that provided the market for slave ships struggled to make profits. </a:t>
            </a:r>
            <a:endParaRPr lang="en-BR" dirty="0"/>
          </a:p>
        </p:txBody>
      </p:sp>
      <p:sp>
        <p:nvSpPr>
          <p:cNvPr id="4" name="Slide Number Placeholder 3">
            <a:extLst>
              <a:ext uri="{FF2B5EF4-FFF2-40B4-BE49-F238E27FC236}">
                <a16:creationId xmlns:a16="http://schemas.microsoft.com/office/drawing/2014/main" id="{50FDA02B-20C6-1353-CFB1-8DB46B289F41}"/>
              </a:ext>
            </a:extLst>
          </p:cNvPr>
          <p:cNvSpPr>
            <a:spLocks noGrp="1"/>
          </p:cNvSpPr>
          <p:nvPr>
            <p:ph type="sldNum" sz="quarter" idx="10"/>
          </p:nvPr>
        </p:nvSpPr>
        <p:spPr/>
        <p:txBody>
          <a:bodyPr/>
          <a:lstStyle/>
          <a:p>
            <a:pPr>
              <a:defRPr/>
            </a:pPr>
            <a:fld id="{B2C2D6F0-330E-4028-8542-72DFD9D25020}" type="slidenum">
              <a:rPr lang="en-GB" altLang="en-US" smtClean="0"/>
              <a:pPr>
                <a:defRPr/>
              </a:pPr>
              <a:t>23</a:t>
            </a:fld>
            <a:endParaRPr lang="en-GB" altLang="en-US"/>
          </a:p>
        </p:txBody>
      </p:sp>
    </p:spTree>
    <p:extLst>
      <p:ext uri="{BB962C8B-B14F-4D97-AF65-F5344CB8AC3E}">
        <p14:creationId xmlns:p14="http://schemas.microsoft.com/office/powerpoint/2010/main" val="2898992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F939-DC1B-4160-BEAA-8D5CD07CB58F}"/>
              </a:ext>
            </a:extLst>
          </p:cNvPr>
          <p:cNvSpPr>
            <a:spLocks noGrp="1"/>
          </p:cNvSpPr>
          <p:nvPr>
            <p:ph type="title"/>
          </p:nvPr>
        </p:nvSpPr>
        <p:spPr/>
        <p:txBody>
          <a:bodyPr/>
          <a:lstStyle/>
          <a:p>
            <a:r>
              <a:rPr lang="en-US" dirty="0"/>
              <a:t> </a:t>
            </a:r>
            <a:endParaRPr lang="en-GB" dirty="0"/>
          </a:p>
        </p:txBody>
      </p:sp>
      <p:sp>
        <p:nvSpPr>
          <p:cNvPr id="4" name="Slide Number Placeholder 3">
            <a:extLst>
              <a:ext uri="{FF2B5EF4-FFF2-40B4-BE49-F238E27FC236}">
                <a16:creationId xmlns:a16="http://schemas.microsoft.com/office/drawing/2014/main" id="{94CBC472-4301-4352-A595-44C34C10E815}"/>
              </a:ext>
            </a:extLst>
          </p:cNvPr>
          <p:cNvSpPr>
            <a:spLocks noGrp="1"/>
          </p:cNvSpPr>
          <p:nvPr>
            <p:ph type="sldNum" sz="quarter" idx="10"/>
          </p:nvPr>
        </p:nvSpPr>
        <p:spPr/>
        <p:txBody>
          <a:bodyPr/>
          <a:lstStyle/>
          <a:p>
            <a:pPr>
              <a:defRPr/>
            </a:pPr>
            <a:fld id="{B2C2D6F0-330E-4028-8542-72DFD9D25020}" type="slidenum">
              <a:rPr lang="en-GB" altLang="en-US" smtClean="0"/>
              <a:pPr>
                <a:defRPr/>
              </a:pPr>
              <a:t>24</a:t>
            </a:fld>
            <a:endParaRPr lang="en-GB" altLang="en-US"/>
          </a:p>
        </p:txBody>
      </p:sp>
      <p:sp>
        <p:nvSpPr>
          <p:cNvPr id="5" name="Content Placeholder 4">
            <a:extLst>
              <a:ext uri="{FF2B5EF4-FFF2-40B4-BE49-F238E27FC236}">
                <a16:creationId xmlns:a16="http://schemas.microsoft.com/office/drawing/2014/main" id="{F479775B-5984-4590-AC4E-9CCF010ECE8D}"/>
              </a:ext>
            </a:extLst>
          </p:cNvPr>
          <p:cNvSpPr>
            <a:spLocks noGrp="1"/>
          </p:cNvSpPr>
          <p:nvPr>
            <p:ph idx="1"/>
          </p:nvPr>
        </p:nvSpPr>
        <p:spPr>
          <a:xfrm>
            <a:off x="36512" y="716533"/>
            <a:ext cx="9144000" cy="5112568"/>
          </a:xfrm>
        </p:spPr>
        <p:txBody>
          <a:bodyPr/>
          <a:lstStyle/>
          <a:p>
            <a:pPr marL="0" indent="0">
              <a:buNone/>
            </a:pPr>
            <a:r>
              <a:rPr lang="en-US" dirty="0"/>
              <a:t>Abolition </a:t>
            </a:r>
            <a:r>
              <a:rPr lang="en-US" i="1" dirty="0"/>
              <a:t>became fashionable </a:t>
            </a:r>
            <a:r>
              <a:rPr lang="en-US" dirty="0"/>
              <a:t>in Britain and the abolitionist campaign gained momentum in the late 1700s and early 1800s with many </a:t>
            </a:r>
            <a:r>
              <a:rPr lang="en-US" b="1" dirty="0"/>
              <a:t>petitions</a:t>
            </a:r>
            <a:r>
              <a:rPr lang="en-US" dirty="0"/>
              <a:t> being signed by working men and ladies </a:t>
            </a:r>
            <a:r>
              <a:rPr lang="en-US" b="1" dirty="0"/>
              <a:t>boycotting</a:t>
            </a:r>
            <a:r>
              <a:rPr lang="en-US" dirty="0"/>
              <a:t> sugar and other commodities, this had a significant impact because it also effected the profitability of the slave trade. Many anti-slavery societies were created many by religious groups like the </a:t>
            </a:r>
            <a:r>
              <a:rPr lang="en-US" b="1" dirty="0"/>
              <a:t>Quakers </a:t>
            </a:r>
            <a:r>
              <a:rPr lang="en-US" dirty="0"/>
              <a:t>and </a:t>
            </a:r>
            <a:r>
              <a:rPr lang="en-US" b="1" dirty="0"/>
              <a:t>women’s groups </a:t>
            </a:r>
            <a:r>
              <a:rPr lang="en-US" dirty="0"/>
              <a:t>where they would write books, poetry and plays with anti-slavery messages. People proudly wore abolition medallions and brooches and Josiah </a:t>
            </a:r>
            <a:r>
              <a:rPr lang="en-US" b="1" dirty="0"/>
              <a:t>Wedgewood </a:t>
            </a:r>
            <a:r>
              <a:rPr lang="en-US" dirty="0"/>
              <a:t>created pottery with an anti slavery message (see on the previous slide).  Members of the public put pressure on their MPs to pass the abolition law. The MPs could not ignore the popularist movement that had evolved, many were scared of damaging their reputations or of further rebellions. After a 10-hour debate at the end of a 20-year campaign in 1807 the bill was finally passed. </a:t>
            </a:r>
            <a:endParaRPr lang="en-GB" dirty="0"/>
          </a:p>
        </p:txBody>
      </p:sp>
      <p:sp>
        <p:nvSpPr>
          <p:cNvPr id="6" name="Title 1">
            <a:extLst>
              <a:ext uri="{FF2B5EF4-FFF2-40B4-BE49-F238E27FC236}">
                <a16:creationId xmlns:a16="http://schemas.microsoft.com/office/drawing/2014/main" id="{FFF72B25-95D9-48C6-B322-336624E820A6}"/>
              </a:ext>
            </a:extLst>
          </p:cNvPr>
          <p:cNvSpPr txBox="1">
            <a:spLocks/>
          </p:cNvSpPr>
          <p:nvPr/>
        </p:nvSpPr>
        <p:spPr bwMode="auto">
          <a:xfrm>
            <a:off x="468312" y="164530"/>
            <a:ext cx="8280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052264"/>
                </a:solidFill>
                <a:latin typeface="+mn-lt"/>
                <a:ea typeface="+mj-ea"/>
                <a:cs typeface="Arial" pitchFamily="34" charset="0"/>
              </a:defRPr>
            </a:lvl1pPr>
            <a:lvl2pPr algn="l" rtl="0" eaLnBrk="0" fontAlgn="base" hangingPunct="0">
              <a:spcBef>
                <a:spcPct val="0"/>
              </a:spcBef>
              <a:spcAft>
                <a:spcPct val="0"/>
              </a:spcAft>
              <a:defRPr sz="3200" b="1">
                <a:solidFill>
                  <a:srgbClr val="052264"/>
                </a:solidFill>
                <a:latin typeface="Calibri" pitchFamily="34" charset="0"/>
                <a:cs typeface="Arial" charset="0"/>
              </a:defRPr>
            </a:lvl2pPr>
            <a:lvl3pPr algn="l" rtl="0" eaLnBrk="0" fontAlgn="base" hangingPunct="0">
              <a:spcBef>
                <a:spcPct val="0"/>
              </a:spcBef>
              <a:spcAft>
                <a:spcPct val="0"/>
              </a:spcAft>
              <a:defRPr sz="3200" b="1">
                <a:solidFill>
                  <a:srgbClr val="052264"/>
                </a:solidFill>
                <a:latin typeface="Calibri" pitchFamily="34" charset="0"/>
                <a:cs typeface="Arial" charset="0"/>
              </a:defRPr>
            </a:lvl3pPr>
            <a:lvl4pPr algn="l" rtl="0" eaLnBrk="0" fontAlgn="base" hangingPunct="0">
              <a:spcBef>
                <a:spcPct val="0"/>
              </a:spcBef>
              <a:spcAft>
                <a:spcPct val="0"/>
              </a:spcAft>
              <a:defRPr sz="3200" b="1">
                <a:solidFill>
                  <a:srgbClr val="052264"/>
                </a:solidFill>
                <a:latin typeface="Calibri" pitchFamily="34" charset="0"/>
                <a:cs typeface="Arial" charset="0"/>
              </a:defRPr>
            </a:lvl4pPr>
            <a:lvl5pPr algn="l" rtl="0" eaLnBrk="0" fontAlgn="base" hangingPunct="0">
              <a:spcBef>
                <a:spcPct val="0"/>
              </a:spcBef>
              <a:spcAft>
                <a:spcPct val="0"/>
              </a:spcAft>
              <a:defRPr sz="3200" b="1">
                <a:solidFill>
                  <a:srgbClr val="052264"/>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The popular / fashionable movement</a:t>
            </a:r>
            <a:endParaRPr lang="en-GB" dirty="0"/>
          </a:p>
        </p:txBody>
      </p:sp>
    </p:spTree>
    <p:extLst>
      <p:ext uri="{BB962C8B-B14F-4D97-AF65-F5344CB8AC3E}">
        <p14:creationId xmlns:p14="http://schemas.microsoft.com/office/powerpoint/2010/main" val="52592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94AB3-DF65-38DA-492F-49C0EDF98081}"/>
              </a:ext>
            </a:extLst>
          </p:cNvPr>
          <p:cNvSpPr>
            <a:spLocks noGrp="1"/>
          </p:cNvSpPr>
          <p:nvPr>
            <p:ph type="title"/>
          </p:nvPr>
        </p:nvSpPr>
        <p:spPr/>
        <p:txBody>
          <a:bodyPr/>
          <a:lstStyle/>
          <a:p>
            <a:r>
              <a:rPr lang="en-BR" dirty="0"/>
              <a:t>Quakers and the Working Class.</a:t>
            </a:r>
          </a:p>
        </p:txBody>
      </p:sp>
      <p:sp>
        <p:nvSpPr>
          <p:cNvPr id="3" name="Content Placeholder 2">
            <a:extLst>
              <a:ext uri="{FF2B5EF4-FFF2-40B4-BE49-F238E27FC236}">
                <a16:creationId xmlns:a16="http://schemas.microsoft.com/office/drawing/2014/main" id="{0FEF84A6-478E-CF89-6CAB-C40AB8CF0056}"/>
              </a:ext>
            </a:extLst>
          </p:cNvPr>
          <p:cNvSpPr>
            <a:spLocks noGrp="1"/>
          </p:cNvSpPr>
          <p:nvPr>
            <p:ph idx="1"/>
          </p:nvPr>
        </p:nvSpPr>
        <p:spPr/>
        <p:txBody>
          <a:bodyPr/>
          <a:lstStyle/>
          <a:p>
            <a:pPr algn="l" fontAlgn="base"/>
            <a:r>
              <a:rPr lang="en-GB" b="0" i="0" dirty="0">
                <a:solidFill>
                  <a:srgbClr val="141414"/>
                </a:solidFill>
                <a:effectLst/>
                <a:highlight>
                  <a:srgbClr val="FFFFFF"/>
                </a:highlight>
                <a:latin typeface="ReithSans"/>
              </a:rPr>
              <a:t>Nine of the twelve members of the Society for the Abolition of the Slave Trade were </a:t>
            </a:r>
            <a:r>
              <a:rPr lang="en-GB" b="0" i="1" dirty="0">
                <a:solidFill>
                  <a:srgbClr val="141414"/>
                </a:solidFill>
                <a:effectLst/>
                <a:highlight>
                  <a:srgbClr val="FFFFFF"/>
                </a:highlight>
                <a:latin typeface="ReithSans"/>
              </a:rPr>
              <a:t>Quakers</a:t>
            </a:r>
            <a:r>
              <a:rPr lang="en-GB" b="0" i="0" dirty="0">
                <a:solidFill>
                  <a:srgbClr val="141414"/>
                </a:solidFill>
                <a:effectLst/>
                <a:highlight>
                  <a:srgbClr val="FFFFFF"/>
                </a:highlight>
                <a:latin typeface="ReithSans"/>
              </a:rPr>
              <a:t>, formerly known as the Society of Friends. The Quaker Church strongly opposed the slave trade in Britain and America. In 1783, the London Society of Friends sent a petition against the slave trade to the British Parliament.</a:t>
            </a:r>
          </a:p>
          <a:p>
            <a:pPr algn="l" fontAlgn="base"/>
            <a:r>
              <a:rPr lang="en-GB" b="0" i="0" dirty="0">
                <a:solidFill>
                  <a:srgbClr val="141414"/>
                </a:solidFill>
                <a:effectLst/>
                <a:highlight>
                  <a:srgbClr val="FFFFFF"/>
                </a:highlight>
                <a:latin typeface="ReithSans"/>
              </a:rPr>
              <a:t>Working-class people in Britain also played a key role in calling for abolition. Despite benefiting from economic links to the slave trade, many workers in the port cities of Liverpool and Bristol signed petitions that were presented to Parliament. Over 500 petitions, with a combined total of around 390,000 signatures, were submitted in support of Wilberforce’s abolition bill in 1792.</a:t>
            </a:r>
          </a:p>
          <a:p>
            <a:endParaRPr lang="en-BR" dirty="0"/>
          </a:p>
        </p:txBody>
      </p:sp>
      <p:sp>
        <p:nvSpPr>
          <p:cNvPr id="4" name="Slide Number Placeholder 3">
            <a:extLst>
              <a:ext uri="{FF2B5EF4-FFF2-40B4-BE49-F238E27FC236}">
                <a16:creationId xmlns:a16="http://schemas.microsoft.com/office/drawing/2014/main" id="{46D5D32D-11B5-ADFA-AFED-930208F49019}"/>
              </a:ext>
            </a:extLst>
          </p:cNvPr>
          <p:cNvSpPr>
            <a:spLocks noGrp="1"/>
          </p:cNvSpPr>
          <p:nvPr>
            <p:ph type="sldNum" sz="quarter" idx="10"/>
          </p:nvPr>
        </p:nvSpPr>
        <p:spPr/>
        <p:txBody>
          <a:bodyPr/>
          <a:lstStyle/>
          <a:p>
            <a:pPr>
              <a:defRPr/>
            </a:pPr>
            <a:fld id="{B2C2D6F0-330E-4028-8542-72DFD9D25020}" type="slidenum">
              <a:rPr lang="en-GB" altLang="en-US" smtClean="0"/>
              <a:pPr>
                <a:defRPr/>
              </a:pPr>
              <a:t>25</a:t>
            </a:fld>
            <a:endParaRPr lang="en-GB" altLang="en-US"/>
          </a:p>
        </p:txBody>
      </p:sp>
    </p:spTree>
    <p:extLst>
      <p:ext uri="{BB962C8B-B14F-4D97-AF65-F5344CB8AC3E}">
        <p14:creationId xmlns:p14="http://schemas.microsoft.com/office/powerpoint/2010/main" val="1437625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7F48F-AF4B-D3BB-CD69-EF816C3579DC}"/>
              </a:ext>
            </a:extLst>
          </p:cNvPr>
          <p:cNvSpPr>
            <a:spLocks noGrp="1"/>
          </p:cNvSpPr>
          <p:nvPr>
            <p:ph type="title"/>
          </p:nvPr>
        </p:nvSpPr>
        <p:spPr/>
        <p:txBody>
          <a:bodyPr/>
          <a:lstStyle/>
          <a:p>
            <a:r>
              <a:rPr lang="en-BR" dirty="0"/>
              <a:t>Other Factors</a:t>
            </a:r>
          </a:p>
        </p:txBody>
      </p:sp>
      <p:sp>
        <p:nvSpPr>
          <p:cNvPr id="3" name="Content Placeholder 2">
            <a:extLst>
              <a:ext uri="{FF2B5EF4-FFF2-40B4-BE49-F238E27FC236}">
                <a16:creationId xmlns:a16="http://schemas.microsoft.com/office/drawing/2014/main" id="{3CA83E3F-43E8-1230-3165-0694335A551B}"/>
              </a:ext>
            </a:extLst>
          </p:cNvPr>
          <p:cNvSpPr>
            <a:spLocks noGrp="1"/>
          </p:cNvSpPr>
          <p:nvPr>
            <p:ph idx="1"/>
          </p:nvPr>
        </p:nvSpPr>
        <p:spPr/>
        <p:txBody>
          <a:bodyPr/>
          <a:lstStyle/>
          <a:p>
            <a:r>
              <a:rPr lang="en-GB" dirty="0">
                <a:solidFill>
                  <a:srgbClr val="141413"/>
                </a:solidFill>
                <a:effectLst/>
                <a:latin typeface="Garamond" panose="02020404030301010803" pitchFamily="18" charset="0"/>
              </a:rPr>
              <a:t>A major turning point however was the break-away of the American colonies in 1776–1783. The ideology of that revolution established a universal vernacular of equality which could not simply be limited to white people (its impact on slavery in North America took a different trajectory, however). That war also left the British with thousands of 'loyalist' ex-slaves on their hands; people who had accepted the British offer of freedom in return for joining the (losing) British side. This group was scattered to a cold fate in Canada or to live on the streets of London, the latter attracting charitable efforts to relieve them in 1787, which, eventually, prompted a government-backed scheme to encourage black migration to Sierra Leone.</a:t>
            </a:r>
          </a:p>
          <a:p>
            <a:r>
              <a:rPr lang="en-GB" dirty="0">
                <a:solidFill>
                  <a:srgbClr val="141413"/>
                </a:solidFill>
                <a:effectLst/>
                <a:latin typeface="Garamond" panose="02020404030301010803" pitchFamily="18" charset="0"/>
              </a:rPr>
              <a:t>Prominent people like Pope Benedict XIV protested against slave trade and also prohibited it.</a:t>
            </a:r>
          </a:p>
          <a:p>
            <a:endParaRPr lang="en-BR" dirty="0"/>
          </a:p>
        </p:txBody>
      </p:sp>
      <p:sp>
        <p:nvSpPr>
          <p:cNvPr id="4" name="Slide Number Placeholder 3">
            <a:extLst>
              <a:ext uri="{FF2B5EF4-FFF2-40B4-BE49-F238E27FC236}">
                <a16:creationId xmlns:a16="http://schemas.microsoft.com/office/drawing/2014/main" id="{3A1D3E30-C1D7-1449-83CF-9560F12CDF66}"/>
              </a:ext>
            </a:extLst>
          </p:cNvPr>
          <p:cNvSpPr>
            <a:spLocks noGrp="1"/>
          </p:cNvSpPr>
          <p:nvPr>
            <p:ph type="sldNum" sz="quarter" idx="10"/>
          </p:nvPr>
        </p:nvSpPr>
        <p:spPr/>
        <p:txBody>
          <a:bodyPr/>
          <a:lstStyle/>
          <a:p>
            <a:pPr>
              <a:defRPr/>
            </a:pPr>
            <a:fld id="{B2C2D6F0-330E-4028-8542-72DFD9D25020}" type="slidenum">
              <a:rPr lang="en-GB" altLang="en-US" smtClean="0"/>
              <a:pPr>
                <a:defRPr/>
              </a:pPr>
              <a:t>26</a:t>
            </a:fld>
            <a:endParaRPr lang="en-GB" altLang="en-US"/>
          </a:p>
        </p:txBody>
      </p:sp>
    </p:spTree>
    <p:extLst>
      <p:ext uri="{BB962C8B-B14F-4D97-AF65-F5344CB8AC3E}">
        <p14:creationId xmlns:p14="http://schemas.microsoft.com/office/powerpoint/2010/main" val="2993646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31AB4C9-FC6A-4225-8140-788036E4465D}"/>
              </a:ext>
            </a:extLst>
          </p:cNvPr>
          <p:cNvSpPr>
            <a:spLocks noGrp="1"/>
          </p:cNvSpPr>
          <p:nvPr>
            <p:ph type="title"/>
          </p:nvPr>
        </p:nvSpPr>
        <p:spPr/>
        <p:txBody>
          <a:bodyPr/>
          <a:lstStyle/>
          <a:p>
            <a:r>
              <a:rPr lang="en-GB" altLang="en-US"/>
              <a:t>Quiz</a:t>
            </a:r>
          </a:p>
        </p:txBody>
      </p:sp>
      <p:sp>
        <p:nvSpPr>
          <p:cNvPr id="3" name="Content Placeholder 2">
            <a:extLst>
              <a:ext uri="{FF2B5EF4-FFF2-40B4-BE49-F238E27FC236}">
                <a16:creationId xmlns:a16="http://schemas.microsoft.com/office/drawing/2014/main" id="{CAAAF67A-1193-4EC9-8BF9-B673E7DBCDD6}"/>
              </a:ext>
            </a:extLst>
          </p:cNvPr>
          <p:cNvSpPr>
            <a:spLocks noGrp="1"/>
          </p:cNvSpPr>
          <p:nvPr>
            <p:ph idx="1"/>
          </p:nvPr>
        </p:nvSpPr>
        <p:spPr>
          <a:xfrm>
            <a:off x="107504" y="908720"/>
            <a:ext cx="9145016" cy="5209504"/>
          </a:xfrm>
        </p:spPr>
        <p:txBody>
          <a:bodyPr/>
          <a:lstStyle/>
          <a:p>
            <a:pPr marL="0" indent="0">
              <a:buNone/>
              <a:defRPr/>
            </a:pPr>
            <a:endParaRPr lang="en-GB" sz="2200" dirty="0"/>
          </a:p>
          <a:p>
            <a:pPr marL="0" indent="0">
              <a:buNone/>
              <a:defRPr/>
            </a:pPr>
            <a:endParaRPr lang="en-GB" dirty="0"/>
          </a:p>
          <a:p>
            <a:pPr marL="457200" indent="-457200">
              <a:buAutoNum type="arabicPeriod"/>
              <a:defRPr/>
            </a:pPr>
            <a:endParaRPr lang="en-GB" dirty="0"/>
          </a:p>
          <a:p>
            <a:pPr marL="457200" indent="-457200">
              <a:buFont typeface="+mj-lt"/>
              <a:buAutoNum type="arabicPeriod"/>
              <a:defRPr/>
            </a:pPr>
            <a:endParaRPr lang="en-GB" dirty="0"/>
          </a:p>
        </p:txBody>
      </p:sp>
      <p:sp>
        <p:nvSpPr>
          <p:cNvPr id="12292" name="Slide Number Placeholder 3">
            <a:extLst>
              <a:ext uri="{FF2B5EF4-FFF2-40B4-BE49-F238E27FC236}">
                <a16:creationId xmlns:a16="http://schemas.microsoft.com/office/drawing/2014/main" id="{A71EEC0E-98B5-4875-BEB3-8CA9C40CFF4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a:spcBef>
                <a:spcPct val="0"/>
              </a:spcBef>
              <a:buFontTx/>
              <a:buNone/>
            </a:pPr>
            <a:fld id="{FB194329-4F12-4A6F-BCD6-38E133FAE142}" type="slidenum">
              <a:rPr lang="en-GB" altLang="en-US" sz="1100" smtClean="0"/>
              <a:pPr>
                <a:spcBef>
                  <a:spcPct val="0"/>
                </a:spcBef>
                <a:buFontTx/>
                <a:buNone/>
              </a:pPr>
              <a:t>27</a:t>
            </a:fld>
            <a:endParaRPr lang="en-GB" altLang="en-US" sz="1100"/>
          </a:p>
        </p:txBody>
      </p:sp>
      <p:pic>
        <p:nvPicPr>
          <p:cNvPr id="4" name="Picture 3" descr="A picture containing pair&#10;&#10;Description automatically generated">
            <a:extLst>
              <a:ext uri="{FF2B5EF4-FFF2-40B4-BE49-F238E27FC236}">
                <a16:creationId xmlns:a16="http://schemas.microsoft.com/office/drawing/2014/main" id="{A68F653C-5EF5-49BE-96FD-1F7225B11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668" y="5057522"/>
            <a:ext cx="2915816" cy="1775997"/>
          </a:xfrm>
          <a:prstGeom prst="rect">
            <a:avLst/>
          </a:prstGeom>
        </p:spPr>
      </p:pic>
      <p:sp>
        <p:nvSpPr>
          <p:cNvPr id="5" name="TextBox 4">
            <a:extLst>
              <a:ext uri="{FF2B5EF4-FFF2-40B4-BE49-F238E27FC236}">
                <a16:creationId xmlns:a16="http://schemas.microsoft.com/office/drawing/2014/main" id="{85258C78-E66C-46B1-BAFA-F42BD90DDD79}"/>
              </a:ext>
            </a:extLst>
          </p:cNvPr>
          <p:cNvSpPr txBox="1"/>
          <p:nvPr/>
        </p:nvSpPr>
        <p:spPr>
          <a:xfrm>
            <a:off x="539552" y="1196752"/>
            <a:ext cx="8136136" cy="461665"/>
          </a:xfrm>
          <a:prstGeom prst="rect">
            <a:avLst/>
          </a:prstGeom>
          <a:noFill/>
        </p:spPr>
        <p:txBody>
          <a:bodyPr wrap="square" rtlCol="0">
            <a:spAutoFit/>
          </a:bodyPr>
          <a:lstStyle/>
          <a:p>
            <a:r>
              <a:rPr lang="en-US" sz="2400" dirty="0">
                <a:latin typeface="+mn-lt"/>
              </a:rPr>
              <a:t> </a:t>
            </a:r>
            <a:endParaRPr lang="en-GB" sz="2400" dirty="0">
              <a:latin typeface="+mn-lt"/>
            </a:endParaRPr>
          </a:p>
        </p:txBody>
      </p:sp>
      <p:sp>
        <p:nvSpPr>
          <p:cNvPr id="8" name="Content Placeholder 1">
            <a:extLst>
              <a:ext uri="{FF2B5EF4-FFF2-40B4-BE49-F238E27FC236}">
                <a16:creationId xmlns:a16="http://schemas.microsoft.com/office/drawing/2014/main" id="{105040C4-1C89-4D62-8526-72FA3BC286DB}"/>
              </a:ext>
            </a:extLst>
          </p:cNvPr>
          <p:cNvSpPr txBox="1">
            <a:spLocks/>
          </p:cNvSpPr>
          <p:nvPr/>
        </p:nvSpPr>
        <p:spPr bwMode="auto">
          <a:xfrm>
            <a:off x="233202" y="751271"/>
            <a:ext cx="8604572" cy="52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pPr marL="457200" indent="-457200">
              <a:buFont typeface="Wingdings" panose="05000000000000000000" pitchFamily="2" charset="2"/>
              <a:buAutoNum type="arabicPeriod"/>
            </a:pPr>
            <a:r>
              <a:rPr lang="en-GB" dirty="0"/>
              <a:t>Why did the demand for slaves fall after 1770s?</a:t>
            </a:r>
          </a:p>
          <a:p>
            <a:pPr marL="457200" indent="-457200">
              <a:buFont typeface="Wingdings" panose="05000000000000000000" pitchFamily="2" charset="2"/>
              <a:buAutoNum type="arabicPeriod"/>
            </a:pPr>
            <a:r>
              <a:rPr lang="en-GB" dirty="0"/>
              <a:t>What did plantation owners do to drive down costs with labour?</a:t>
            </a:r>
          </a:p>
          <a:p>
            <a:pPr marL="457200" indent="-457200">
              <a:buFont typeface="Wingdings" panose="05000000000000000000" pitchFamily="2" charset="2"/>
              <a:buAutoNum type="arabicPeriod"/>
            </a:pPr>
            <a:r>
              <a:rPr lang="en-GB" dirty="0"/>
              <a:t>What was the name of the economist who believed in a free market?</a:t>
            </a:r>
          </a:p>
          <a:p>
            <a:pPr marL="457200" indent="-457200">
              <a:buFont typeface="Wingdings" panose="05000000000000000000" pitchFamily="2" charset="2"/>
              <a:buAutoNum type="arabicPeriod"/>
            </a:pPr>
            <a:r>
              <a:rPr lang="en-GB" dirty="0"/>
              <a:t>What was boycotted and by who?</a:t>
            </a:r>
          </a:p>
          <a:p>
            <a:pPr marL="457200" indent="-457200">
              <a:buFont typeface="Wingdings" panose="05000000000000000000" pitchFamily="2" charset="2"/>
              <a:buAutoNum type="arabicPeriod"/>
            </a:pPr>
            <a:r>
              <a:rPr lang="en-GB" dirty="0"/>
              <a:t>Define a petition.</a:t>
            </a:r>
          </a:p>
          <a:p>
            <a:pPr marL="457200" indent="-457200">
              <a:buFont typeface="Wingdings" panose="05000000000000000000" pitchFamily="2" charset="2"/>
              <a:buAutoNum type="arabicPeriod"/>
            </a:pPr>
            <a:r>
              <a:rPr lang="en-GB" dirty="0"/>
              <a:t>Why did politicians change their minds?</a:t>
            </a:r>
          </a:p>
          <a:p>
            <a:pPr marL="457200" indent="-457200">
              <a:buFont typeface="Wingdings" panose="05000000000000000000" pitchFamily="2" charset="2"/>
              <a:buAutoNum type="arabicPeriod"/>
            </a:pPr>
            <a:r>
              <a:rPr lang="en-GB" dirty="0"/>
              <a:t>Why had it become a popularist movement?</a:t>
            </a:r>
          </a:p>
          <a:p>
            <a:pPr marL="457200" indent="-457200">
              <a:buFont typeface="Wingdings" panose="05000000000000000000" pitchFamily="2" charset="2"/>
              <a:buAutoNum type="arabicPeriod"/>
            </a:pPr>
            <a:endParaRPr lang="en-GB" dirty="0"/>
          </a:p>
          <a:p>
            <a:pPr marL="457200" indent="-457200">
              <a:buFont typeface="Wingdings" panose="05000000000000000000" pitchFamily="2" charset="2"/>
              <a:buAutoNum type="arabicPeriod"/>
            </a:pPr>
            <a:endParaRPr lang="en-GB" dirty="0"/>
          </a:p>
          <a:p>
            <a:pPr marL="457200" indent="-457200">
              <a:buFont typeface="Wingdings" panose="05000000000000000000" pitchFamily="2" charset="2"/>
              <a:buAutoNum type="arabicPeriod"/>
            </a:pPr>
            <a:endParaRPr lang="en-GB" dirty="0"/>
          </a:p>
          <a:p>
            <a:pPr marL="457200" indent="-457200">
              <a:buFont typeface="Wingdings" panose="05000000000000000000" pitchFamily="2" charset="2"/>
              <a:buAutoNum type="arabicPeriod"/>
            </a:pPr>
            <a:endParaRPr lang="en-GB" dirty="0"/>
          </a:p>
          <a:p>
            <a:endParaRPr lang="en-GB" dirty="0"/>
          </a:p>
        </p:txBody>
      </p:sp>
      <p:pic>
        <p:nvPicPr>
          <p:cNvPr id="6" name="Picture 5">
            <a:extLst>
              <a:ext uri="{FF2B5EF4-FFF2-40B4-BE49-F238E27FC236}">
                <a16:creationId xmlns:a16="http://schemas.microsoft.com/office/drawing/2014/main" id="{D252915D-7868-4C60-8F1A-642329310C60}"/>
              </a:ext>
            </a:extLst>
          </p:cNvPr>
          <p:cNvPicPr>
            <a:picLocks noChangeAspect="1"/>
          </p:cNvPicPr>
          <p:nvPr/>
        </p:nvPicPr>
        <p:blipFill>
          <a:blip r:embed="rId4"/>
          <a:stretch>
            <a:fillRect/>
          </a:stretch>
        </p:blipFill>
        <p:spPr>
          <a:xfrm>
            <a:off x="7370195" y="2996320"/>
            <a:ext cx="1277677" cy="1698559"/>
          </a:xfrm>
          <a:prstGeom prst="rect">
            <a:avLst/>
          </a:prstGeom>
        </p:spPr>
      </p:pic>
    </p:spTree>
    <p:extLst>
      <p:ext uri="{BB962C8B-B14F-4D97-AF65-F5344CB8AC3E}">
        <p14:creationId xmlns:p14="http://schemas.microsoft.com/office/powerpoint/2010/main" val="227615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fade">
                                      <p:cBhvr>
                                        <p:cTn id="49" dur="1000"/>
                                        <p:tgtEl>
                                          <p:spTgt spid="8">
                                            <p:txEl>
                                              <p:pRg st="6" end="6"/>
                                            </p:txEl>
                                          </p:spTgt>
                                        </p:tgtEl>
                                      </p:cBhvr>
                                    </p:animEffect>
                                    <p:anim calcmode="lin" valueType="num">
                                      <p:cBhvr>
                                        <p:cTn id="5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Effect transition="in" filter="fade">
                                      <p:cBhvr>
                                        <p:cTn id="56" dur="1000"/>
                                        <p:tgtEl>
                                          <p:spTgt spid="8">
                                            <p:txEl>
                                              <p:pRg st="7" end="7"/>
                                            </p:txEl>
                                          </p:spTgt>
                                        </p:tgtEl>
                                      </p:cBhvr>
                                    </p:animEffect>
                                    <p:anim calcmode="lin" valueType="num">
                                      <p:cBhvr>
                                        <p:cTn id="5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AB17-96E6-4EAB-94DB-CCD4CBAA5818}"/>
              </a:ext>
            </a:extLst>
          </p:cNvPr>
          <p:cNvSpPr>
            <a:spLocks noGrp="1"/>
          </p:cNvSpPr>
          <p:nvPr>
            <p:ph type="title"/>
          </p:nvPr>
        </p:nvSpPr>
        <p:spPr/>
        <p:txBody>
          <a:bodyPr/>
          <a:lstStyle/>
          <a:p>
            <a:r>
              <a:rPr lang="en-US" dirty="0"/>
              <a:t>Interpretations </a:t>
            </a:r>
            <a:endParaRPr lang="en-GB" dirty="0"/>
          </a:p>
        </p:txBody>
      </p:sp>
      <p:sp>
        <p:nvSpPr>
          <p:cNvPr id="3" name="Content Placeholder 2">
            <a:extLst>
              <a:ext uri="{FF2B5EF4-FFF2-40B4-BE49-F238E27FC236}">
                <a16:creationId xmlns:a16="http://schemas.microsoft.com/office/drawing/2014/main" id="{350699F9-A4D6-4AE3-B143-760CF018C46F}"/>
              </a:ext>
            </a:extLst>
          </p:cNvPr>
          <p:cNvSpPr>
            <a:spLocks noGrp="1"/>
          </p:cNvSpPr>
          <p:nvPr>
            <p:ph idx="1"/>
          </p:nvPr>
        </p:nvSpPr>
        <p:spPr>
          <a:xfrm>
            <a:off x="168465" y="843431"/>
            <a:ext cx="9036495" cy="5112568"/>
          </a:xfrm>
        </p:spPr>
        <p:txBody>
          <a:bodyPr/>
          <a:lstStyle/>
          <a:p>
            <a:pPr marL="0" indent="0">
              <a:buNone/>
            </a:pPr>
            <a:r>
              <a:rPr lang="en-US" dirty="0"/>
              <a:t>Interpretations </a:t>
            </a:r>
            <a:r>
              <a:rPr lang="en-US" b="1" dirty="0"/>
              <a:t>differ</a:t>
            </a:r>
            <a:r>
              <a:rPr lang="en-US" dirty="0"/>
              <a:t> to sources because an </a:t>
            </a:r>
            <a:r>
              <a:rPr lang="en-US" b="1" dirty="0"/>
              <a:t>interpretation is a construct of the past</a:t>
            </a:r>
            <a:r>
              <a:rPr lang="en-US" dirty="0"/>
              <a:t> and </a:t>
            </a:r>
            <a:r>
              <a:rPr lang="en-US" b="1" i="1" dirty="0"/>
              <a:t>uses</a:t>
            </a:r>
            <a:r>
              <a:rPr lang="en-US" b="1" dirty="0"/>
              <a:t> </a:t>
            </a:r>
            <a:r>
              <a:rPr lang="en-US" dirty="0"/>
              <a:t>sources</a:t>
            </a:r>
            <a:r>
              <a:rPr lang="en-US" b="1" dirty="0"/>
              <a:t> </a:t>
            </a:r>
            <a:r>
              <a:rPr lang="en-US" dirty="0"/>
              <a:t>to help form an argument and persuade others of their argument. They are usually formed by historians who have completed a lot of research. </a:t>
            </a:r>
            <a:r>
              <a:rPr lang="en-GB" dirty="0"/>
              <a:t>Historians often have differing interpretations of the same event such as what the main reasons were for the abolition of the slave trade.</a:t>
            </a:r>
          </a:p>
          <a:p>
            <a:pPr marL="0" indent="0">
              <a:buNone/>
            </a:pPr>
            <a:endParaRPr lang="en-GB" dirty="0"/>
          </a:p>
          <a:p>
            <a:pPr marL="0" indent="0">
              <a:buNone/>
            </a:pPr>
            <a:r>
              <a:rPr lang="en-GB" dirty="0"/>
              <a:t>Today we will look at an </a:t>
            </a:r>
            <a:r>
              <a:rPr lang="en-GB" b="1" dirty="0"/>
              <a:t>interpretation </a:t>
            </a:r>
            <a:r>
              <a:rPr lang="en-GB" dirty="0"/>
              <a:t>of the abolition of the slave trade. This is emphasising the economic argument. It is controversial because it suggests that the slave trade would have ended naturally due to market demands without the legal abolition law being passed and it was self indulgent for politicians to take credit for something they never attempted to stop while huge profits were being made. </a:t>
            </a:r>
            <a:endParaRPr lang="en-US" dirty="0"/>
          </a:p>
        </p:txBody>
      </p:sp>
      <p:sp>
        <p:nvSpPr>
          <p:cNvPr id="4" name="Slide Number Placeholder 3">
            <a:extLst>
              <a:ext uri="{FF2B5EF4-FFF2-40B4-BE49-F238E27FC236}">
                <a16:creationId xmlns:a16="http://schemas.microsoft.com/office/drawing/2014/main" id="{A9A799B2-B2F9-48F1-9158-B2889B11ADDF}"/>
              </a:ext>
            </a:extLst>
          </p:cNvPr>
          <p:cNvSpPr>
            <a:spLocks noGrp="1"/>
          </p:cNvSpPr>
          <p:nvPr>
            <p:ph type="sldNum" sz="quarter" idx="10"/>
          </p:nvPr>
        </p:nvSpPr>
        <p:spPr/>
        <p:txBody>
          <a:bodyPr/>
          <a:lstStyle/>
          <a:p>
            <a:pPr>
              <a:defRPr/>
            </a:pPr>
            <a:fld id="{B2C2D6F0-330E-4028-8542-72DFD9D25020}" type="slidenum">
              <a:rPr lang="en-GB" altLang="en-US" smtClean="0"/>
              <a:pPr>
                <a:defRPr/>
              </a:pPr>
              <a:t>28</a:t>
            </a:fld>
            <a:endParaRPr lang="en-GB" altLang="en-US"/>
          </a:p>
        </p:txBody>
      </p:sp>
    </p:spTree>
    <p:extLst>
      <p:ext uri="{BB962C8B-B14F-4D97-AF65-F5344CB8AC3E}">
        <p14:creationId xmlns:p14="http://schemas.microsoft.com/office/powerpoint/2010/main" val="401123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06EA1E-7383-416C-A730-1370AD53144F}"/>
              </a:ext>
            </a:extLst>
          </p:cNvPr>
          <p:cNvSpPr>
            <a:spLocks noGrp="1"/>
          </p:cNvSpPr>
          <p:nvPr>
            <p:ph type="sldNum" sz="quarter" idx="10"/>
          </p:nvPr>
        </p:nvSpPr>
        <p:spPr/>
        <p:txBody>
          <a:bodyPr/>
          <a:lstStyle/>
          <a:p>
            <a:pPr>
              <a:defRPr/>
            </a:pPr>
            <a:fld id="{B2C2D6F0-330E-4028-8542-72DFD9D25020}" type="slidenum">
              <a:rPr lang="en-GB" altLang="en-US" smtClean="0"/>
              <a:pPr>
                <a:defRPr/>
              </a:pPr>
              <a:t>29</a:t>
            </a:fld>
            <a:endParaRPr lang="en-GB" altLang="en-US"/>
          </a:p>
        </p:txBody>
      </p:sp>
      <p:sp>
        <p:nvSpPr>
          <p:cNvPr id="5" name="TextBox 4">
            <a:extLst>
              <a:ext uri="{FF2B5EF4-FFF2-40B4-BE49-F238E27FC236}">
                <a16:creationId xmlns:a16="http://schemas.microsoft.com/office/drawing/2014/main" id="{79EBC464-4736-46F6-84DD-57880D6E4D84}"/>
              </a:ext>
            </a:extLst>
          </p:cNvPr>
          <p:cNvSpPr txBox="1"/>
          <p:nvPr/>
        </p:nvSpPr>
        <p:spPr>
          <a:xfrm>
            <a:off x="1286756" y="178893"/>
            <a:ext cx="6596727" cy="2462213"/>
          </a:xfrm>
          <a:prstGeom prst="rect">
            <a:avLst/>
          </a:prstGeom>
          <a:solidFill>
            <a:schemeClr val="bg1"/>
          </a:solidFill>
          <a:ln>
            <a:solidFill>
              <a:schemeClr val="tx1"/>
            </a:solidFill>
          </a:ln>
        </p:spPr>
        <p:txBody>
          <a:bodyPr wrap="square" rtlCol="0">
            <a:spAutoFit/>
          </a:bodyPr>
          <a:lstStyle/>
          <a:p>
            <a:r>
              <a:rPr lang="en-US" sz="2200" b="1" dirty="0">
                <a:latin typeface="+mn-lt"/>
              </a:rPr>
              <a:t>Interpretation 3: Historian C</a:t>
            </a:r>
          </a:p>
          <a:p>
            <a:r>
              <a:rPr lang="en-US" sz="2200" dirty="0">
                <a:latin typeface="+mn-lt"/>
              </a:rPr>
              <a:t>“Those who see abolition of slavery as the awakening conscience of mankind should spend a few minutes asking themselves why it is that mans’ conscience, which has sleep peacefully for many centuries, should awake just at the time that men began to see the unprofitableness of slavery.”</a:t>
            </a:r>
          </a:p>
        </p:txBody>
      </p:sp>
      <p:sp>
        <p:nvSpPr>
          <p:cNvPr id="8" name="TextBox 7">
            <a:extLst>
              <a:ext uri="{FF2B5EF4-FFF2-40B4-BE49-F238E27FC236}">
                <a16:creationId xmlns:a16="http://schemas.microsoft.com/office/drawing/2014/main" id="{7E43E8CC-1D61-4E8C-8DA5-A9C911E39AF5}"/>
              </a:ext>
            </a:extLst>
          </p:cNvPr>
          <p:cNvSpPr txBox="1"/>
          <p:nvPr/>
        </p:nvSpPr>
        <p:spPr>
          <a:xfrm>
            <a:off x="25532" y="2967151"/>
            <a:ext cx="9119177" cy="4154984"/>
          </a:xfrm>
          <a:prstGeom prst="rect">
            <a:avLst/>
          </a:prstGeom>
          <a:solidFill>
            <a:schemeClr val="bg1"/>
          </a:solidFill>
        </p:spPr>
        <p:txBody>
          <a:bodyPr wrap="square" rtlCol="0">
            <a:spAutoFit/>
          </a:bodyPr>
          <a:lstStyle/>
          <a:p>
            <a:pPr marL="342900" indent="-342900">
              <a:buAutoNum type="arabicPeriod"/>
            </a:pPr>
            <a:r>
              <a:rPr lang="en-US" sz="2200" dirty="0">
                <a:solidFill>
                  <a:srgbClr val="00B050"/>
                </a:solidFill>
                <a:latin typeface="+mn-lt"/>
              </a:rPr>
              <a:t>What does interpretation 3 argue was the main reason for abolition?</a:t>
            </a:r>
          </a:p>
          <a:p>
            <a:pPr marL="342900" indent="-342900">
              <a:buAutoNum type="arabicPeriod"/>
            </a:pPr>
            <a:r>
              <a:rPr lang="en-US" sz="2200" dirty="0">
                <a:solidFill>
                  <a:srgbClr val="FF6600"/>
                </a:solidFill>
                <a:latin typeface="+mn-lt"/>
              </a:rPr>
              <a:t>What </a:t>
            </a:r>
            <a:r>
              <a:rPr lang="en-US" sz="2200" u="sng" dirty="0">
                <a:solidFill>
                  <a:srgbClr val="FF6600"/>
                </a:solidFill>
                <a:latin typeface="+mn-lt"/>
              </a:rPr>
              <a:t>evidenc</a:t>
            </a:r>
            <a:r>
              <a:rPr lang="en-US" sz="2200" dirty="0">
                <a:solidFill>
                  <a:srgbClr val="FF6600"/>
                </a:solidFill>
                <a:latin typeface="+mn-lt"/>
              </a:rPr>
              <a:t>e does this interpretation use to justify their reasoning?</a:t>
            </a:r>
          </a:p>
          <a:p>
            <a:pPr marL="342900" indent="-342900">
              <a:buAutoNum type="arabicPeriod"/>
            </a:pPr>
            <a:r>
              <a:rPr lang="en-US" sz="2200" dirty="0">
                <a:solidFill>
                  <a:srgbClr val="00B050"/>
                </a:solidFill>
                <a:latin typeface="+mn-lt"/>
              </a:rPr>
              <a:t>Who is Historian C criticising? use a quote to support your response.</a:t>
            </a:r>
          </a:p>
          <a:p>
            <a:pPr marL="342900" indent="-342900">
              <a:buAutoNum type="arabicPeriod"/>
            </a:pPr>
            <a:endParaRPr lang="en-US" sz="2200" dirty="0">
              <a:solidFill>
                <a:srgbClr val="FF6600"/>
              </a:solidFill>
              <a:latin typeface="+mn-lt"/>
            </a:endParaRPr>
          </a:p>
          <a:p>
            <a:pPr marL="342900" indent="-342900">
              <a:buAutoNum type="arabicPeriod"/>
            </a:pPr>
            <a:r>
              <a:rPr lang="en-US" sz="2200" dirty="0">
                <a:latin typeface="+mn-lt"/>
              </a:rPr>
              <a:t>Read your hand out. </a:t>
            </a:r>
            <a:r>
              <a:rPr lang="en-US" sz="2200" dirty="0">
                <a:solidFill>
                  <a:srgbClr val="FF0000"/>
                </a:solidFill>
                <a:latin typeface="+mn-lt"/>
              </a:rPr>
              <a:t>Which sources could historian C have used when forming their judgement? </a:t>
            </a:r>
            <a:r>
              <a:rPr lang="en-US" sz="2200" u="sng" dirty="0">
                <a:solidFill>
                  <a:srgbClr val="FF0000"/>
                </a:solidFill>
                <a:latin typeface="+mn-lt"/>
              </a:rPr>
              <a:t>Underline any evidence </a:t>
            </a:r>
            <a:r>
              <a:rPr lang="en-US" sz="2200" dirty="0">
                <a:solidFill>
                  <a:srgbClr val="FF0000"/>
                </a:solidFill>
                <a:latin typeface="+mn-lt"/>
              </a:rPr>
              <a:t>from the sources that </a:t>
            </a:r>
            <a:r>
              <a:rPr lang="en-US" sz="2200" u="sng" dirty="0">
                <a:solidFill>
                  <a:srgbClr val="FF0000"/>
                </a:solidFill>
                <a:latin typeface="+mn-lt"/>
              </a:rPr>
              <a:t>supports</a:t>
            </a:r>
            <a:r>
              <a:rPr lang="en-US" sz="2200" dirty="0">
                <a:solidFill>
                  <a:srgbClr val="FF0000"/>
                </a:solidFill>
                <a:latin typeface="+mn-lt"/>
              </a:rPr>
              <a:t> this interpretation. </a:t>
            </a:r>
          </a:p>
          <a:p>
            <a:pPr marL="342900" indent="-342900">
              <a:buAutoNum type="arabicPeriod"/>
            </a:pPr>
            <a:r>
              <a:rPr lang="en-US" sz="2200" dirty="0">
                <a:solidFill>
                  <a:srgbClr val="052264"/>
                </a:solidFill>
                <a:latin typeface="+mn-lt"/>
              </a:rPr>
              <a:t>What do the other sources suggest was the reason behind abolition?</a:t>
            </a:r>
            <a:endParaRPr lang="en-US" sz="2200" dirty="0">
              <a:solidFill>
                <a:srgbClr val="00B050"/>
              </a:solidFill>
              <a:latin typeface="+mn-lt"/>
            </a:endParaRPr>
          </a:p>
          <a:p>
            <a:endParaRPr lang="en-US" sz="2200" dirty="0">
              <a:solidFill>
                <a:srgbClr val="7030A0"/>
              </a:solidFill>
              <a:latin typeface="+mn-lt"/>
            </a:endParaRPr>
          </a:p>
          <a:p>
            <a:pPr algn="ctr"/>
            <a:r>
              <a:rPr lang="en-US" sz="2200" dirty="0">
                <a:solidFill>
                  <a:srgbClr val="7030A0"/>
                </a:solidFill>
                <a:latin typeface="+mn-lt"/>
              </a:rPr>
              <a:t>Do you find interpretation 3 persuasive? Explain your thoughts.  </a:t>
            </a:r>
          </a:p>
          <a:p>
            <a:pPr algn="ctr"/>
            <a:r>
              <a:rPr lang="en-US" sz="2200" b="1" i="1" dirty="0">
                <a:solidFill>
                  <a:srgbClr val="7030A0"/>
                </a:solidFill>
                <a:latin typeface="+mn-lt"/>
              </a:rPr>
              <a:t>Challenge - Do you find it more persuasive than interpretation 1&amp;2? Explain your response.</a:t>
            </a:r>
          </a:p>
        </p:txBody>
      </p:sp>
    </p:spTree>
    <p:extLst>
      <p:ext uri="{BB962C8B-B14F-4D97-AF65-F5344CB8AC3E}">
        <p14:creationId xmlns:p14="http://schemas.microsoft.com/office/powerpoint/2010/main" val="319605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1000"/>
                                        <p:tgtEl>
                                          <p:spTgt spid="8">
                                            <p:txEl>
                                              <p:pRg st="7" end="7"/>
                                            </p:txEl>
                                          </p:spTgt>
                                        </p:tgtEl>
                                      </p:cBhvr>
                                    </p:animEffect>
                                    <p:anim calcmode="lin" valueType="num">
                                      <p:cBhvr>
                                        <p:cTn id="4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Effect transition="in" filter="fade">
                                      <p:cBhvr>
                                        <p:cTn id="49" dur="1000"/>
                                        <p:tgtEl>
                                          <p:spTgt spid="8">
                                            <p:txEl>
                                              <p:pRg st="8" end="8"/>
                                            </p:txEl>
                                          </p:spTgt>
                                        </p:tgtEl>
                                      </p:cBhvr>
                                    </p:animEffect>
                                    <p:anim calcmode="lin" valueType="num">
                                      <p:cBhvr>
                                        <p:cTn id="50"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FAD4-703D-4BFC-9F9F-38A1816A2985}"/>
              </a:ext>
            </a:extLst>
          </p:cNvPr>
          <p:cNvSpPr>
            <a:spLocks noGrp="1"/>
          </p:cNvSpPr>
          <p:nvPr>
            <p:ph type="title"/>
          </p:nvPr>
        </p:nvSpPr>
        <p:spPr/>
        <p:txBody>
          <a:bodyPr/>
          <a:lstStyle/>
          <a:p>
            <a:r>
              <a:rPr lang="en-US" dirty="0"/>
              <a:t>When was the slave trade abolished?</a:t>
            </a:r>
            <a:endParaRPr lang="en-GB" dirty="0"/>
          </a:p>
        </p:txBody>
      </p:sp>
      <p:sp>
        <p:nvSpPr>
          <p:cNvPr id="3" name="Content Placeholder 2">
            <a:extLst>
              <a:ext uri="{FF2B5EF4-FFF2-40B4-BE49-F238E27FC236}">
                <a16:creationId xmlns:a16="http://schemas.microsoft.com/office/drawing/2014/main" id="{90163D19-2EB5-486C-9BAF-16CD567D7C63}"/>
              </a:ext>
            </a:extLst>
          </p:cNvPr>
          <p:cNvSpPr>
            <a:spLocks noGrp="1"/>
          </p:cNvSpPr>
          <p:nvPr>
            <p:ph idx="1"/>
          </p:nvPr>
        </p:nvSpPr>
        <p:spPr>
          <a:xfrm>
            <a:off x="179513" y="836712"/>
            <a:ext cx="8713662" cy="5112568"/>
          </a:xfrm>
        </p:spPr>
        <p:txBody>
          <a:bodyPr/>
          <a:lstStyle/>
          <a:p>
            <a:pPr marL="0" indent="0">
              <a:buNone/>
            </a:pPr>
            <a:r>
              <a:rPr lang="en-US" dirty="0"/>
              <a:t>In 1807 the trading of slaves was abolished (ended) by the British Parliament. It became </a:t>
            </a:r>
            <a:r>
              <a:rPr lang="en-US" b="1" dirty="0"/>
              <a:t>illegal to buy and sell slaves</a:t>
            </a:r>
            <a:r>
              <a:rPr lang="en-US" dirty="0"/>
              <a:t>. But people could still </a:t>
            </a:r>
            <a:r>
              <a:rPr lang="en-US" b="1" dirty="0"/>
              <a:t>own</a:t>
            </a:r>
            <a:r>
              <a:rPr lang="en-US" dirty="0"/>
              <a:t> them. It wasn’t until </a:t>
            </a:r>
            <a:r>
              <a:rPr lang="en-US" b="1" dirty="0"/>
              <a:t>1833</a:t>
            </a:r>
            <a:r>
              <a:rPr lang="en-US" dirty="0"/>
              <a:t> that Parliament finally abolished slavery itself in Britain and across the British Empire.  </a:t>
            </a:r>
          </a:p>
          <a:p>
            <a:pPr marL="0" indent="0">
              <a:buNone/>
            </a:pPr>
            <a:endParaRPr lang="en-US" dirty="0"/>
          </a:p>
          <a:p>
            <a:pPr marL="0" indent="0">
              <a:buNone/>
            </a:pPr>
            <a:r>
              <a:rPr lang="en-US" dirty="0"/>
              <a:t>But why did the abolition of the slave trade happen when it did?</a:t>
            </a:r>
          </a:p>
          <a:p>
            <a:pPr marL="0" indent="0">
              <a:buNone/>
            </a:pPr>
            <a:r>
              <a:rPr lang="en-US" dirty="0"/>
              <a:t>There are many reasons and we will investigate them over the next few lessons.</a:t>
            </a:r>
          </a:p>
          <a:p>
            <a:pPr marL="0" indent="0">
              <a:buNone/>
            </a:pPr>
            <a:endParaRPr lang="en-US" dirty="0"/>
          </a:p>
          <a:p>
            <a:pPr>
              <a:buFont typeface="Arial" panose="020B0604020202020204" pitchFamily="34" charset="0"/>
              <a:buChar char="•"/>
            </a:pPr>
            <a:r>
              <a:rPr lang="en-US" b="1" dirty="0">
                <a:solidFill>
                  <a:srgbClr val="0079BC"/>
                </a:solidFill>
              </a:rPr>
              <a:t>White middle-class campaigners;</a:t>
            </a:r>
          </a:p>
          <a:p>
            <a:pPr>
              <a:buFont typeface="Arial" panose="020B0604020202020204" pitchFamily="34" charset="0"/>
              <a:buChar char="•"/>
            </a:pPr>
            <a:r>
              <a:rPr lang="en-US" dirty="0"/>
              <a:t>Actions of black people;</a:t>
            </a:r>
          </a:p>
          <a:p>
            <a:pPr>
              <a:buFont typeface="Arial" panose="020B0604020202020204" pitchFamily="34" charset="0"/>
              <a:buChar char="•"/>
            </a:pPr>
            <a:r>
              <a:rPr lang="en-US" dirty="0"/>
              <a:t>Economic and international reasons. </a:t>
            </a:r>
          </a:p>
        </p:txBody>
      </p:sp>
      <p:sp>
        <p:nvSpPr>
          <p:cNvPr id="4" name="Slide Number Placeholder 3">
            <a:extLst>
              <a:ext uri="{FF2B5EF4-FFF2-40B4-BE49-F238E27FC236}">
                <a16:creationId xmlns:a16="http://schemas.microsoft.com/office/drawing/2014/main" id="{C1F1A9D7-5997-4ECD-A7FB-E12220535083}"/>
              </a:ext>
            </a:extLst>
          </p:cNvPr>
          <p:cNvSpPr>
            <a:spLocks noGrp="1"/>
          </p:cNvSpPr>
          <p:nvPr>
            <p:ph type="sldNum" sz="quarter" idx="10"/>
          </p:nvPr>
        </p:nvSpPr>
        <p:spPr/>
        <p:txBody>
          <a:bodyPr/>
          <a:lstStyle/>
          <a:p>
            <a:pPr>
              <a:defRPr/>
            </a:pPr>
            <a:fld id="{B2C2D6F0-330E-4028-8542-72DFD9D25020}" type="slidenum">
              <a:rPr lang="en-GB" altLang="en-US" smtClean="0"/>
              <a:pPr>
                <a:defRPr/>
              </a:pPr>
              <a:t>3</a:t>
            </a:fld>
            <a:endParaRPr lang="en-GB" altLang="en-US"/>
          </a:p>
        </p:txBody>
      </p:sp>
      <p:pic>
        <p:nvPicPr>
          <p:cNvPr id="5" name="Picture 4">
            <a:extLst>
              <a:ext uri="{FF2B5EF4-FFF2-40B4-BE49-F238E27FC236}">
                <a16:creationId xmlns:a16="http://schemas.microsoft.com/office/drawing/2014/main" id="{35C789C8-1407-4259-89A7-F19C3303CDE5}"/>
              </a:ext>
            </a:extLst>
          </p:cNvPr>
          <p:cNvPicPr>
            <a:picLocks noChangeAspect="1"/>
          </p:cNvPicPr>
          <p:nvPr/>
        </p:nvPicPr>
        <p:blipFill>
          <a:blip r:embed="rId3"/>
          <a:stretch>
            <a:fillRect/>
          </a:stretch>
        </p:blipFill>
        <p:spPr>
          <a:xfrm>
            <a:off x="5569638" y="3833871"/>
            <a:ext cx="3563887" cy="3024129"/>
          </a:xfrm>
          <a:prstGeom prst="rect">
            <a:avLst/>
          </a:prstGeom>
        </p:spPr>
      </p:pic>
    </p:spTree>
    <p:extLst>
      <p:ext uri="{BB962C8B-B14F-4D97-AF65-F5344CB8AC3E}">
        <p14:creationId xmlns:p14="http://schemas.microsoft.com/office/powerpoint/2010/main" val="214070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5E4853-FBCC-4A7B-81A8-C03FE909D294}"/>
              </a:ext>
            </a:extLst>
          </p:cNvPr>
          <p:cNvSpPr>
            <a:spLocks noGrp="1"/>
          </p:cNvSpPr>
          <p:nvPr>
            <p:ph type="sldNum" sz="quarter" idx="10"/>
          </p:nvPr>
        </p:nvSpPr>
        <p:spPr/>
        <p:txBody>
          <a:bodyPr/>
          <a:lstStyle/>
          <a:p>
            <a:pPr>
              <a:defRPr/>
            </a:pPr>
            <a:fld id="{B2C2D6F0-330E-4028-8542-72DFD9D25020}" type="slidenum">
              <a:rPr lang="en-GB" altLang="en-US" smtClean="0"/>
              <a:pPr>
                <a:defRPr/>
              </a:pPr>
              <a:t>30</a:t>
            </a:fld>
            <a:endParaRPr lang="en-GB" altLang="en-US"/>
          </a:p>
        </p:txBody>
      </p:sp>
      <p:sp>
        <p:nvSpPr>
          <p:cNvPr id="2" name="Title 1">
            <a:extLst>
              <a:ext uri="{FF2B5EF4-FFF2-40B4-BE49-F238E27FC236}">
                <a16:creationId xmlns:a16="http://schemas.microsoft.com/office/drawing/2014/main" id="{8EA15317-0D97-4A67-8AAC-26E769485C12}"/>
              </a:ext>
            </a:extLst>
          </p:cNvPr>
          <p:cNvSpPr>
            <a:spLocks noGrp="1"/>
          </p:cNvSpPr>
          <p:nvPr>
            <p:ph type="title"/>
          </p:nvPr>
        </p:nvSpPr>
        <p:spPr/>
        <p:txBody>
          <a:bodyPr/>
          <a:lstStyle/>
          <a:p>
            <a:r>
              <a:rPr lang="en-US" dirty="0"/>
              <a:t>Explaining paragraph </a:t>
            </a:r>
            <a:endParaRPr lang="en-GB" dirty="0"/>
          </a:p>
        </p:txBody>
      </p:sp>
      <p:sp>
        <p:nvSpPr>
          <p:cNvPr id="3" name="TextBox 2">
            <a:extLst>
              <a:ext uri="{FF2B5EF4-FFF2-40B4-BE49-F238E27FC236}">
                <a16:creationId xmlns:a16="http://schemas.microsoft.com/office/drawing/2014/main" id="{6069F9FC-DBFE-43AD-A027-602E0D39202C}"/>
              </a:ext>
            </a:extLst>
          </p:cNvPr>
          <p:cNvSpPr txBox="1"/>
          <p:nvPr/>
        </p:nvSpPr>
        <p:spPr>
          <a:xfrm>
            <a:off x="539552" y="1196752"/>
            <a:ext cx="8136136" cy="1846659"/>
          </a:xfrm>
          <a:prstGeom prst="rect">
            <a:avLst/>
          </a:prstGeom>
          <a:noFill/>
        </p:spPr>
        <p:txBody>
          <a:bodyPr wrap="square" rtlCol="0">
            <a:spAutoFit/>
          </a:bodyPr>
          <a:lstStyle/>
          <a:p>
            <a:r>
              <a:rPr lang="en-US" sz="2400" dirty="0">
                <a:solidFill>
                  <a:srgbClr val="052264"/>
                </a:solidFill>
                <a:latin typeface="+mn-lt"/>
              </a:rPr>
              <a:t>Considering everything that you have read and learnt today:</a:t>
            </a:r>
          </a:p>
          <a:p>
            <a:endParaRPr lang="en-US" sz="2400" dirty="0">
              <a:solidFill>
                <a:srgbClr val="052264"/>
              </a:solidFill>
              <a:latin typeface="+mn-lt"/>
            </a:endParaRPr>
          </a:p>
          <a:p>
            <a:pPr algn="ctr"/>
            <a:r>
              <a:rPr lang="en-US" sz="2400" b="1" dirty="0">
                <a:solidFill>
                  <a:srgbClr val="7030A0"/>
                </a:solidFill>
                <a:latin typeface="+mn-lt"/>
              </a:rPr>
              <a:t>Explain how the economic changes helped to abolish slavery in 1807.</a:t>
            </a:r>
          </a:p>
          <a:p>
            <a:endParaRPr lang="en-GB" dirty="0"/>
          </a:p>
        </p:txBody>
      </p:sp>
      <p:sp>
        <p:nvSpPr>
          <p:cNvPr id="5" name="TextBox 4">
            <a:extLst>
              <a:ext uri="{FF2B5EF4-FFF2-40B4-BE49-F238E27FC236}">
                <a16:creationId xmlns:a16="http://schemas.microsoft.com/office/drawing/2014/main" id="{10B1CDBB-BF06-475D-BA26-7C7528B20905}"/>
              </a:ext>
            </a:extLst>
          </p:cNvPr>
          <p:cNvSpPr txBox="1"/>
          <p:nvPr/>
        </p:nvSpPr>
        <p:spPr>
          <a:xfrm>
            <a:off x="381923" y="2794238"/>
            <a:ext cx="8511251" cy="2585323"/>
          </a:xfrm>
          <a:prstGeom prst="rect">
            <a:avLst/>
          </a:prstGeom>
          <a:noFill/>
        </p:spPr>
        <p:txBody>
          <a:bodyPr wrap="square" rtlCol="0">
            <a:spAutoFit/>
          </a:bodyPr>
          <a:lstStyle/>
          <a:p>
            <a:r>
              <a:rPr lang="en-US" sz="2400" dirty="0">
                <a:solidFill>
                  <a:srgbClr val="052264"/>
                </a:solidFill>
                <a:latin typeface="+mn-lt"/>
              </a:rPr>
              <a:t>Planning an explaining paragraph. You may wish to group actions in The Americas and actions in Britain.</a:t>
            </a:r>
          </a:p>
          <a:p>
            <a:r>
              <a:rPr lang="en-US" sz="2400" i="1" dirty="0">
                <a:solidFill>
                  <a:srgbClr val="052264"/>
                </a:solidFill>
                <a:latin typeface="+mn-lt"/>
              </a:rPr>
              <a:t>For example:</a:t>
            </a:r>
          </a:p>
          <a:p>
            <a:r>
              <a:rPr lang="en-US" sz="2400" i="1" dirty="0">
                <a:solidFill>
                  <a:srgbClr val="00B050"/>
                </a:solidFill>
                <a:latin typeface="+mn-lt"/>
              </a:rPr>
              <a:t>Point: Writing autobiographies </a:t>
            </a:r>
          </a:p>
          <a:p>
            <a:r>
              <a:rPr lang="en-US" sz="2400" i="1" dirty="0">
                <a:solidFill>
                  <a:schemeClr val="accent6">
                    <a:lumMod val="75000"/>
                  </a:schemeClr>
                </a:solidFill>
                <a:latin typeface="+mn-lt"/>
              </a:rPr>
              <a:t>Evidence: Use individuals you have studied</a:t>
            </a:r>
          </a:p>
          <a:p>
            <a:r>
              <a:rPr lang="en-US" sz="2400" i="1" dirty="0">
                <a:solidFill>
                  <a:srgbClr val="FF0000"/>
                </a:solidFill>
                <a:latin typeface="+mn-lt"/>
              </a:rPr>
              <a:t>Explain: What the impact was on the abolitionist campaigns</a:t>
            </a:r>
          </a:p>
          <a:p>
            <a:endParaRPr lang="en-GB" dirty="0"/>
          </a:p>
        </p:txBody>
      </p:sp>
    </p:spTree>
    <p:extLst>
      <p:ext uri="{BB962C8B-B14F-4D97-AF65-F5344CB8AC3E}">
        <p14:creationId xmlns:p14="http://schemas.microsoft.com/office/powerpoint/2010/main" val="18660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82C2-84AE-D151-7443-50E196600CB4}"/>
              </a:ext>
            </a:extLst>
          </p:cNvPr>
          <p:cNvSpPr>
            <a:spLocks noGrp="1"/>
          </p:cNvSpPr>
          <p:nvPr>
            <p:ph type="title"/>
          </p:nvPr>
        </p:nvSpPr>
        <p:spPr/>
        <p:txBody>
          <a:bodyPr/>
          <a:lstStyle/>
          <a:p>
            <a:r>
              <a:rPr lang="en-BR" dirty="0"/>
              <a:t>Essay Question</a:t>
            </a:r>
          </a:p>
        </p:txBody>
      </p:sp>
      <p:sp>
        <p:nvSpPr>
          <p:cNvPr id="3" name="Content Placeholder 2">
            <a:extLst>
              <a:ext uri="{FF2B5EF4-FFF2-40B4-BE49-F238E27FC236}">
                <a16:creationId xmlns:a16="http://schemas.microsoft.com/office/drawing/2014/main" id="{4575A8F9-29E9-052B-D074-F21896A2C28D}"/>
              </a:ext>
            </a:extLst>
          </p:cNvPr>
          <p:cNvSpPr>
            <a:spLocks noGrp="1"/>
          </p:cNvSpPr>
          <p:nvPr>
            <p:ph idx="1"/>
          </p:nvPr>
        </p:nvSpPr>
        <p:spPr/>
        <p:txBody>
          <a:bodyPr/>
          <a:lstStyle/>
          <a:p>
            <a:r>
              <a:rPr lang="en-BR" dirty="0"/>
              <a:t>Why was the slave trade abolished?</a:t>
            </a:r>
          </a:p>
          <a:p>
            <a:pPr marL="0" indent="0">
              <a:buNone/>
            </a:pPr>
            <a:endParaRPr lang="en-BR" dirty="0"/>
          </a:p>
          <a:p>
            <a:pPr marL="0" indent="0">
              <a:buNone/>
            </a:pPr>
            <a:endParaRPr lang="en-BR" dirty="0"/>
          </a:p>
          <a:p>
            <a:pPr marL="0" indent="0">
              <a:buNone/>
            </a:pPr>
            <a:r>
              <a:rPr lang="en-BR" dirty="0"/>
              <a:t>Three groups (one paragraph each)</a:t>
            </a:r>
          </a:p>
          <a:p>
            <a:pPr>
              <a:buFontTx/>
              <a:buChar char="-"/>
            </a:pPr>
            <a:r>
              <a:rPr lang="en-BR" dirty="0"/>
              <a:t>Abolitionists</a:t>
            </a:r>
          </a:p>
          <a:p>
            <a:pPr>
              <a:buFontTx/>
              <a:buChar char="-"/>
            </a:pPr>
            <a:r>
              <a:rPr lang="en-BR" dirty="0"/>
              <a:t>Black actions</a:t>
            </a:r>
          </a:p>
          <a:p>
            <a:pPr>
              <a:buFontTx/>
              <a:buChar char="-"/>
            </a:pPr>
            <a:r>
              <a:rPr lang="en-BR" dirty="0"/>
              <a:t>Economic reasons</a:t>
            </a:r>
          </a:p>
          <a:p>
            <a:pPr>
              <a:buFontTx/>
              <a:buChar char="-"/>
            </a:pPr>
            <a:endParaRPr lang="en-BR" dirty="0"/>
          </a:p>
          <a:p>
            <a:pPr marL="0" indent="0">
              <a:buNone/>
            </a:pPr>
            <a:r>
              <a:rPr lang="en-BR"/>
              <a:t>Write the introduction and conclusion individually</a:t>
            </a:r>
            <a:endParaRPr lang="en-BR" dirty="0"/>
          </a:p>
        </p:txBody>
      </p:sp>
      <p:sp>
        <p:nvSpPr>
          <p:cNvPr id="4" name="Slide Number Placeholder 3">
            <a:extLst>
              <a:ext uri="{FF2B5EF4-FFF2-40B4-BE49-F238E27FC236}">
                <a16:creationId xmlns:a16="http://schemas.microsoft.com/office/drawing/2014/main" id="{E2EDE4E0-E005-138F-8070-C150D6188028}"/>
              </a:ext>
            </a:extLst>
          </p:cNvPr>
          <p:cNvSpPr>
            <a:spLocks noGrp="1"/>
          </p:cNvSpPr>
          <p:nvPr>
            <p:ph type="sldNum" sz="quarter" idx="10"/>
          </p:nvPr>
        </p:nvSpPr>
        <p:spPr/>
        <p:txBody>
          <a:bodyPr/>
          <a:lstStyle/>
          <a:p>
            <a:pPr>
              <a:defRPr/>
            </a:pPr>
            <a:fld id="{B2C2D6F0-330E-4028-8542-72DFD9D25020}" type="slidenum">
              <a:rPr lang="en-GB" altLang="en-US" smtClean="0"/>
              <a:pPr>
                <a:defRPr/>
              </a:pPr>
              <a:t>31</a:t>
            </a:fld>
            <a:endParaRPr lang="en-GB" altLang="en-US"/>
          </a:p>
        </p:txBody>
      </p:sp>
    </p:spTree>
    <p:extLst>
      <p:ext uri="{BB962C8B-B14F-4D97-AF65-F5344CB8AC3E}">
        <p14:creationId xmlns:p14="http://schemas.microsoft.com/office/powerpoint/2010/main" val="734721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FC61-9A38-474C-9E6C-E37750E87872}"/>
              </a:ext>
            </a:extLst>
          </p:cNvPr>
          <p:cNvSpPr>
            <a:spLocks noGrp="1"/>
          </p:cNvSpPr>
          <p:nvPr>
            <p:ph type="title"/>
          </p:nvPr>
        </p:nvSpPr>
        <p:spPr/>
        <p:txBody>
          <a:bodyPr/>
          <a:lstStyle/>
          <a:p>
            <a:r>
              <a:rPr lang="en-US" dirty="0"/>
              <a:t>White middle-class campaigners </a:t>
            </a:r>
            <a:endParaRPr lang="en-GB" dirty="0"/>
          </a:p>
        </p:txBody>
      </p:sp>
      <p:sp>
        <p:nvSpPr>
          <p:cNvPr id="4" name="Slide Number Placeholder 3">
            <a:extLst>
              <a:ext uri="{FF2B5EF4-FFF2-40B4-BE49-F238E27FC236}">
                <a16:creationId xmlns:a16="http://schemas.microsoft.com/office/drawing/2014/main" id="{1D89A611-7D40-4D07-BDD2-9778ED376D63}"/>
              </a:ext>
            </a:extLst>
          </p:cNvPr>
          <p:cNvSpPr>
            <a:spLocks noGrp="1"/>
          </p:cNvSpPr>
          <p:nvPr>
            <p:ph type="sldNum" sz="quarter" idx="10"/>
          </p:nvPr>
        </p:nvSpPr>
        <p:spPr/>
        <p:txBody>
          <a:bodyPr/>
          <a:lstStyle/>
          <a:p>
            <a:pPr>
              <a:defRPr/>
            </a:pPr>
            <a:fld id="{B2C2D6F0-330E-4028-8542-72DFD9D25020}" type="slidenum">
              <a:rPr lang="en-GB" altLang="en-US" smtClean="0"/>
              <a:pPr>
                <a:defRPr/>
              </a:pPr>
              <a:t>4</a:t>
            </a:fld>
            <a:endParaRPr lang="en-GB" altLang="en-US"/>
          </a:p>
        </p:txBody>
      </p:sp>
      <p:sp>
        <p:nvSpPr>
          <p:cNvPr id="5" name="Content Placeholder 4">
            <a:extLst>
              <a:ext uri="{FF2B5EF4-FFF2-40B4-BE49-F238E27FC236}">
                <a16:creationId xmlns:a16="http://schemas.microsoft.com/office/drawing/2014/main" id="{44439BAE-B4AA-49EB-926C-41EE191BF70E}"/>
              </a:ext>
            </a:extLst>
          </p:cNvPr>
          <p:cNvSpPr txBox="1">
            <a:spLocks noGrp="1"/>
          </p:cNvSpPr>
          <p:nvPr>
            <p:ph idx="1"/>
          </p:nvPr>
        </p:nvSpPr>
        <p:spPr>
          <a:xfrm>
            <a:off x="250825" y="836613"/>
            <a:ext cx="8642349" cy="1348061"/>
          </a:xfrm>
          <a:prstGeom prst="rect">
            <a:avLst/>
          </a:prstGeom>
          <a:noFill/>
        </p:spPr>
        <p:txBody>
          <a:bodyPr wrap="square" rtlCol="0">
            <a:spAutoFit/>
          </a:bodyPr>
          <a:lstStyle/>
          <a:p>
            <a:pPr marL="0" indent="0">
              <a:buNone/>
            </a:pPr>
            <a:endParaRPr lang="en-US" b="1" dirty="0">
              <a:solidFill>
                <a:srgbClr val="FF0000"/>
              </a:solidFill>
            </a:endParaRPr>
          </a:p>
          <a:p>
            <a:pPr marL="0" indent="0">
              <a:buNone/>
            </a:pPr>
            <a:endParaRPr lang="en-US" sz="2400" b="1" dirty="0">
              <a:solidFill>
                <a:srgbClr val="FF0000"/>
              </a:solidFill>
              <a:latin typeface="+mn-lt"/>
            </a:endParaRPr>
          </a:p>
          <a:p>
            <a:pPr marL="0" indent="0">
              <a:buNone/>
            </a:pPr>
            <a:endParaRPr lang="en-US" sz="2400" b="1" dirty="0">
              <a:solidFill>
                <a:srgbClr val="FF0000"/>
              </a:solidFill>
              <a:latin typeface="+mn-lt"/>
            </a:endParaRPr>
          </a:p>
        </p:txBody>
      </p:sp>
      <p:sp>
        <p:nvSpPr>
          <p:cNvPr id="6" name="TextBox 5">
            <a:extLst>
              <a:ext uri="{FF2B5EF4-FFF2-40B4-BE49-F238E27FC236}">
                <a16:creationId xmlns:a16="http://schemas.microsoft.com/office/drawing/2014/main" id="{E61EECBE-115A-4F58-B22A-8F6A4DF712E8}"/>
              </a:ext>
            </a:extLst>
          </p:cNvPr>
          <p:cNvSpPr txBox="1"/>
          <p:nvPr/>
        </p:nvSpPr>
        <p:spPr>
          <a:xfrm>
            <a:off x="250825" y="864295"/>
            <a:ext cx="8496175" cy="2246769"/>
          </a:xfrm>
          <a:prstGeom prst="rect">
            <a:avLst/>
          </a:prstGeom>
          <a:noFill/>
          <a:ln>
            <a:solidFill>
              <a:schemeClr val="tx1"/>
            </a:solidFill>
          </a:ln>
        </p:spPr>
        <p:txBody>
          <a:bodyPr wrap="square" rtlCol="0">
            <a:spAutoFit/>
          </a:bodyPr>
          <a:lstStyle/>
          <a:p>
            <a:pPr algn="just"/>
            <a:r>
              <a:rPr lang="en-US" sz="2000" b="1" dirty="0">
                <a:solidFill>
                  <a:srgbClr val="052264"/>
                </a:solidFill>
                <a:latin typeface="+mn-lt"/>
              </a:rPr>
              <a:t>The Enlightenment occurred in the 18</a:t>
            </a:r>
            <a:r>
              <a:rPr lang="en-US" sz="2000" b="1" baseline="30000" dirty="0">
                <a:solidFill>
                  <a:srgbClr val="052264"/>
                </a:solidFill>
                <a:latin typeface="+mn-lt"/>
              </a:rPr>
              <a:t>th</a:t>
            </a:r>
            <a:r>
              <a:rPr lang="en-US" sz="2000" b="1" dirty="0">
                <a:solidFill>
                  <a:srgbClr val="052264"/>
                </a:solidFill>
                <a:latin typeface="+mn-lt"/>
              </a:rPr>
              <a:t> century</a:t>
            </a:r>
            <a:r>
              <a:rPr lang="en-US" sz="2000" dirty="0">
                <a:solidFill>
                  <a:srgbClr val="052264"/>
                </a:solidFill>
                <a:latin typeface="+mn-lt"/>
              </a:rPr>
              <a:t> when some writers and philosophers began to question old traditions and ideas, such as the idea that people have a right to liberty and equality became more common. Some people used this idea to begin to challenge slavery. Granville Sharp  was a lawyer and in </a:t>
            </a:r>
            <a:r>
              <a:rPr lang="en-US" sz="2000" b="1" dirty="0">
                <a:solidFill>
                  <a:srgbClr val="052264"/>
                </a:solidFill>
                <a:latin typeface="+mn-lt"/>
              </a:rPr>
              <a:t>1787</a:t>
            </a:r>
            <a:r>
              <a:rPr lang="en-US" sz="2000" dirty="0">
                <a:solidFill>
                  <a:srgbClr val="052264"/>
                </a:solidFill>
                <a:latin typeface="+mn-lt"/>
              </a:rPr>
              <a:t> he set up an orgnaisation to campaign against the slave trade. </a:t>
            </a:r>
            <a:r>
              <a:rPr lang="en-US" sz="2000" b="1" dirty="0">
                <a:solidFill>
                  <a:srgbClr val="052264"/>
                </a:solidFill>
                <a:latin typeface="+mn-lt"/>
              </a:rPr>
              <a:t>The Abolition Committee, as it was known, was initially just a group of 12 men</a:t>
            </a:r>
            <a:r>
              <a:rPr lang="en-US" sz="2000" dirty="0">
                <a:solidFill>
                  <a:srgbClr val="052264"/>
                </a:solidFill>
                <a:latin typeface="+mn-lt"/>
              </a:rPr>
              <a:t>. Yet they were </a:t>
            </a:r>
            <a:r>
              <a:rPr lang="en-US" sz="2000" b="1" dirty="0">
                <a:solidFill>
                  <a:srgbClr val="052264"/>
                </a:solidFill>
                <a:latin typeface="+mn-lt"/>
              </a:rPr>
              <a:t>influential men </a:t>
            </a:r>
            <a:r>
              <a:rPr lang="en-US" sz="2000" dirty="0">
                <a:solidFill>
                  <a:srgbClr val="052264"/>
                </a:solidFill>
                <a:latin typeface="+mn-lt"/>
              </a:rPr>
              <a:t>and, </a:t>
            </a:r>
            <a:r>
              <a:rPr lang="en-US" sz="2000" b="1" dirty="0">
                <a:solidFill>
                  <a:srgbClr val="052264"/>
                </a:solidFill>
                <a:latin typeface="+mn-lt"/>
              </a:rPr>
              <a:t>very quickly</a:t>
            </a:r>
            <a:r>
              <a:rPr lang="en-US" sz="2000" dirty="0">
                <a:solidFill>
                  <a:srgbClr val="052264"/>
                </a:solidFill>
                <a:latin typeface="+mn-lt"/>
              </a:rPr>
              <a:t>, their campaign gained support. </a:t>
            </a:r>
          </a:p>
        </p:txBody>
      </p:sp>
      <p:graphicFrame>
        <p:nvGraphicFramePr>
          <p:cNvPr id="7" name="Table 7">
            <a:extLst>
              <a:ext uri="{FF2B5EF4-FFF2-40B4-BE49-F238E27FC236}">
                <a16:creationId xmlns:a16="http://schemas.microsoft.com/office/drawing/2014/main" id="{60428F34-C73A-46C6-BEC1-0B2E3849DABE}"/>
              </a:ext>
            </a:extLst>
          </p:cNvPr>
          <p:cNvGraphicFramePr>
            <a:graphicFrameLocks noGrp="1"/>
          </p:cNvGraphicFramePr>
          <p:nvPr>
            <p:extLst>
              <p:ext uri="{D42A27DB-BD31-4B8C-83A1-F6EECF244321}">
                <p14:modId xmlns:p14="http://schemas.microsoft.com/office/powerpoint/2010/main" val="3662224702"/>
              </p:ext>
            </p:extLst>
          </p:nvPr>
        </p:nvGraphicFramePr>
        <p:xfrm>
          <a:off x="178658" y="3575498"/>
          <a:ext cx="8713660" cy="1478280"/>
        </p:xfrm>
        <a:graphic>
          <a:graphicData uri="http://schemas.openxmlformats.org/drawingml/2006/table">
            <a:tbl>
              <a:tblPr firstRow="1" bandRow="1">
                <a:tableStyleId>{5C22544A-7EE6-4342-B048-85BDC9FD1C3A}</a:tableStyleId>
              </a:tblPr>
              <a:tblGrid>
                <a:gridCol w="2352498">
                  <a:extLst>
                    <a:ext uri="{9D8B030D-6E8A-4147-A177-3AD203B41FA5}">
                      <a16:colId xmlns:a16="http://schemas.microsoft.com/office/drawing/2014/main" val="2864512066"/>
                    </a:ext>
                  </a:extLst>
                </a:gridCol>
                <a:gridCol w="2508389">
                  <a:extLst>
                    <a:ext uri="{9D8B030D-6E8A-4147-A177-3AD203B41FA5}">
                      <a16:colId xmlns:a16="http://schemas.microsoft.com/office/drawing/2014/main" val="1577519058"/>
                    </a:ext>
                  </a:extLst>
                </a:gridCol>
                <a:gridCol w="3852773">
                  <a:extLst>
                    <a:ext uri="{9D8B030D-6E8A-4147-A177-3AD203B41FA5}">
                      <a16:colId xmlns:a16="http://schemas.microsoft.com/office/drawing/2014/main" val="3480262359"/>
                    </a:ext>
                  </a:extLst>
                </a:gridCol>
              </a:tblGrid>
              <a:tr h="0">
                <a:tc>
                  <a:txBody>
                    <a:bodyPr/>
                    <a:lstStyle/>
                    <a:p>
                      <a:pPr algn="ctr"/>
                      <a:r>
                        <a:rPr lang="en-US" dirty="0">
                          <a:solidFill>
                            <a:schemeClr val="tx1"/>
                          </a:solidFill>
                        </a:rPr>
                        <a:t>Abolitionists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chemeClr val="tx1"/>
                          </a:solidFill>
                        </a:rPr>
                        <a:t>Who were they?</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chemeClr val="tx1"/>
                          </a:solidFill>
                        </a:rPr>
                        <a:t>How did they campaign?</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82849862"/>
                  </a:ext>
                </a:extLst>
              </a:tr>
              <a:tr h="370840">
                <a:tc>
                  <a:txBody>
                    <a:bodyPr/>
                    <a:lstStyle/>
                    <a:p>
                      <a:pPr algn="ctr"/>
                      <a:r>
                        <a:rPr lang="en-US" b="1" dirty="0">
                          <a:solidFill>
                            <a:schemeClr val="tx1"/>
                          </a:solidFill>
                        </a:rPr>
                        <a:t>Granville Sharp </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8600369"/>
                  </a:ext>
                </a:extLst>
              </a:tr>
              <a:tr h="370840">
                <a:tc>
                  <a:txBody>
                    <a:bodyPr/>
                    <a:lstStyle/>
                    <a:p>
                      <a:pPr algn="ctr"/>
                      <a:r>
                        <a:rPr lang="en-US" b="1" dirty="0">
                          <a:solidFill>
                            <a:schemeClr val="tx1"/>
                          </a:solidFill>
                        </a:rPr>
                        <a:t>William Wilberforce</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3171127"/>
                  </a:ext>
                </a:extLst>
              </a:tr>
              <a:tr h="370840">
                <a:tc>
                  <a:txBody>
                    <a:bodyPr/>
                    <a:lstStyle/>
                    <a:p>
                      <a:pPr algn="ctr"/>
                      <a:r>
                        <a:rPr lang="en-US" b="1" dirty="0">
                          <a:solidFill>
                            <a:schemeClr val="tx1"/>
                          </a:solidFill>
                        </a:rPr>
                        <a:t>Thomas Clarkson</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3473516"/>
                  </a:ext>
                </a:extLst>
              </a:tr>
            </a:tbl>
          </a:graphicData>
        </a:graphic>
      </p:graphicFrame>
      <p:sp>
        <p:nvSpPr>
          <p:cNvPr id="9" name="TextBox 8">
            <a:extLst>
              <a:ext uri="{FF2B5EF4-FFF2-40B4-BE49-F238E27FC236}">
                <a16:creationId xmlns:a16="http://schemas.microsoft.com/office/drawing/2014/main" id="{CCE5E99F-1166-471C-AF58-E9655954293A}"/>
              </a:ext>
            </a:extLst>
          </p:cNvPr>
          <p:cNvSpPr txBox="1"/>
          <p:nvPr/>
        </p:nvSpPr>
        <p:spPr>
          <a:xfrm>
            <a:off x="610359" y="5357561"/>
            <a:ext cx="8065591" cy="461665"/>
          </a:xfrm>
          <a:prstGeom prst="rect">
            <a:avLst/>
          </a:prstGeom>
          <a:noFill/>
        </p:spPr>
        <p:txBody>
          <a:bodyPr wrap="square" rtlCol="0">
            <a:spAutoFit/>
          </a:bodyPr>
          <a:lstStyle/>
          <a:p>
            <a:pPr algn="ctr"/>
            <a:r>
              <a:rPr lang="en-US" sz="2400" b="1" dirty="0">
                <a:solidFill>
                  <a:srgbClr val="7030A0"/>
                </a:solidFill>
                <a:latin typeface="+mj-lt"/>
              </a:rPr>
              <a:t>Explain which campaigner you think was the most influential?</a:t>
            </a:r>
            <a:endParaRPr lang="en-GB" sz="2400" b="1" dirty="0">
              <a:solidFill>
                <a:srgbClr val="7030A0"/>
              </a:solidFill>
              <a:latin typeface="+mj-lt"/>
            </a:endParaRPr>
          </a:p>
        </p:txBody>
      </p:sp>
    </p:spTree>
    <p:extLst>
      <p:ext uri="{BB962C8B-B14F-4D97-AF65-F5344CB8AC3E}">
        <p14:creationId xmlns:p14="http://schemas.microsoft.com/office/powerpoint/2010/main" val="414074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02BF06-AE78-4FBA-95FF-325FD75F320B}"/>
              </a:ext>
            </a:extLst>
          </p:cNvPr>
          <p:cNvSpPr>
            <a:spLocks noGrp="1"/>
          </p:cNvSpPr>
          <p:nvPr>
            <p:ph type="sldNum" sz="quarter" idx="10"/>
          </p:nvPr>
        </p:nvSpPr>
        <p:spPr/>
        <p:txBody>
          <a:bodyPr/>
          <a:lstStyle/>
          <a:p>
            <a:pPr>
              <a:defRPr/>
            </a:pPr>
            <a:fld id="{B2C2D6F0-330E-4028-8542-72DFD9D25020}" type="slidenum">
              <a:rPr lang="en-GB" altLang="en-US" smtClean="0"/>
              <a:pPr>
                <a:defRPr/>
              </a:pPr>
              <a:t>5</a:t>
            </a:fld>
            <a:endParaRPr lang="en-GB" altLang="en-US"/>
          </a:p>
        </p:txBody>
      </p:sp>
      <p:sp>
        <p:nvSpPr>
          <p:cNvPr id="9" name="Content Placeholder 8">
            <a:extLst>
              <a:ext uri="{FF2B5EF4-FFF2-40B4-BE49-F238E27FC236}">
                <a16:creationId xmlns:a16="http://schemas.microsoft.com/office/drawing/2014/main" id="{556A7DD6-BFAC-4335-B4BE-F6F8ABA9F762}"/>
              </a:ext>
            </a:extLst>
          </p:cNvPr>
          <p:cNvSpPr>
            <a:spLocks noGrp="1"/>
          </p:cNvSpPr>
          <p:nvPr>
            <p:ph idx="1"/>
          </p:nvPr>
        </p:nvSpPr>
        <p:spPr>
          <a:xfrm>
            <a:off x="251519" y="836712"/>
            <a:ext cx="5976665" cy="5184576"/>
          </a:xfrm>
          <a:ln>
            <a:solidFill>
              <a:schemeClr val="tx1"/>
            </a:solidFill>
          </a:ln>
        </p:spPr>
        <p:txBody>
          <a:bodyPr/>
          <a:lstStyle/>
          <a:p>
            <a:pPr marL="0" indent="0">
              <a:buNone/>
            </a:pPr>
            <a:r>
              <a:rPr lang="en-US" sz="2000" b="1" u="sng" dirty="0"/>
              <a:t>Granville Sharp </a:t>
            </a:r>
          </a:p>
          <a:p>
            <a:pPr marL="0" indent="0">
              <a:buNone/>
            </a:pPr>
            <a:r>
              <a:rPr lang="en-US" sz="2000" dirty="0"/>
              <a:t>Sharp set up the Abolition Committee in 1787, which became a very powerful lobby in government. He was also an important legal campaigner and fought against injustice. He had two high profile and important cases:</a:t>
            </a:r>
          </a:p>
          <a:p>
            <a:pPr marL="0" indent="0">
              <a:buNone/>
            </a:pPr>
            <a:r>
              <a:rPr lang="en-US" sz="2000" dirty="0"/>
              <a:t>One was the case of Jonathan Strong, a slave who had been badly beaten by his owner and who Sharp helped recover and helped get back into work. When his ex-owner wanted to take him back to Jamaica Sharp took the case to court and he won.</a:t>
            </a:r>
          </a:p>
          <a:p>
            <a:pPr marL="0" indent="0">
              <a:buNone/>
            </a:pPr>
            <a:r>
              <a:rPr lang="en-US" sz="2000" dirty="0"/>
              <a:t>Another was the case of the slave ship, </a:t>
            </a:r>
            <a:r>
              <a:rPr lang="en-US" sz="2000" dirty="0" err="1"/>
              <a:t>Zong</a:t>
            </a:r>
            <a:r>
              <a:rPr lang="en-US" sz="2000" dirty="0"/>
              <a:t>, this was when the captain had ordered the crew to throw overboard the slaves to protect potential profit in court and then tried to claim insurance for damaged goods. Sharp believed they should be seen as men and not as goods. </a:t>
            </a:r>
            <a:endParaRPr lang="en-GB" sz="2000" dirty="0"/>
          </a:p>
        </p:txBody>
      </p:sp>
      <p:pic>
        <p:nvPicPr>
          <p:cNvPr id="5" name="Picture 4">
            <a:extLst>
              <a:ext uri="{FF2B5EF4-FFF2-40B4-BE49-F238E27FC236}">
                <a16:creationId xmlns:a16="http://schemas.microsoft.com/office/drawing/2014/main" id="{01F4186D-1C7D-45D7-931C-91EA22FC8B6F}"/>
              </a:ext>
            </a:extLst>
          </p:cNvPr>
          <p:cNvPicPr>
            <a:picLocks noChangeAspect="1"/>
          </p:cNvPicPr>
          <p:nvPr/>
        </p:nvPicPr>
        <p:blipFill>
          <a:blip r:embed="rId3"/>
          <a:stretch>
            <a:fillRect/>
          </a:stretch>
        </p:blipFill>
        <p:spPr>
          <a:xfrm>
            <a:off x="6372200" y="1556792"/>
            <a:ext cx="2647118" cy="3600400"/>
          </a:xfrm>
          <a:prstGeom prst="rect">
            <a:avLst/>
          </a:prstGeom>
        </p:spPr>
      </p:pic>
    </p:spTree>
    <p:extLst>
      <p:ext uri="{BB962C8B-B14F-4D97-AF65-F5344CB8AC3E}">
        <p14:creationId xmlns:p14="http://schemas.microsoft.com/office/powerpoint/2010/main" val="872900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02BF06-AE78-4FBA-95FF-325FD75F320B}"/>
              </a:ext>
            </a:extLst>
          </p:cNvPr>
          <p:cNvSpPr>
            <a:spLocks noGrp="1"/>
          </p:cNvSpPr>
          <p:nvPr>
            <p:ph type="sldNum" sz="quarter" idx="10"/>
          </p:nvPr>
        </p:nvSpPr>
        <p:spPr/>
        <p:txBody>
          <a:bodyPr/>
          <a:lstStyle/>
          <a:p>
            <a:pPr>
              <a:defRPr/>
            </a:pPr>
            <a:fld id="{B2C2D6F0-330E-4028-8542-72DFD9D25020}" type="slidenum">
              <a:rPr lang="en-GB" altLang="en-US" smtClean="0"/>
              <a:pPr>
                <a:defRPr/>
              </a:pPr>
              <a:t>6</a:t>
            </a:fld>
            <a:endParaRPr lang="en-GB" altLang="en-US"/>
          </a:p>
        </p:txBody>
      </p:sp>
      <p:sp>
        <p:nvSpPr>
          <p:cNvPr id="9" name="Content Placeholder 8">
            <a:extLst>
              <a:ext uri="{FF2B5EF4-FFF2-40B4-BE49-F238E27FC236}">
                <a16:creationId xmlns:a16="http://schemas.microsoft.com/office/drawing/2014/main" id="{556A7DD6-BFAC-4335-B4BE-F6F8ABA9F762}"/>
              </a:ext>
            </a:extLst>
          </p:cNvPr>
          <p:cNvSpPr>
            <a:spLocks noGrp="1"/>
          </p:cNvSpPr>
          <p:nvPr>
            <p:ph idx="1"/>
          </p:nvPr>
        </p:nvSpPr>
        <p:spPr>
          <a:xfrm>
            <a:off x="251520" y="836712"/>
            <a:ext cx="5472608" cy="5040560"/>
          </a:xfrm>
          <a:ln>
            <a:solidFill>
              <a:schemeClr val="tx1"/>
            </a:solidFill>
          </a:ln>
        </p:spPr>
        <p:txBody>
          <a:bodyPr/>
          <a:lstStyle/>
          <a:p>
            <a:pPr marL="0" indent="0">
              <a:buNone/>
            </a:pPr>
            <a:r>
              <a:rPr lang="en-US" sz="2000" b="1" u="sng" dirty="0"/>
              <a:t>William Wilberforce </a:t>
            </a:r>
          </a:p>
          <a:p>
            <a:pPr marL="0" indent="0">
              <a:buNone/>
            </a:pPr>
            <a:r>
              <a:rPr lang="en-US" sz="2000" dirty="0"/>
              <a:t>Abolition could no have been achieved without the support of MPs in Parliament. The abolitionists’ representative in parliament was the MP William Wilberforce. He was a powerful speaker and skillful politician who worked to persuade other MPs to join his cause. He had the support of PM William Pitt. Wilberforce was met with a lot of opposition within parliament. Some MPs were slave owners themselves and many profited from the trade triangle. Others feared abolishing the slave trade would ruin the British economy and threaten the empire. Wilberforce introduced the abolition bill every year between 1790 and 1806, but they kept being defeated. MPs needed to be convinced that change had to happen. </a:t>
            </a:r>
          </a:p>
          <a:p>
            <a:pPr marL="0" indent="0">
              <a:buNone/>
            </a:pPr>
            <a:r>
              <a:rPr lang="en-US" sz="2000" dirty="0"/>
              <a:t> </a:t>
            </a:r>
            <a:endParaRPr lang="en-GB" sz="2000" dirty="0"/>
          </a:p>
        </p:txBody>
      </p:sp>
      <p:pic>
        <p:nvPicPr>
          <p:cNvPr id="1026" name="Picture 2" descr="Image result for william wilberforce">
            <a:extLst>
              <a:ext uri="{FF2B5EF4-FFF2-40B4-BE49-F238E27FC236}">
                <a16:creationId xmlns:a16="http://schemas.microsoft.com/office/drawing/2014/main" id="{9D957F83-C039-4B88-8CD5-B6BFEB6AA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667" y="1052736"/>
            <a:ext cx="2878812" cy="3312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550AA2-4472-45E1-8D9D-7573589FE8EF}"/>
              </a:ext>
            </a:extLst>
          </p:cNvPr>
          <p:cNvSpPr txBox="1"/>
          <p:nvPr/>
        </p:nvSpPr>
        <p:spPr>
          <a:xfrm>
            <a:off x="6156176" y="4653136"/>
            <a:ext cx="2520280" cy="646331"/>
          </a:xfrm>
          <a:prstGeom prst="rect">
            <a:avLst/>
          </a:prstGeom>
          <a:noFill/>
        </p:spPr>
        <p:txBody>
          <a:bodyPr wrap="square" rtlCol="0">
            <a:spAutoFit/>
          </a:bodyPr>
          <a:lstStyle/>
          <a:p>
            <a:r>
              <a:rPr lang="en-US" dirty="0"/>
              <a:t>Audio clips of his speeches </a:t>
            </a:r>
            <a:r>
              <a:rPr lang="en-US" dirty="0">
                <a:hlinkClick r:id="rId4"/>
              </a:rPr>
              <a:t>here</a:t>
            </a:r>
            <a:endParaRPr lang="en-GB" dirty="0"/>
          </a:p>
        </p:txBody>
      </p:sp>
    </p:spTree>
    <p:extLst>
      <p:ext uri="{BB962C8B-B14F-4D97-AF65-F5344CB8AC3E}">
        <p14:creationId xmlns:p14="http://schemas.microsoft.com/office/powerpoint/2010/main" val="375578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02BF06-AE78-4FBA-95FF-325FD75F320B}"/>
              </a:ext>
            </a:extLst>
          </p:cNvPr>
          <p:cNvSpPr>
            <a:spLocks noGrp="1"/>
          </p:cNvSpPr>
          <p:nvPr>
            <p:ph type="sldNum" sz="quarter" idx="10"/>
          </p:nvPr>
        </p:nvSpPr>
        <p:spPr/>
        <p:txBody>
          <a:bodyPr/>
          <a:lstStyle/>
          <a:p>
            <a:pPr>
              <a:defRPr/>
            </a:pPr>
            <a:fld id="{B2C2D6F0-330E-4028-8542-72DFD9D25020}" type="slidenum">
              <a:rPr lang="en-GB" altLang="en-US" smtClean="0"/>
              <a:pPr>
                <a:defRPr/>
              </a:pPr>
              <a:t>7</a:t>
            </a:fld>
            <a:endParaRPr lang="en-GB" altLang="en-US"/>
          </a:p>
        </p:txBody>
      </p:sp>
      <p:sp>
        <p:nvSpPr>
          <p:cNvPr id="9" name="Content Placeholder 8">
            <a:extLst>
              <a:ext uri="{FF2B5EF4-FFF2-40B4-BE49-F238E27FC236}">
                <a16:creationId xmlns:a16="http://schemas.microsoft.com/office/drawing/2014/main" id="{556A7DD6-BFAC-4335-B4BE-F6F8ABA9F762}"/>
              </a:ext>
            </a:extLst>
          </p:cNvPr>
          <p:cNvSpPr>
            <a:spLocks noGrp="1"/>
          </p:cNvSpPr>
          <p:nvPr>
            <p:ph idx="1"/>
          </p:nvPr>
        </p:nvSpPr>
        <p:spPr>
          <a:xfrm>
            <a:off x="219538" y="764704"/>
            <a:ext cx="6368686" cy="5353520"/>
          </a:xfrm>
          <a:ln>
            <a:solidFill>
              <a:schemeClr val="tx1"/>
            </a:solidFill>
          </a:ln>
        </p:spPr>
        <p:txBody>
          <a:bodyPr/>
          <a:lstStyle/>
          <a:p>
            <a:pPr marL="0" indent="0">
              <a:buNone/>
            </a:pPr>
            <a:r>
              <a:rPr lang="en-US" sz="2000" b="1" u="sng" dirty="0"/>
              <a:t>Thomas Clarkson </a:t>
            </a:r>
          </a:p>
          <a:p>
            <a:pPr marL="0" indent="0">
              <a:buNone/>
            </a:pPr>
            <a:r>
              <a:rPr lang="en-US" sz="2000" dirty="0"/>
              <a:t>Clarkson’s aim was to educate the public. He was one of the first men who joined Sharp on the Abolition Committee, and he realized to make real progress they needed public support. The problem was people did not know about the reality of working on plantations or of the middle passage. He interviewed over 20,000 people connected with the slave trade and recorded their stories. His findings were then made public with a huge propaganda campaign. Between 1787 and 1794, Clarkson travelled an incredible 35,000 miles around Britain, holding meetings and giving lectures. Many people were shocked and appalled by what they heard, and the campaign gained support. For example huge petitions were signed in Manchester in 1788 where over 10,000 working people signed it and again in 1792 when over 20,000 people signed it These were presented to Parliament to show national support. </a:t>
            </a:r>
            <a:endParaRPr lang="en-GB" sz="2000" dirty="0"/>
          </a:p>
        </p:txBody>
      </p:sp>
      <p:pic>
        <p:nvPicPr>
          <p:cNvPr id="5" name="Picture 4" descr="A picture containing person, sitting, man, table&#10;&#10;Description automatically generated">
            <a:extLst>
              <a:ext uri="{FF2B5EF4-FFF2-40B4-BE49-F238E27FC236}">
                <a16:creationId xmlns:a16="http://schemas.microsoft.com/office/drawing/2014/main" id="{11516C15-29BF-4810-A0B4-EC08406F7E6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25261" y="1628800"/>
            <a:ext cx="2254932" cy="3089143"/>
          </a:xfrm>
          <a:prstGeom prst="rect">
            <a:avLst/>
          </a:prstGeom>
        </p:spPr>
      </p:pic>
    </p:spTree>
    <p:extLst>
      <p:ext uri="{BB962C8B-B14F-4D97-AF65-F5344CB8AC3E}">
        <p14:creationId xmlns:p14="http://schemas.microsoft.com/office/powerpoint/2010/main" val="2716076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95553-9B74-9CBD-B65C-4E00347A1F00}"/>
              </a:ext>
            </a:extLst>
          </p:cNvPr>
          <p:cNvSpPr>
            <a:spLocks noGrp="1"/>
          </p:cNvSpPr>
          <p:nvPr>
            <p:ph type="title"/>
          </p:nvPr>
        </p:nvSpPr>
        <p:spPr/>
        <p:txBody>
          <a:bodyPr/>
          <a:lstStyle/>
          <a:p>
            <a:r>
              <a:rPr lang="en-BR" dirty="0"/>
              <a:t>Key Events</a:t>
            </a:r>
          </a:p>
        </p:txBody>
      </p:sp>
      <p:graphicFrame>
        <p:nvGraphicFramePr>
          <p:cNvPr id="5" name="Content Placeholder 4">
            <a:extLst>
              <a:ext uri="{FF2B5EF4-FFF2-40B4-BE49-F238E27FC236}">
                <a16:creationId xmlns:a16="http://schemas.microsoft.com/office/drawing/2014/main" id="{A978E1F8-B2E0-D56D-3147-432DD4BFA77F}"/>
              </a:ext>
            </a:extLst>
          </p:cNvPr>
          <p:cNvGraphicFramePr>
            <a:graphicFrameLocks noGrp="1"/>
          </p:cNvGraphicFramePr>
          <p:nvPr>
            <p:ph idx="1"/>
            <p:extLst>
              <p:ext uri="{D42A27DB-BD31-4B8C-83A1-F6EECF244321}">
                <p14:modId xmlns:p14="http://schemas.microsoft.com/office/powerpoint/2010/main" val="346830820"/>
              </p:ext>
            </p:extLst>
          </p:nvPr>
        </p:nvGraphicFramePr>
        <p:xfrm>
          <a:off x="395288" y="836613"/>
          <a:ext cx="8713660" cy="4023360"/>
        </p:xfrm>
        <a:graphic>
          <a:graphicData uri="http://schemas.openxmlformats.org/drawingml/2006/table">
            <a:tbl>
              <a:tblPr firstRow="1" bandRow="1">
                <a:tableStyleId>{5C22544A-7EE6-4342-B048-85BDC9FD1C3A}</a:tableStyleId>
              </a:tblPr>
              <a:tblGrid>
                <a:gridCol w="2352498">
                  <a:extLst>
                    <a:ext uri="{9D8B030D-6E8A-4147-A177-3AD203B41FA5}">
                      <a16:colId xmlns:a16="http://schemas.microsoft.com/office/drawing/2014/main" val="4283003611"/>
                    </a:ext>
                  </a:extLst>
                </a:gridCol>
                <a:gridCol w="2508389">
                  <a:extLst>
                    <a:ext uri="{9D8B030D-6E8A-4147-A177-3AD203B41FA5}">
                      <a16:colId xmlns:a16="http://schemas.microsoft.com/office/drawing/2014/main" val="2096860006"/>
                    </a:ext>
                  </a:extLst>
                </a:gridCol>
                <a:gridCol w="3852773">
                  <a:extLst>
                    <a:ext uri="{9D8B030D-6E8A-4147-A177-3AD203B41FA5}">
                      <a16:colId xmlns:a16="http://schemas.microsoft.com/office/drawing/2014/main" val="2956718058"/>
                    </a:ext>
                  </a:extLst>
                </a:gridCol>
              </a:tblGrid>
              <a:tr h="0">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chemeClr val="tx1"/>
                          </a:solidFill>
                        </a:rPr>
                        <a:t>What happened?</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dirty="0">
                          <a:solidFill>
                            <a:schemeClr val="tx1"/>
                          </a:solidFill>
                        </a:rPr>
                        <a:t>Why was </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33228208"/>
                  </a:ext>
                </a:extLst>
              </a:tr>
              <a:tr h="370840">
                <a:tc>
                  <a:txBody>
                    <a:bodyPr/>
                    <a:lstStyle/>
                    <a:p>
                      <a:pPr algn="ctr"/>
                      <a:endParaRPr lang="en-US" b="1" dirty="0">
                        <a:solidFill>
                          <a:schemeClr val="tx1"/>
                        </a:solidFill>
                      </a:endParaRPr>
                    </a:p>
                    <a:p>
                      <a:pPr algn="ctr"/>
                      <a:r>
                        <a:rPr lang="en-US" b="1" dirty="0">
                          <a:solidFill>
                            <a:schemeClr val="tx1"/>
                          </a:solidFill>
                        </a:rPr>
                        <a:t>Somerset Case</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6432194"/>
                  </a:ext>
                </a:extLst>
              </a:tr>
              <a:tr h="370840">
                <a:tc>
                  <a:txBody>
                    <a:bodyPr/>
                    <a:lstStyle/>
                    <a:p>
                      <a:pPr algn="ctr"/>
                      <a:endParaRPr lang="en-US" b="1" dirty="0">
                        <a:solidFill>
                          <a:schemeClr val="tx1"/>
                        </a:solidFill>
                      </a:endParaRPr>
                    </a:p>
                    <a:p>
                      <a:pPr algn="ctr"/>
                      <a:r>
                        <a:rPr lang="en-US" b="1" dirty="0" err="1">
                          <a:solidFill>
                            <a:schemeClr val="tx1"/>
                          </a:solidFill>
                        </a:rPr>
                        <a:t>Zong</a:t>
                      </a:r>
                      <a:r>
                        <a:rPr lang="en-US" b="1" dirty="0">
                          <a:solidFill>
                            <a:schemeClr val="tx1"/>
                          </a:solidFill>
                        </a:rPr>
                        <a:t> Case</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379268"/>
                  </a:ext>
                </a:extLst>
              </a:tr>
              <a:tr h="370840">
                <a:tc>
                  <a:txBody>
                    <a:bodyPr/>
                    <a:lstStyle/>
                    <a:p>
                      <a:pPr algn="ctr"/>
                      <a:endParaRPr lang="en-US" b="1" dirty="0">
                        <a:solidFill>
                          <a:schemeClr val="tx1"/>
                        </a:solidFill>
                      </a:endParaRPr>
                    </a:p>
                    <a:p>
                      <a:pPr algn="ctr"/>
                      <a:r>
                        <a:rPr lang="en-US" b="1" dirty="0">
                          <a:solidFill>
                            <a:schemeClr val="tx1"/>
                          </a:solidFill>
                        </a:rPr>
                        <a:t>Primary Evidence</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0379904"/>
                  </a:ext>
                </a:extLst>
              </a:tr>
              <a:tr h="370840">
                <a:tc>
                  <a:txBody>
                    <a:bodyPr/>
                    <a:lstStyle/>
                    <a:p>
                      <a:pPr algn="ctr"/>
                      <a:endParaRPr lang="en-GB" b="1" dirty="0">
                        <a:solidFill>
                          <a:schemeClr val="tx1"/>
                        </a:solidFill>
                      </a:endParaRPr>
                    </a:p>
                    <a:p>
                      <a:pPr algn="ctr"/>
                      <a:r>
                        <a:rPr lang="en-GB" b="1" dirty="0">
                          <a:solidFill>
                            <a:schemeClr val="tx1"/>
                          </a:solidFill>
                        </a:rPr>
                        <a:t>Sugar Boycotts</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1076760"/>
                  </a:ext>
                </a:extLst>
              </a:tr>
            </a:tbl>
          </a:graphicData>
        </a:graphic>
      </p:graphicFrame>
      <p:sp>
        <p:nvSpPr>
          <p:cNvPr id="4" name="Slide Number Placeholder 3">
            <a:extLst>
              <a:ext uri="{FF2B5EF4-FFF2-40B4-BE49-F238E27FC236}">
                <a16:creationId xmlns:a16="http://schemas.microsoft.com/office/drawing/2014/main" id="{7BD2495F-E9EC-719D-5150-8FA6EB9BE5F2}"/>
              </a:ext>
            </a:extLst>
          </p:cNvPr>
          <p:cNvSpPr>
            <a:spLocks noGrp="1"/>
          </p:cNvSpPr>
          <p:nvPr>
            <p:ph type="sldNum" sz="quarter" idx="10"/>
          </p:nvPr>
        </p:nvSpPr>
        <p:spPr/>
        <p:txBody>
          <a:bodyPr/>
          <a:lstStyle/>
          <a:p>
            <a:pPr>
              <a:defRPr/>
            </a:pPr>
            <a:fld id="{B2C2D6F0-330E-4028-8542-72DFD9D25020}" type="slidenum">
              <a:rPr lang="en-GB" altLang="en-US" smtClean="0"/>
              <a:pPr>
                <a:defRPr/>
              </a:pPr>
              <a:t>8</a:t>
            </a:fld>
            <a:endParaRPr lang="en-GB" altLang="en-US"/>
          </a:p>
        </p:txBody>
      </p:sp>
      <p:sp>
        <p:nvSpPr>
          <p:cNvPr id="7" name="TextBox 6">
            <a:extLst>
              <a:ext uri="{FF2B5EF4-FFF2-40B4-BE49-F238E27FC236}">
                <a16:creationId xmlns:a16="http://schemas.microsoft.com/office/drawing/2014/main" id="{B4F51075-63B9-57AE-B1A2-630DAEE650CF}"/>
              </a:ext>
            </a:extLst>
          </p:cNvPr>
          <p:cNvSpPr txBox="1"/>
          <p:nvPr/>
        </p:nvSpPr>
        <p:spPr>
          <a:xfrm>
            <a:off x="401718" y="5038949"/>
            <a:ext cx="4572000" cy="646331"/>
          </a:xfrm>
          <a:prstGeom prst="rect">
            <a:avLst/>
          </a:prstGeom>
          <a:noFill/>
        </p:spPr>
        <p:txBody>
          <a:bodyPr wrap="square">
            <a:spAutoFit/>
          </a:bodyPr>
          <a:lstStyle/>
          <a:p>
            <a:r>
              <a:rPr lang="en-BR" dirty="0">
                <a:hlinkClick r:id="rId2"/>
              </a:rPr>
              <a:t>https://www.bbc.co.uk/bitesize/topics/z2qj6sg/articles/zn7rbqt#z4y2qfr</a:t>
            </a:r>
            <a:r>
              <a:rPr lang="en-BR" dirty="0"/>
              <a:t> </a:t>
            </a:r>
          </a:p>
        </p:txBody>
      </p:sp>
    </p:spTree>
    <p:extLst>
      <p:ext uri="{BB962C8B-B14F-4D97-AF65-F5344CB8AC3E}">
        <p14:creationId xmlns:p14="http://schemas.microsoft.com/office/powerpoint/2010/main" val="161925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AB17-8EFB-4BC2-9472-AC74EF6F9057}"/>
              </a:ext>
            </a:extLst>
          </p:cNvPr>
          <p:cNvSpPr>
            <a:spLocks noGrp="1"/>
          </p:cNvSpPr>
          <p:nvPr>
            <p:ph type="title"/>
          </p:nvPr>
        </p:nvSpPr>
        <p:spPr bwMode="auto">
          <a:xfrm>
            <a:off x="395288" y="188913"/>
            <a:ext cx="8280400" cy="503237"/>
          </a:xfrm>
          <a:prstGeom prst="rect">
            <a:avLst/>
          </a:prstGeom>
          <a:noFill/>
          <a:ln>
            <a:noFill/>
          </a:ln>
        </p:spPr>
        <p:txBody>
          <a:bodyPr wrap="square" anchor="ctr">
            <a:normAutofit/>
          </a:bodyPr>
          <a:lstStyle/>
          <a:p>
            <a:pPr>
              <a:lnSpc>
                <a:spcPct val="90000"/>
              </a:lnSpc>
            </a:pPr>
            <a:r>
              <a:rPr lang="en-US" sz="3000"/>
              <a:t>What are sources?</a:t>
            </a:r>
            <a:endParaRPr lang="en-GB" sz="3000"/>
          </a:p>
        </p:txBody>
      </p:sp>
      <p:sp>
        <p:nvSpPr>
          <p:cNvPr id="11" name="Content Placeholder 3">
            <a:extLst>
              <a:ext uri="{FF2B5EF4-FFF2-40B4-BE49-F238E27FC236}">
                <a16:creationId xmlns:a16="http://schemas.microsoft.com/office/drawing/2014/main" id="{5ECAC9D1-33A8-426F-AE12-9A605E0F0352}"/>
              </a:ext>
            </a:extLst>
          </p:cNvPr>
          <p:cNvSpPr>
            <a:spLocks noGrp="1"/>
          </p:cNvSpPr>
          <p:nvPr>
            <p:ph sz="half" idx="2"/>
          </p:nvPr>
        </p:nvSpPr>
        <p:spPr>
          <a:xfrm>
            <a:off x="2555776" y="2512992"/>
            <a:ext cx="3357513" cy="3672409"/>
          </a:xfrm>
        </p:spPr>
        <p:txBody>
          <a:bodyPr/>
          <a:lstStyle/>
          <a:p>
            <a:pPr marL="0" indent="0">
              <a:buNone/>
            </a:pPr>
            <a:r>
              <a:rPr lang="en-US" dirty="0"/>
              <a:t>Newspapers</a:t>
            </a:r>
          </a:p>
          <a:p>
            <a:pPr marL="0" indent="0">
              <a:buNone/>
            </a:pPr>
            <a:r>
              <a:rPr lang="en-US" dirty="0"/>
              <a:t>Government Documents</a:t>
            </a:r>
          </a:p>
          <a:p>
            <a:pPr marL="0" indent="0">
              <a:buNone/>
            </a:pPr>
            <a:r>
              <a:rPr lang="en-US" dirty="0"/>
              <a:t>Photographs</a:t>
            </a:r>
          </a:p>
          <a:p>
            <a:pPr marL="0" indent="0">
              <a:buNone/>
            </a:pPr>
            <a:r>
              <a:rPr lang="en-US" dirty="0"/>
              <a:t>Maps</a:t>
            </a:r>
          </a:p>
          <a:p>
            <a:pPr marL="0" indent="0">
              <a:buNone/>
            </a:pPr>
            <a:r>
              <a:rPr lang="en-US" dirty="0"/>
              <a:t>Video footage</a:t>
            </a:r>
          </a:p>
          <a:p>
            <a:pPr marL="0" indent="0">
              <a:buNone/>
            </a:pPr>
            <a:r>
              <a:rPr lang="en-US" dirty="0"/>
              <a:t>Audio recordings</a:t>
            </a:r>
          </a:p>
          <a:p>
            <a:pPr marL="0" indent="0">
              <a:buNone/>
            </a:pPr>
            <a:r>
              <a:rPr lang="en-US" dirty="0"/>
              <a:t>Research data</a:t>
            </a:r>
          </a:p>
          <a:p>
            <a:pPr marL="0" indent="0">
              <a:buNone/>
            </a:pPr>
            <a:r>
              <a:rPr lang="en-US" dirty="0"/>
              <a:t>Objects and artefacts</a:t>
            </a:r>
          </a:p>
        </p:txBody>
      </p:sp>
      <p:sp>
        <p:nvSpPr>
          <p:cNvPr id="4" name="Slide Number Placeholder 3">
            <a:extLst>
              <a:ext uri="{FF2B5EF4-FFF2-40B4-BE49-F238E27FC236}">
                <a16:creationId xmlns:a16="http://schemas.microsoft.com/office/drawing/2014/main" id="{387A0AAF-C3C9-4F78-A09C-795208BEA369}"/>
              </a:ext>
            </a:extLst>
          </p:cNvPr>
          <p:cNvSpPr>
            <a:spLocks noGrp="1"/>
          </p:cNvSpPr>
          <p:nvPr>
            <p:ph type="sldNum" sz="quarter" idx="10"/>
          </p:nvPr>
        </p:nvSpPr>
        <p:spPr>
          <a:xfrm>
            <a:off x="6804025" y="6118225"/>
            <a:ext cx="2133600" cy="365125"/>
          </a:xfrm>
          <a:prstGeom prst="rect">
            <a:avLst/>
          </a:prstGeom>
        </p:spPr>
        <p:txBody>
          <a:bodyPr wrap="square" anchor="ctr">
            <a:normAutofit/>
          </a:bodyPr>
          <a:lstStyle/>
          <a:p>
            <a:pPr>
              <a:spcAft>
                <a:spcPts val="600"/>
              </a:spcAft>
              <a:defRPr/>
            </a:pPr>
            <a:fld id="{B2C2D6F0-330E-4028-8542-72DFD9D25020}" type="slidenum">
              <a:rPr lang="en-GB" altLang="en-US" smtClean="0"/>
              <a:pPr>
                <a:spcAft>
                  <a:spcPts val="600"/>
                </a:spcAft>
                <a:defRPr/>
              </a:pPr>
              <a:t>9</a:t>
            </a:fld>
            <a:endParaRPr lang="en-GB" altLang="en-US"/>
          </a:p>
        </p:txBody>
      </p:sp>
      <p:sp>
        <p:nvSpPr>
          <p:cNvPr id="8" name="Content Placeholder 3">
            <a:extLst>
              <a:ext uri="{FF2B5EF4-FFF2-40B4-BE49-F238E27FC236}">
                <a16:creationId xmlns:a16="http://schemas.microsoft.com/office/drawing/2014/main" id="{BF651DA8-A2AE-42D9-A0F0-2BEE095ED9C6}"/>
              </a:ext>
            </a:extLst>
          </p:cNvPr>
          <p:cNvSpPr txBox="1">
            <a:spLocks/>
          </p:cNvSpPr>
          <p:nvPr/>
        </p:nvSpPr>
        <p:spPr bwMode="auto">
          <a:xfrm>
            <a:off x="381397" y="2473194"/>
            <a:ext cx="2520280" cy="32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dirty="0"/>
              <a:t>Letters</a:t>
            </a:r>
          </a:p>
          <a:p>
            <a:pPr marL="0" indent="0">
              <a:buFont typeface="Wingdings" pitchFamily="2" charset="2"/>
              <a:buNone/>
            </a:pPr>
            <a:r>
              <a:rPr lang="en-US" dirty="0"/>
              <a:t>Diaries</a:t>
            </a:r>
          </a:p>
          <a:p>
            <a:pPr marL="0" indent="0">
              <a:buFont typeface="Wingdings" pitchFamily="2" charset="2"/>
              <a:buNone/>
            </a:pPr>
            <a:r>
              <a:rPr lang="en-US" dirty="0"/>
              <a:t>Journals</a:t>
            </a:r>
          </a:p>
          <a:p>
            <a:pPr marL="0" indent="0">
              <a:buFont typeface="Wingdings" pitchFamily="2" charset="2"/>
              <a:buNone/>
            </a:pPr>
            <a:r>
              <a:rPr lang="en-US" dirty="0"/>
              <a:t>Memoirs</a:t>
            </a:r>
          </a:p>
          <a:p>
            <a:pPr marL="0" indent="0">
              <a:buFont typeface="Wingdings" pitchFamily="2" charset="2"/>
              <a:buNone/>
            </a:pPr>
            <a:r>
              <a:rPr lang="en-US" dirty="0"/>
              <a:t>Autobiographies</a:t>
            </a:r>
          </a:p>
          <a:p>
            <a:pPr marL="0" indent="0">
              <a:buFont typeface="Wingdings" pitchFamily="2" charset="2"/>
              <a:buNone/>
            </a:pPr>
            <a:r>
              <a:rPr lang="en-US" dirty="0"/>
              <a:t>Interviews</a:t>
            </a:r>
          </a:p>
          <a:p>
            <a:pPr marL="0" indent="0">
              <a:buFont typeface="Wingdings" pitchFamily="2" charset="2"/>
              <a:buNone/>
            </a:pPr>
            <a:r>
              <a:rPr lang="en-US" dirty="0"/>
              <a:t>Speeches</a:t>
            </a:r>
          </a:p>
        </p:txBody>
      </p:sp>
      <p:sp>
        <p:nvSpPr>
          <p:cNvPr id="10" name="TextBox 9">
            <a:extLst>
              <a:ext uri="{FF2B5EF4-FFF2-40B4-BE49-F238E27FC236}">
                <a16:creationId xmlns:a16="http://schemas.microsoft.com/office/drawing/2014/main" id="{3023009B-FC9A-43D9-BBAF-F55C8A5773ED}"/>
              </a:ext>
            </a:extLst>
          </p:cNvPr>
          <p:cNvSpPr txBox="1"/>
          <p:nvPr/>
        </p:nvSpPr>
        <p:spPr>
          <a:xfrm>
            <a:off x="107504" y="861954"/>
            <a:ext cx="9144000" cy="1477328"/>
          </a:xfrm>
          <a:prstGeom prst="rect">
            <a:avLst/>
          </a:prstGeom>
          <a:noFill/>
        </p:spPr>
        <p:txBody>
          <a:bodyPr wrap="square" rtlCol="0">
            <a:spAutoFit/>
          </a:bodyPr>
          <a:lstStyle/>
          <a:p>
            <a:r>
              <a:rPr lang="en-US" b="1" dirty="0">
                <a:solidFill>
                  <a:srgbClr val="7030A0"/>
                </a:solidFill>
                <a:latin typeface="+mn-lt"/>
              </a:rPr>
              <a:t>How many sources can you think of as a class?</a:t>
            </a:r>
          </a:p>
          <a:p>
            <a:r>
              <a:rPr lang="en-US" dirty="0">
                <a:latin typeface="+mn-lt"/>
              </a:rPr>
              <a:t>If a source is primary, or, contemporary, it was produced at the time you are studying. We have used some of these sources already in this enquiry. (See source A&amp;B)</a:t>
            </a:r>
          </a:p>
          <a:p>
            <a:r>
              <a:rPr lang="en-US" dirty="0">
                <a:latin typeface="+mn-lt"/>
              </a:rPr>
              <a:t>Historians use these sources as evidence to build up a picture of what happened.</a:t>
            </a:r>
          </a:p>
          <a:p>
            <a:r>
              <a:rPr lang="en-US" dirty="0">
                <a:latin typeface="+mn-lt"/>
              </a:rPr>
              <a:t>They are all useful, but some may be more useful than others, do you have any ideas why?</a:t>
            </a:r>
            <a:endParaRPr lang="en-GB" dirty="0">
              <a:latin typeface="+mn-lt"/>
            </a:endParaRPr>
          </a:p>
        </p:txBody>
      </p:sp>
      <p:pic>
        <p:nvPicPr>
          <p:cNvPr id="12" name="Picture 11">
            <a:extLst>
              <a:ext uri="{FF2B5EF4-FFF2-40B4-BE49-F238E27FC236}">
                <a16:creationId xmlns:a16="http://schemas.microsoft.com/office/drawing/2014/main" id="{A25FBAF2-C6EA-4D8C-BE49-AC3147BC5B13}"/>
              </a:ext>
            </a:extLst>
          </p:cNvPr>
          <p:cNvPicPr>
            <a:picLocks noChangeAspect="1"/>
          </p:cNvPicPr>
          <p:nvPr/>
        </p:nvPicPr>
        <p:blipFill rotWithShape="1">
          <a:blip r:embed="rId3"/>
          <a:srcRect l="50000" b="44985"/>
          <a:stretch/>
        </p:blipFill>
        <p:spPr>
          <a:xfrm>
            <a:off x="6023669" y="2441541"/>
            <a:ext cx="1560711" cy="1579749"/>
          </a:xfrm>
          <a:prstGeom prst="rect">
            <a:avLst/>
          </a:prstGeom>
        </p:spPr>
      </p:pic>
      <p:sp>
        <p:nvSpPr>
          <p:cNvPr id="13" name="Rectangle 12">
            <a:extLst>
              <a:ext uri="{FF2B5EF4-FFF2-40B4-BE49-F238E27FC236}">
                <a16:creationId xmlns:a16="http://schemas.microsoft.com/office/drawing/2014/main" id="{89B5150B-F4A2-4B7F-ACA2-9D38FFD479F9}"/>
              </a:ext>
            </a:extLst>
          </p:cNvPr>
          <p:cNvSpPr/>
          <p:nvPr/>
        </p:nvSpPr>
        <p:spPr>
          <a:xfrm>
            <a:off x="5628555" y="4138687"/>
            <a:ext cx="3357513" cy="4093428"/>
          </a:xfrm>
          <a:prstGeom prst="rect">
            <a:avLst/>
          </a:prstGeom>
          <a:solidFill>
            <a:schemeClr val="bg1"/>
          </a:solidFill>
          <a:ln>
            <a:solidFill>
              <a:schemeClr val="tx1"/>
            </a:solidFill>
          </a:ln>
        </p:spPr>
        <p:txBody>
          <a:bodyPr wrap="square">
            <a:spAutoFit/>
          </a:bodyPr>
          <a:lstStyle/>
          <a:p>
            <a:r>
              <a:rPr lang="en-US" sz="1200" b="1" dirty="0">
                <a:latin typeface="+mn-lt"/>
              </a:rPr>
              <a:t>Source B: Written by a man called Robert </a:t>
            </a:r>
            <a:r>
              <a:rPr lang="en-US" sz="1200" b="1" dirty="0" err="1">
                <a:latin typeface="+mn-lt"/>
              </a:rPr>
              <a:t>Renny</a:t>
            </a:r>
            <a:r>
              <a:rPr lang="en-US" sz="1200" b="1" dirty="0">
                <a:latin typeface="+mn-lt"/>
              </a:rPr>
              <a:t> who visited the plantations in Jamaica, published in 1807. </a:t>
            </a:r>
          </a:p>
          <a:p>
            <a:endParaRPr lang="en-US" sz="1400" b="1" dirty="0">
              <a:latin typeface="+mn-lt"/>
            </a:endParaRPr>
          </a:p>
          <a:p>
            <a:r>
              <a:rPr lang="en-US" sz="1400" dirty="0">
                <a:latin typeface="+mn-lt"/>
              </a:rPr>
              <a:t>The first gang of slaves, is called just before sunrise. The register is then called, and the names of absentees noted. After which they commence their labour and continue until 8 or 9 o’clock, when they breakfast on boiled yams and vegetables seasoned with salt and cayenne pepper. In the meantime, the absentees generally arrive, and re punished by a number of lashes (whips). At sunset they return to their huts. Slaves usually work ten hours a day excluding Sundays. In the harvest season the arrangement is different the slaves often work late in the mill and the boiling houses (to make sugar) frequently al night. </a:t>
            </a:r>
            <a:endParaRPr lang="en-GB" sz="1400" dirty="0">
              <a:latin typeface="+mn-lt"/>
            </a:endParaRPr>
          </a:p>
        </p:txBody>
      </p:sp>
      <p:sp>
        <p:nvSpPr>
          <p:cNvPr id="14" name="TextBox 13">
            <a:extLst>
              <a:ext uri="{FF2B5EF4-FFF2-40B4-BE49-F238E27FC236}">
                <a16:creationId xmlns:a16="http://schemas.microsoft.com/office/drawing/2014/main" id="{93BA1D5F-EBCB-4EC5-8D88-DD8F40793A20}"/>
              </a:ext>
            </a:extLst>
          </p:cNvPr>
          <p:cNvSpPr txBox="1"/>
          <p:nvPr/>
        </p:nvSpPr>
        <p:spPr>
          <a:xfrm>
            <a:off x="7740352" y="2636912"/>
            <a:ext cx="1022251" cy="938719"/>
          </a:xfrm>
          <a:prstGeom prst="rect">
            <a:avLst/>
          </a:prstGeom>
          <a:noFill/>
          <a:ln>
            <a:solidFill>
              <a:schemeClr val="tx1"/>
            </a:solidFill>
          </a:ln>
        </p:spPr>
        <p:txBody>
          <a:bodyPr wrap="square" rtlCol="0">
            <a:spAutoFit/>
          </a:bodyPr>
          <a:lstStyle/>
          <a:p>
            <a:r>
              <a:rPr lang="en-US" sz="1100" b="1" u="sng" dirty="0">
                <a:latin typeface="+mn-lt"/>
              </a:rPr>
              <a:t>Source A: </a:t>
            </a:r>
            <a:r>
              <a:rPr lang="en-US" sz="1100" dirty="0">
                <a:latin typeface="+mn-lt"/>
              </a:rPr>
              <a:t>An Artefact showing a form of punishment.</a:t>
            </a:r>
            <a:endParaRPr lang="en-GB" dirty="0">
              <a:latin typeface="+mn-lt"/>
            </a:endParaRPr>
          </a:p>
        </p:txBody>
      </p:sp>
      <p:sp>
        <p:nvSpPr>
          <p:cNvPr id="15" name="TextBox 14">
            <a:extLst>
              <a:ext uri="{FF2B5EF4-FFF2-40B4-BE49-F238E27FC236}">
                <a16:creationId xmlns:a16="http://schemas.microsoft.com/office/drawing/2014/main" id="{0A3C9A8E-CF96-4C96-9753-99BB80853E2F}"/>
              </a:ext>
            </a:extLst>
          </p:cNvPr>
          <p:cNvSpPr txBox="1"/>
          <p:nvPr/>
        </p:nvSpPr>
        <p:spPr>
          <a:xfrm>
            <a:off x="378305" y="2891807"/>
            <a:ext cx="5175150" cy="3139321"/>
          </a:xfrm>
          <a:prstGeom prst="rect">
            <a:avLst/>
          </a:prstGeom>
          <a:solidFill>
            <a:schemeClr val="accent5">
              <a:lumMod val="20000"/>
              <a:lumOff val="80000"/>
            </a:schemeClr>
          </a:solidFill>
        </p:spPr>
        <p:txBody>
          <a:bodyPr wrap="square" rtlCol="0">
            <a:spAutoFit/>
          </a:bodyPr>
          <a:lstStyle/>
          <a:p>
            <a:r>
              <a:rPr lang="en-US" dirty="0"/>
              <a:t>The </a:t>
            </a:r>
            <a:r>
              <a:rPr lang="en-US" b="1" dirty="0"/>
              <a:t>NATURE</a:t>
            </a:r>
            <a:r>
              <a:rPr lang="en-US" dirty="0"/>
              <a:t> is what the source is what it is.</a:t>
            </a:r>
          </a:p>
          <a:p>
            <a:endParaRPr lang="en-US" dirty="0"/>
          </a:p>
          <a:p>
            <a:r>
              <a:rPr lang="en-US" dirty="0"/>
              <a:t>e.g. Source A is a picture of an artefact. It is quite limiting but useful in some ways.</a:t>
            </a:r>
          </a:p>
          <a:p>
            <a:endParaRPr lang="en-US" dirty="0"/>
          </a:p>
          <a:p>
            <a:r>
              <a:rPr lang="en-US" dirty="0"/>
              <a:t>Source B is a published account so has detail from a man who was there, this method provides more room for detail.</a:t>
            </a:r>
          </a:p>
          <a:p>
            <a:endParaRPr lang="en-US" dirty="0"/>
          </a:p>
          <a:p>
            <a:r>
              <a:rPr lang="en-US" dirty="0"/>
              <a:t>We must always consider the </a:t>
            </a:r>
            <a:r>
              <a:rPr lang="en-US" b="1" dirty="0"/>
              <a:t>PROVENANCE</a:t>
            </a:r>
            <a:r>
              <a:rPr lang="en-US" dirty="0"/>
              <a:t> for a source when we are using them.</a:t>
            </a:r>
            <a:endParaRPr lang="en-GB" dirty="0"/>
          </a:p>
        </p:txBody>
      </p:sp>
    </p:spTree>
    <p:extLst>
      <p:ext uri="{BB962C8B-B14F-4D97-AF65-F5344CB8AC3E}">
        <p14:creationId xmlns:p14="http://schemas.microsoft.com/office/powerpoint/2010/main" val="46982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1000"/>
                                        <p:tgtEl>
                                          <p:spTgt spid="11">
                                            <p:txEl>
                                              <p:pRg st="1" end="1"/>
                                            </p:txEl>
                                          </p:spTgt>
                                        </p:tgtEl>
                                      </p:cBhvr>
                                    </p:animEffect>
                                    <p:anim calcmode="lin" valueType="num">
                                      <p:cBhvr>
                                        <p:cTn id="2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1000"/>
                                        <p:tgtEl>
                                          <p:spTgt spid="11">
                                            <p:txEl>
                                              <p:pRg st="2" end="2"/>
                                            </p:txEl>
                                          </p:spTgt>
                                        </p:tgtEl>
                                      </p:cBhvr>
                                    </p:animEffect>
                                    <p:anim calcmode="lin" valueType="num">
                                      <p:cBhvr>
                                        <p:cTn id="29"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fade">
                                      <p:cBhvr>
                                        <p:cTn id="35" dur="1000"/>
                                        <p:tgtEl>
                                          <p:spTgt spid="11">
                                            <p:txEl>
                                              <p:pRg st="3" end="3"/>
                                            </p:txEl>
                                          </p:spTgt>
                                        </p:tgtEl>
                                      </p:cBhvr>
                                    </p:animEffect>
                                    <p:anim calcmode="lin" valueType="num">
                                      <p:cBhvr>
                                        <p:cTn id="3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fade">
                                      <p:cBhvr>
                                        <p:cTn id="42" dur="1000"/>
                                        <p:tgtEl>
                                          <p:spTgt spid="11">
                                            <p:txEl>
                                              <p:pRg st="4" end="4"/>
                                            </p:txEl>
                                          </p:spTgt>
                                        </p:tgtEl>
                                      </p:cBhvr>
                                    </p:animEffect>
                                    <p:anim calcmode="lin" valueType="num">
                                      <p:cBhvr>
                                        <p:cTn id="4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Effect transition="in" filter="fade">
                                      <p:cBhvr>
                                        <p:cTn id="49" dur="1000"/>
                                        <p:tgtEl>
                                          <p:spTgt spid="11">
                                            <p:txEl>
                                              <p:pRg st="5" end="5"/>
                                            </p:txEl>
                                          </p:spTgt>
                                        </p:tgtEl>
                                      </p:cBhvr>
                                    </p:animEffect>
                                    <p:anim calcmode="lin" valueType="num">
                                      <p:cBhvr>
                                        <p:cTn id="50"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xEl>
                                              <p:pRg st="6" end="6"/>
                                            </p:txEl>
                                          </p:spTgt>
                                        </p:tgtEl>
                                        <p:attrNameLst>
                                          <p:attrName>style.visibility</p:attrName>
                                        </p:attrNameLst>
                                      </p:cBhvr>
                                      <p:to>
                                        <p:strVal val="visible"/>
                                      </p:to>
                                    </p:set>
                                    <p:animEffect transition="in" filter="fade">
                                      <p:cBhvr>
                                        <p:cTn id="56" dur="1000"/>
                                        <p:tgtEl>
                                          <p:spTgt spid="11">
                                            <p:txEl>
                                              <p:pRg st="6" end="6"/>
                                            </p:txEl>
                                          </p:spTgt>
                                        </p:tgtEl>
                                      </p:cBhvr>
                                    </p:animEffect>
                                    <p:anim calcmode="lin" valueType="num">
                                      <p:cBhvr>
                                        <p:cTn id="57"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xEl>
                                              <p:pRg st="7" end="7"/>
                                            </p:txEl>
                                          </p:spTgt>
                                        </p:tgtEl>
                                        <p:attrNameLst>
                                          <p:attrName>style.visibility</p:attrName>
                                        </p:attrNameLst>
                                      </p:cBhvr>
                                      <p:to>
                                        <p:strVal val="visible"/>
                                      </p:to>
                                    </p:set>
                                    <p:animEffect transition="in" filter="fade">
                                      <p:cBhvr>
                                        <p:cTn id="63" dur="1000"/>
                                        <p:tgtEl>
                                          <p:spTgt spid="11">
                                            <p:txEl>
                                              <p:pRg st="7" end="7"/>
                                            </p:txEl>
                                          </p:spTgt>
                                        </p:tgtEl>
                                      </p:cBhvr>
                                    </p:animEffect>
                                    <p:anim calcmode="lin" valueType="num">
                                      <p:cBhvr>
                                        <p:cTn id="64"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xEl>
                                              <p:pRg st="1" end="1"/>
                                            </p:txEl>
                                          </p:spTgt>
                                        </p:tgtEl>
                                        <p:attrNameLst>
                                          <p:attrName>style.visibility</p:attrName>
                                        </p:attrNameLst>
                                      </p:cBhvr>
                                      <p:to>
                                        <p:strVal val="visible"/>
                                      </p:to>
                                    </p:set>
                                    <p:animEffect transition="in" filter="fade">
                                      <p:cBhvr>
                                        <p:cTn id="70" dur="1000"/>
                                        <p:tgtEl>
                                          <p:spTgt spid="10">
                                            <p:txEl>
                                              <p:pRg st="1" end="1"/>
                                            </p:txEl>
                                          </p:spTgt>
                                        </p:tgtEl>
                                      </p:cBhvr>
                                    </p:animEffect>
                                    <p:anim calcmode="lin" valueType="num">
                                      <p:cBhvr>
                                        <p:cTn id="71"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xEl>
                                              <p:pRg st="2" end="2"/>
                                            </p:txEl>
                                          </p:spTgt>
                                        </p:tgtEl>
                                        <p:attrNameLst>
                                          <p:attrName>style.visibility</p:attrName>
                                        </p:attrNameLst>
                                      </p:cBhvr>
                                      <p:to>
                                        <p:strVal val="visible"/>
                                      </p:to>
                                    </p:set>
                                    <p:animEffect transition="in" filter="fade">
                                      <p:cBhvr>
                                        <p:cTn id="77" dur="1000"/>
                                        <p:tgtEl>
                                          <p:spTgt spid="10">
                                            <p:txEl>
                                              <p:pRg st="2" end="2"/>
                                            </p:txEl>
                                          </p:spTgt>
                                        </p:tgtEl>
                                      </p:cBhvr>
                                    </p:animEffect>
                                    <p:anim calcmode="lin" valueType="num">
                                      <p:cBhvr>
                                        <p:cTn id="7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0">
                                            <p:txEl>
                                              <p:pRg st="3" end="3"/>
                                            </p:txEl>
                                          </p:spTgt>
                                        </p:tgtEl>
                                        <p:attrNameLst>
                                          <p:attrName>style.visibility</p:attrName>
                                        </p:attrNameLst>
                                      </p:cBhvr>
                                      <p:to>
                                        <p:strVal val="visible"/>
                                      </p:to>
                                    </p:set>
                                    <p:animEffect transition="in" filter="fade">
                                      <p:cBhvr>
                                        <p:cTn id="84" dur="1000"/>
                                        <p:tgtEl>
                                          <p:spTgt spid="10">
                                            <p:txEl>
                                              <p:pRg st="3" end="3"/>
                                            </p:txEl>
                                          </p:spTgt>
                                        </p:tgtEl>
                                      </p:cBhvr>
                                    </p:animEffect>
                                    <p:anim calcmode="lin" valueType="num">
                                      <p:cBhvr>
                                        <p:cTn id="8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4273257eae1431588704b757099408f xmlns="2c8898d1-d7e5-454a-9f7b-4f98bd1bb2f8">
      <Terms xmlns="http://schemas.microsoft.com/office/infopath/2007/PartnerControls"/>
    </m4273257eae1431588704b757099408f>
    <f6116c42deef4659a7b16a1964659e81 xmlns="2c8898d1-d7e5-454a-9f7b-4f98bd1bb2f8">
      <Terms xmlns="http://schemas.microsoft.com/office/infopath/2007/PartnerControls"/>
    </f6116c42deef4659a7b16a1964659e81>
    <Year xmlns="2c8898d1-d7e5-454a-9f7b-4f98bd1bb2f8" xsi:nil="true"/>
    <ic99ab2d3052471088f0122add314e15 xmlns="2c8898d1-d7e5-454a-9f7b-4f98bd1bb2f8">
      <Terms xmlns="http://schemas.microsoft.com/office/infopath/2007/PartnerControls"/>
    </ic99ab2d3052471088f0122add314e15>
    <PersonalIdentificationData xmlns="2c8898d1-d7e5-454a-9f7b-4f98bd1bb2f8" xsi:nil="true"/>
    <KeyStage xmlns="2c8898d1-d7e5-454a-9f7b-4f98bd1bb2f8" xsi:nil="true"/>
    <lcf76f155ced4ddcb4097134ff3c332f xmlns="16480a4b-75a8-4ae1-829a-fbe5f8a97b56">
      <Terms xmlns="http://schemas.microsoft.com/office/infopath/2007/PartnerControls"/>
    </lcf76f155ced4ddcb4097134ff3c332f>
    <TaxCatchAll xmlns="2c8898d1-d7e5-454a-9f7b-4f98bd1bb2f8" xsi:nil="true"/>
    <CurriculumSubject xmlns="2c8898d1-d7e5-454a-9f7b-4f98bd1bb2f8">History and politics</CurriculumSubject>
    <e1cfe89c0e8d45c0a1853bffaaa4fa6b xmlns="2c8898d1-d7e5-454a-9f7b-4f98bd1bb2f8">
      <Terms xmlns="http://schemas.microsoft.com/office/infopath/2007/PartnerControls"/>
    </e1cfe89c0e8d45c0a1853bffaaa4fa6b>
    <dd6e9c9f5fa94a718ae7cb542b42115b xmlns="2c8898d1-d7e5-454a-9f7b-4f98bd1bb2f8">
      <Terms xmlns="http://schemas.microsoft.com/office/infopath/2007/PartnerControls"/>
    </dd6e9c9f5fa94a718ae7cb542b42115b>
    <Lesson xmlns="2c8898d1-d7e5-454a-9f7b-4f98bd1bb2f8" xsi:nil="true"/>
    <CustomTags xmlns="2c8898d1-d7e5-454a-9f7b-4f98bd1bb2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FD394D9292FC94D95480BED23BD9EBC" ma:contentTypeVersion="31" ma:contentTypeDescription="Create a new document." ma:contentTypeScope="" ma:versionID="6d04316f6f128cf99ba4190f066c8f5d">
  <xsd:schema xmlns:xsd="http://www.w3.org/2001/XMLSchema" xmlns:xs="http://www.w3.org/2001/XMLSchema" xmlns:p="http://schemas.microsoft.com/office/2006/metadata/properties" xmlns:ns2="2c8898d1-d7e5-454a-9f7b-4f98bd1bb2f8" xmlns:ns3="16480a4b-75a8-4ae1-829a-fbe5f8a97b56" targetNamespace="http://schemas.microsoft.com/office/2006/metadata/properties" ma:root="true" ma:fieldsID="a1f592e6d6ad658ae056459e3c61eb93" ns2:_="" ns3:_="">
    <xsd:import namespace="2c8898d1-d7e5-454a-9f7b-4f98bd1bb2f8"/>
    <xsd:import namespace="16480a4b-75a8-4ae1-829a-fbe5f8a97b56"/>
    <xsd:element name="properties">
      <xsd:complexType>
        <xsd:sequence>
          <xsd:element name="documentManagement">
            <xsd:complexType>
              <xsd:all>
                <xsd:element ref="ns2:ic99ab2d3052471088f0122add314e15" minOccurs="0"/>
                <xsd:element ref="ns2:TaxCatchAll" minOccurs="0"/>
                <xsd:element ref="ns2:f6116c42deef4659a7b16a1964659e81" minOccurs="0"/>
                <xsd:element ref="ns2:m4273257eae1431588704b757099408f" minOccurs="0"/>
                <xsd:element ref="ns2:e1cfe89c0e8d45c0a1853bffaaa4fa6b" minOccurs="0"/>
                <xsd:element ref="ns2:dd6e9c9f5fa94a718ae7cb542b42115b" minOccurs="0"/>
                <xsd:element ref="ns2:PersonalIdentificationData" minOccurs="0"/>
                <xsd:element ref="ns2:KeyStage" minOccurs="0"/>
                <xsd:element ref="ns2:Year" minOccurs="0"/>
                <xsd:element ref="ns2:Lesson" minOccurs="0"/>
                <xsd:element ref="ns2:CustomTags" minOccurs="0"/>
                <xsd:element ref="ns2:CurriculumSubject"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898d1-d7e5-454a-9f7b-4f98bd1bb2f8" elementFormDefault="qualified">
    <xsd:import namespace="http://schemas.microsoft.com/office/2006/documentManagement/types"/>
    <xsd:import namespace="http://schemas.microsoft.com/office/infopath/2007/PartnerControls"/>
    <xsd:element name="ic99ab2d3052471088f0122add314e15" ma:index="9" nillable="true" ma:taxonomy="true" ma:internalName="ic99ab2d3052471088f0122add314e15" ma:taxonomyFieldName="Topic" ma:displayName="Topic" ma:fieldId="{2c99ab2d-3052-4710-88f0-122add314e15}" ma:sspId="ada221cf-a03d-4a92-8314-c3407f85b966" ma:termSetId="c26c9f7c-a24f-4c68-8738-43829c5c24c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5db30c5-9e57-4b45-9527-cd1790b8796e}" ma:internalName="TaxCatchAll" ma:showField="CatchAllData" ma:web="2c8898d1-d7e5-454a-9f7b-4f98bd1bb2f8">
      <xsd:complexType>
        <xsd:complexContent>
          <xsd:extension base="dms:MultiChoiceLookup">
            <xsd:sequence>
              <xsd:element name="Value" type="dms:Lookup" maxOccurs="unbounded" minOccurs="0" nillable="true"/>
            </xsd:sequence>
          </xsd:extension>
        </xsd:complexContent>
      </xsd:complexType>
    </xsd:element>
    <xsd:element name="f6116c42deef4659a7b16a1964659e81" ma:index="12" nillable="true" ma:taxonomy="true" ma:internalName="f6116c42deef4659a7b16a1964659e81" ma:taxonomyFieldName="Staff_x0020_Category" ma:displayName="Staff Category" ma:fieldId="{f6116c42-deef-4659-a7b1-6a1964659e81}" ma:sspId="ada221cf-a03d-4a92-8314-c3407f85b966" ma:termSetId="3eba5cf0-b74c-4c2f-8047-585e8ae8618c" ma:anchorId="00000000-0000-0000-0000-000000000000" ma:open="false" ma:isKeyword="false">
      <xsd:complexType>
        <xsd:sequence>
          <xsd:element ref="pc:Terms" minOccurs="0" maxOccurs="1"/>
        </xsd:sequence>
      </xsd:complexType>
    </xsd:element>
    <xsd:element name="m4273257eae1431588704b757099408f" ma:index="14" nillable="true" ma:taxonomy="true" ma:internalName="m4273257eae1431588704b757099408f" ma:taxonomyFieldName="Exam_x0020_Board" ma:displayName="Exam Board" ma:fieldId="{64273257-eae1-4315-8870-4b757099408f}" ma:sspId="ada221cf-a03d-4a92-8314-c3407f85b966" ma:termSetId="53aee5ad-a23e-468c-a438-fe5d60b3a5c3" ma:anchorId="00000000-0000-0000-0000-000000000000" ma:open="false" ma:isKeyword="false">
      <xsd:complexType>
        <xsd:sequence>
          <xsd:element ref="pc:Terms" minOccurs="0" maxOccurs="1"/>
        </xsd:sequence>
      </xsd:complexType>
    </xsd:element>
    <xsd:element name="e1cfe89c0e8d45c0a1853bffaaa4fa6b" ma:index="16" nillable="true" ma:taxonomy="true" ma:internalName="e1cfe89c0e8d45c0a1853bffaaa4fa6b" ma:taxonomyFieldName="Week" ma:displayName="Week" ma:fieldId="{e1cfe89c-0e8d-45c0-a185-3bffaaa4fa6b}" ma:sspId="ada221cf-a03d-4a92-8314-c3407f85b966" ma:termSetId="cc2e5463-0c6f-4f29-8d9e-cc18a08bcf06" ma:anchorId="00000000-0000-0000-0000-000000000000" ma:open="false" ma:isKeyword="false">
      <xsd:complexType>
        <xsd:sequence>
          <xsd:element ref="pc:Terms" minOccurs="0" maxOccurs="1"/>
        </xsd:sequence>
      </xsd:complexType>
    </xsd:element>
    <xsd:element name="dd6e9c9f5fa94a718ae7cb542b42115b" ma:index="18" nillable="true" ma:taxonomy="true" ma:internalName="dd6e9c9f5fa94a718ae7cb542b42115b" ma:taxonomyFieldName="Term" ma:displayName="Term" ma:fieldId="{dd6e9c9f-5fa9-4a71-8ae7-cb542b42115b}" ma:sspId="ada221cf-a03d-4a92-8314-c3407f85b966" ma:termSetId="feb6bb88-6f74-46a1-a0a0-3179b357f5bd"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History and politics" ma:internalName="Curriculum_x0020_Subject">
      <xsd:simpleType>
        <xsd:restriction base="dms:Text"/>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480a4b-75a8-4ae1-829a-fbe5f8a97b56"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DateTaken" ma:index="29" nillable="true" ma:displayName="MediaServiceDateTaken" ma:hidden="true" ma:indexed="true" ma:internalName="MediaServiceDateTake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ada221cf-a03d-4a92-8314-c3407f85b966" ma:termSetId="09814cd3-568e-fe90-9814-8d621ff8fb84" ma:anchorId="fba54fb3-c3e1-fe81-a776-ca4b69148c4d" ma:open="true" ma:isKeyword="false">
      <xsd:complexType>
        <xsd:sequence>
          <xsd:element ref="pc:Terms" minOccurs="0" maxOccurs="1"/>
        </xsd:sequence>
      </xsd:complex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Location" ma:index="36" nillable="true" ma:displayName="Location" ma:description="" ma:indexed="true" ma:internalName="MediaServiceLocation" ma:readOnly="true">
      <xsd:simpleType>
        <xsd:restriction base="dms:Text"/>
      </xsd:simple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D4229C-B249-4120-BFE9-0E6E0181400F}">
  <ds:schemaRefs>
    <ds:schemaRef ds:uri="http://www.w3.org/XML/1998/namespace"/>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16480a4b-75a8-4ae1-829a-fbe5f8a97b56"/>
    <ds:schemaRef ds:uri="2c8898d1-d7e5-454a-9f7b-4f98bd1bb2f8"/>
    <ds:schemaRef ds:uri="http://purl.org/dc/dcmitype/"/>
  </ds:schemaRefs>
</ds:datastoreItem>
</file>

<file path=customXml/itemProps2.xml><?xml version="1.0" encoding="utf-8"?>
<ds:datastoreItem xmlns:ds="http://schemas.openxmlformats.org/officeDocument/2006/customXml" ds:itemID="{8BC34C54-A6C7-4C4A-B454-0F8E9CFD0C1B}">
  <ds:schemaRefs>
    <ds:schemaRef ds:uri="http://schemas.microsoft.com/sharepoint/v3/contenttype/forms"/>
  </ds:schemaRefs>
</ds:datastoreItem>
</file>

<file path=customXml/itemProps3.xml><?xml version="1.0" encoding="utf-8"?>
<ds:datastoreItem xmlns:ds="http://schemas.openxmlformats.org/officeDocument/2006/customXml" ds:itemID="{E64F2A41-29DC-4CD6-9E89-EFFFC7FB9376}">
  <ds:schemaRefs>
    <ds:schemaRef ds:uri="http://schemas.microsoft.com/office/2006/metadata/longProperties"/>
  </ds:schemaRefs>
</ds:datastoreItem>
</file>

<file path=customXml/itemProps4.xml><?xml version="1.0" encoding="utf-8"?>
<ds:datastoreItem xmlns:ds="http://schemas.openxmlformats.org/officeDocument/2006/customXml" ds:itemID="{909F7F71-31C4-48DB-9B03-FF5ACB9CDB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898d1-d7e5-454a-9f7b-4f98bd1bb2f8"/>
    <ds:schemaRef ds:uri="16480a4b-75a8-4ae1-829a-fbe5f8a97b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301</TotalTime>
  <Words>6210</Words>
  <Application>Microsoft Macintosh PowerPoint</Application>
  <PresentationFormat>On-screen Show (4:3)</PresentationFormat>
  <Paragraphs>372</Paragraphs>
  <Slides>31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Garamond</vt:lpstr>
      <vt:lpstr>Open Sans</vt:lpstr>
      <vt:lpstr>ReithSans</vt:lpstr>
      <vt:lpstr>Wingdings</vt:lpstr>
      <vt:lpstr>Office Theme</vt:lpstr>
      <vt:lpstr>Why was the slave trade abolished?</vt:lpstr>
      <vt:lpstr>PowerPoint Presentation</vt:lpstr>
      <vt:lpstr>When was the slave trade abolished?</vt:lpstr>
      <vt:lpstr>White middle-class campaigners </vt:lpstr>
      <vt:lpstr>PowerPoint Presentation</vt:lpstr>
      <vt:lpstr>PowerPoint Presentation</vt:lpstr>
      <vt:lpstr>PowerPoint Presentation</vt:lpstr>
      <vt:lpstr>Key Events</vt:lpstr>
      <vt:lpstr>What are sources?</vt:lpstr>
      <vt:lpstr>Interpretations </vt:lpstr>
      <vt:lpstr>PowerPoint Presentation</vt:lpstr>
      <vt:lpstr>Explaining paragraph </vt:lpstr>
      <vt:lpstr>How do historians use evidence?</vt:lpstr>
      <vt:lpstr>For the teacher use</vt:lpstr>
      <vt:lpstr>Black people’s actions</vt:lpstr>
      <vt:lpstr>Slave rebellions</vt:lpstr>
      <vt:lpstr>PowerPoint Presentation</vt:lpstr>
      <vt:lpstr>Black abolitionists </vt:lpstr>
      <vt:lpstr>Interpretations </vt:lpstr>
      <vt:lpstr>PowerPoint Presentation</vt:lpstr>
      <vt:lpstr>Student note sheet</vt:lpstr>
      <vt:lpstr>The economy</vt:lpstr>
      <vt:lpstr>The economy</vt:lpstr>
      <vt:lpstr> </vt:lpstr>
      <vt:lpstr>Quakers and the Working Class.</vt:lpstr>
      <vt:lpstr>Other Factors</vt:lpstr>
      <vt:lpstr>Quiz</vt:lpstr>
      <vt:lpstr>Interpretations </vt:lpstr>
      <vt:lpstr>PowerPoint Presentation</vt:lpstr>
      <vt:lpstr>Explaining paragraph </vt:lpstr>
      <vt:lpstr>Essay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was the slave trade abolished?</dc:title>
  <dc:creator>Sally McCartney</dc:creator>
  <cp:lastModifiedBy>Steven Spence</cp:lastModifiedBy>
  <cp:revision>12</cp:revision>
  <cp:lastPrinted>2021-04-20T07:18:27Z</cp:lastPrinted>
  <dcterms:created xsi:type="dcterms:W3CDTF">2020-01-09T15:24:15Z</dcterms:created>
  <dcterms:modified xsi:type="dcterms:W3CDTF">2024-08-11T23:29:47Z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0x0101006FD394D9292FC94D95480BED23BD9EBC</vt:lpwstr>
  </property>
  <property fmtid="{D5CDD505-2E9C-101B-9397-08002B2CF9AE}" pid="3" name="Topic">
    <vt:lpwstr/>
  </property>
  <property fmtid="{D5CDD505-2E9C-101B-9397-08002B2CF9AE}" pid="4" name="Term">
    <vt:lpwstr/>
  </property>
  <property fmtid="{D5CDD505-2E9C-101B-9397-08002B2CF9AE}" pid="5" name="Staff Category">
    <vt:lpwstr/>
  </property>
  <property fmtid="{D5CDD505-2E9C-101B-9397-08002B2CF9AE}" pid="6" name="Week">
    <vt:lpwstr/>
  </property>
  <property fmtid="{D5CDD505-2E9C-101B-9397-08002B2CF9AE}" pid="7" name="Exam Board">
    <vt:lpwstr/>
  </property>
  <property fmtid="{D5CDD505-2E9C-101B-9397-08002B2CF9AE}" pid="8" name="MediaServiceImageTags">
    <vt:lpwstr/>
  </property>
</Properties>
</file>