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5" r:id="rId3"/>
    <p:sldId id="257" r:id="rId4"/>
    <p:sldId id="268" r:id="rId5"/>
    <p:sldId id="258" r:id="rId6"/>
    <p:sldId id="271" r:id="rId7"/>
    <p:sldId id="259" r:id="rId8"/>
    <p:sldId id="272" r:id="rId9"/>
    <p:sldId id="260" r:id="rId10"/>
    <p:sldId id="261" r:id="rId11"/>
    <p:sldId id="262" r:id="rId12"/>
    <p:sldId id="263" r:id="rId13"/>
    <p:sldId id="264" r:id="rId14"/>
    <p:sldId id="265" r:id="rId15"/>
    <p:sldId id="266" r:id="rId16"/>
    <p:sldId id="273" r:id="rId17"/>
    <p:sldId id="269" r:id="rId18"/>
    <p:sldId id="267" r:id="rId19"/>
    <p:sldId id="270" r:id="rId20"/>
    <p:sldId id="274" r:id="rId21"/>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35"/>
    <p:restoredTop sz="96197"/>
  </p:normalViewPr>
  <p:slideViewPr>
    <p:cSldViewPr snapToGrid="0">
      <p:cViewPr varScale="1">
        <p:scale>
          <a:sx n="84" d="100"/>
          <a:sy n="84" d="100"/>
        </p:scale>
        <p:origin x="200" y="10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2E1E-14AD-0E20-0947-60CE5E30F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F7AA5760-13CB-82C9-FF77-5CA4C5AAF5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0E3D6CE1-3340-8696-7F92-EF565672ADF5}"/>
              </a:ext>
            </a:extLst>
          </p:cNvPr>
          <p:cNvSpPr>
            <a:spLocks noGrp="1"/>
          </p:cNvSpPr>
          <p:nvPr>
            <p:ph type="dt" sz="half" idx="10"/>
          </p:nvPr>
        </p:nvSpPr>
        <p:spPr/>
        <p:txBody>
          <a:bodyPr/>
          <a:lstStyle/>
          <a:p>
            <a:fld id="{6F677CBD-DAD0-0349-938A-C84242ECAE7F}" type="datetimeFigureOut">
              <a:rPr lang="en-CN" smtClean="0"/>
              <a:t>2023/1/31</a:t>
            </a:fld>
            <a:endParaRPr lang="en-CN"/>
          </a:p>
        </p:txBody>
      </p:sp>
      <p:sp>
        <p:nvSpPr>
          <p:cNvPr id="5" name="Footer Placeholder 4">
            <a:extLst>
              <a:ext uri="{FF2B5EF4-FFF2-40B4-BE49-F238E27FC236}">
                <a16:creationId xmlns:a16="http://schemas.microsoft.com/office/drawing/2014/main" id="{4B540862-2F00-74BC-A11C-8A909E909F0E}"/>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E76C2AD5-015E-1CAC-DA7F-B07595C60AE4}"/>
              </a:ext>
            </a:extLst>
          </p:cNvPr>
          <p:cNvSpPr>
            <a:spLocks noGrp="1"/>
          </p:cNvSpPr>
          <p:nvPr>
            <p:ph type="sldNum" sz="quarter" idx="12"/>
          </p:nvPr>
        </p:nvSpPr>
        <p:spPr/>
        <p:txBody>
          <a:bodyPr/>
          <a:lstStyle/>
          <a:p>
            <a:fld id="{AF451849-B450-5749-903C-9DB1C4E9ADF4}" type="slidenum">
              <a:rPr lang="en-CN" smtClean="0"/>
              <a:t>‹#›</a:t>
            </a:fld>
            <a:endParaRPr lang="en-CN"/>
          </a:p>
        </p:txBody>
      </p:sp>
    </p:spTree>
    <p:extLst>
      <p:ext uri="{BB962C8B-B14F-4D97-AF65-F5344CB8AC3E}">
        <p14:creationId xmlns:p14="http://schemas.microsoft.com/office/powerpoint/2010/main" val="67341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DA86-28C4-0AF2-239E-6AF0BD857A09}"/>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4D89171D-E953-184F-C6C8-65A523D633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AFBD0D1E-7E27-759B-B19C-A16BC19ADF4B}"/>
              </a:ext>
            </a:extLst>
          </p:cNvPr>
          <p:cNvSpPr>
            <a:spLocks noGrp="1"/>
          </p:cNvSpPr>
          <p:nvPr>
            <p:ph type="dt" sz="half" idx="10"/>
          </p:nvPr>
        </p:nvSpPr>
        <p:spPr/>
        <p:txBody>
          <a:bodyPr/>
          <a:lstStyle/>
          <a:p>
            <a:fld id="{6F677CBD-DAD0-0349-938A-C84242ECAE7F}" type="datetimeFigureOut">
              <a:rPr lang="en-CN" smtClean="0"/>
              <a:t>2023/1/31</a:t>
            </a:fld>
            <a:endParaRPr lang="en-CN"/>
          </a:p>
        </p:txBody>
      </p:sp>
      <p:sp>
        <p:nvSpPr>
          <p:cNvPr id="5" name="Footer Placeholder 4">
            <a:extLst>
              <a:ext uri="{FF2B5EF4-FFF2-40B4-BE49-F238E27FC236}">
                <a16:creationId xmlns:a16="http://schemas.microsoft.com/office/drawing/2014/main" id="{69214AD4-93D6-A2C0-7211-A0A32D1CBE89}"/>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88FF76AA-01DA-6047-C14D-DF6492FF198C}"/>
              </a:ext>
            </a:extLst>
          </p:cNvPr>
          <p:cNvSpPr>
            <a:spLocks noGrp="1"/>
          </p:cNvSpPr>
          <p:nvPr>
            <p:ph type="sldNum" sz="quarter" idx="12"/>
          </p:nvPr>
        </p:nvSpPr>
        <p:spPr/>
        <p:txBody>
          <a:bodyPr/>
          <a:lstStyle/>
          <a:p>
            <a:fld id="{AF451849-B450-5749-903C-9DB1C4E9ADF4}" type="slidenum">
              <a:rPr lang="en-CN" smtClean="0"/>
              <a:t>‹#›</a:t>
            </a:fld>
            <a:endParaRPr lang="en-CN"/>
          </a:p>
        </p:txBody>
      </p:sp>
    </p:spTree>
    <p:extLst>
      <p:ext uri="{BB962C8B-B14F-4D97-AF65-F5344CB8AC3E}">
        <p14:creationId xmlns:p14="http://schemas.microsoft.com/office/powerpoint/2010/main" val="3429180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0C28BB-94C2-6540-71E7-4FF819886F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167E1A22-419E-3B3C-6B99-B7A6D1E5A6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69AA3CAF-FCF4-A9E7-3145-DCB55F3B03DE}"/>
              </a:ext>
            </a:extLst>
          </p:cNvPr>
          <p:cNvSpPr>
            <a:spLocks noGrp="1"/>
          </p:cNvSpPr>
          <p:nvPr>
            <p:ph type="dt" sz="half" idx="10"/>
          </p:nvPr>
        </p:nvSpPr>
        <p:spPr/>
        <p:txBody>
          <a:bodyPr/>
          <a:lstStyle/>
          <a:p>
            <a:fld id="{6F677CBD-DAD0-0349-938A-C84242ECAE7F}" type="datetimeFigureOut">
              <a:rPr lang="en-CN" smtClean="0"/>
              <a:t>2023/1/31</a:t>
            </a:fld>
            <a:endParaRPr lang="en-CN"/>
          </a:p>
        </p:txBody>
      </p:sp>
      <p:sp>
        <p:nvSpPr>
          <p:cNvPr id="5" name="Footer Placeholder 4">
            <a:extLst>
              <a:ext uri="{FF2B5EF4-FFF2-40B4-BE49-F238E27FC236}">
                <a16:creationId xmlns:a16="http://schemas.microsoft.com/office/drawing/2014/main" id="{575D3AF2-B5E0-68BE-C862-23491872B911}"/>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7A3C4A44-0890-CFEA-9436-87F5B6A3282E}"/>
              </a:ext>
            </a:extLst>
          </p:cNvPr>
          <p:cNvSpPr>
            <a:spLocks noGrp="1"/>
          </p:cNvSpPr>
          <p:nvPr>
            <p:ph type="sldNum" sz="quarter" idx="12"/>
          </p:nvPr>
        </p:nvSpPr>
        <p:spPr/>
        <p:txBody>
          <a:bodyPr/>
          <a:lstStyle/>
          <a:p>
            <a:fld id="{AF451849-B450-5749-903C-9DB1C4E9ADF4}" type="slidenum">
              <a:rPr lang="en-CN" smtClean="0"/>
              <a:t>‹#›</a:t>
            </a:fld>
            <a:endParaRPr lang="en-CN"/>
          </a:p>
        </p:txBody>
      </p:sp>
    </p:spTree>
    <p:extLst>
      <p:ext uri="{BB962C8B-B14F-4D97-AF65-F5344CB8AC3E}">
        <p14:creationId xmlns:p14="http://schemas.microsoft.com/office/powerpoint/2010/main" val="154963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797D-C193-23E8-660A-C02D210FE170}"/>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AB561DEA-5ED0-A509-270B-DAA541B78B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92A4E868-08F1-EF58-CF16-89046640A04E}"/>
              </a:ext>
            </a:extLst>
          </p:cNvPr>
          <p:cNvSpPr>
            <a:spLocks noGrp="1"/>
          </p:cNvSpPr>
          <p:nvPr>
            <p:ph type="dt" sz="half" idx="10"/>
          </p:nvPr>
        </p:nvSpPr>
        <p:spPr/>
        <p:txBody>
          <a:bodyPr/>
          <a:lstStyle/>
          <a:p>
            <a:fld id="{6F677CBD-DAD0-0349-938A-C84242ECAE7F}" type="datetimeFigureOut">
              <a:rPr lang="en-CN" smtClean="0"/>
              <a:t>2023/1/31</a:t>
            </a:fld>
            <a:endParaRPr lang="en-CN"/>
          </a:p>
        </p:txBody>
      </p:sp>
      <p:sp>
        <p:nvSpPr>
          <p:cNvPr id="5" name="Footer Placeholder 4">
            <a:extLst>
              <a:ext uri="{FF2B5EF4-FFF2-40B4-BE49-F238E27FC236}">
                <a16:creationId xmlns:a16="http://schemas.microsoft.com/office/drawing/2014/main" id="{F56682D7-BD7C-D0DB-C503-57AF6EF77C8D}"/>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205C956B-8742-A78A-DAAB-F1D360DC8200}"/>
              </a:ext>
            </a:extLst>
          </p:cNvPr>
          <p:cNvSpPr>
            <a:spLocks noGrp="1"/>
          </p:cNvSpPr>
          <p:nvPr>
            <p:ph type="sldNum" sz="quarter" idx="12"/>
          </p:nvPr>
        </p:nvSpPr>
        <p:spPr/>
        <p:txBody>
          <a:bodyPr/>
          <a:lstStyle/>
          <a:p>
            <a:fld id="{AF451849-B450-5749-903C-9DB1C4E9ADF4}" type="slidenum">
              <a:rPr lang="en-CN" smtClean="0"/>
              <a:t>‹#›</a:t>
            </a:fld>
            <a:endParaRPr lang="en-CN"/>
          </a:p>
        </p:txBody>
      </p:sp>
    </p:spTree>
    <p:extLst>
      <p:ext uri="{BB962C8B-B14F-4D97-AF65-F5344CB8AC3E}">
        <p14:creationId xmlns:p14="http://schemas.microsoft.com/office/powerpoint/2010/main" val="262353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804F-91E3-C402-D2CD-FE7CC55CB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EFEFA17E-C25D-3531-D1DC-BB9C7B8E72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100A65-D0AD-0C4A-C2BC-9237D4361F5E}"/>
              </a:ext>
            </a:extLst>
          </p:cNvPr>
          <p:cNvSpPr>
            <a:spLocks noGrp="1"/>
          </p:cNvSpPr>
          <p:nvPr>
            <p:ph type="dt" sz="half" idx="10"/>
          </p:nvPr>
        </p:nvSpPr>
        <p:spPr/>
        <p:txBody>
          <a:bodyPr/>
          <a:lstStyle/>
          <a:p>
            <a:fld id="{6F677CBD-DAD0-0349-938A-C84242ECAE7F}" type="datetimeFigureOut">
              <a:rPr lang="en-CN" smtClean="0"/>
              <a:t>2023/1/31</a:t>
            </a:fld>
            <a:endParaRPr lang="en-CN"/>
          </a:p>
        </p:txBody>
      </p:sp>
      <p:sp>
        <p:nvSpPr>
          <p:cNvPr id="5" name="Footer Placeholder 4">
            <a:extLst>
              <a:ext uri="{FF2B5EF4-FFF2-40B4-BE49-F238E27FC236}">
                <a16:creationId xmlns:a16="http://schemas.microsoft.com/office/drawing/2014/main" id="{83047DD2-2F4D-742F-6CB5-63C7B89ACA63}"/>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324D9F08-D86B-AABB-4344-FF70F879F218}"/>
              </a:ext>
            </a:extLst>
          </p:cNvPr>
          <p:cNvSpPr>
            <a:spLocks noGrp="1"/>
          </p:cNvSpPr>
          <p:nvPr>
            <p:ph type="sldNum" sz="quarter" idx="12"/>
          </p:nvPr>
        </p:nvSpPr>
        <p:spPr/>
        <p:txBody>
          <a:bodyPr/>
          <a:lstStyle/>
          <a:p>
            <a:fld id="{AF451849-B450-5749-903C-9DB1C4E9ADF4}" type="slidenum">
              <a:rPr lang="en-CN" smtClean="0"/>
              <a:t>‹#›</a:t>
            </a:fld>
            <a:endParaRPr lang="en-CN"/>
          </a:p>
        </p:txBody>
      </p:sp>
    </p:spTree>
    <p:extLst>
      <p:ext uri="{BB962C8B-B14F-4D97-AF65-F5344CB8AC3E}">
        <p14:creationId xmlns:p14="http://schemas.microsoft.com/office/powerpoint/2010/main" val="258016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AE25-FAC4-D9F7-C1AE-C3138B433503}"/>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3A07D756-9603-AF0E-0E82-4B53CDDE45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68F84B76-CD88-62E3-0458-5C916BD7D5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34682612-C10E-6FD8-B655-D5033008A274}"/>
              </a:ext>
            </a:extLst>
          </p:cNvPr>
          <p:cNvSpPr>
            <a:spLocks noGrp="1"/>
          </p:cNvSpPr>
          <p:nvPr>
            <p:ph type="dt" sz="half" idx="10"/>
          </p:nvPr>
        </p:nvSpPr>
        <p:spPr/>
        <p:txBody>
          <a:bodyPr/>
          <a:lstStyle/>
          <a:p>
            <a:fld id="{6F677CBD-DAD0-0349-938A-C84242ECAE7F}" type="datetimeFigureOut">
              <a:rPr lang="en-CN" smtClean="0"/>
              <a:t>2023/1/31</a:t>
            </a:fld>
            <a:endParaRPr lang="en-CN"/>
          </a:p>
        </p:txBody>
      </p:sp>
      <p:sp>
        <p:nvSpPr>
          <p:cNvPr id="6" name="Footer Placeholder 5">
            <a:extLst>
              <a:ext uri="{FF2B5EF4-FFF2-40B4-BE49-F238E27FC236}">
                <a16:creationId xmlns:a16="http://schemas.microsoft.com/office/drawing/2014/main" id="{4915A29C-6073-CC1F-BD35-EB8CE863124F}"/>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F9C11FFF-797E-F0E3-1F7E-58D1C61FCE68}"/>
              </a:ext>
            </a:extLst>
          </p:cNvPr>
          <p:cNvSpPr>
            <a:spLocks noGrp="1"/>
          </p:cNvSpPr>
          <p:nvPr>
            <p:ph type="sldNum" sz="quarter" idx="12"/>
          </p:nvPr>
        </p:nvSpPr>
        <p:spPr/>
        <p:txBody>
          <a:bodyPr/>
          <a:lstStyle/>
          <a:p>
            <a:fld id="{AF451849-B450-5749-903C-9DB1C4E9ADF4}" type="slidenum">
              <a:rPr lang="en-CN" smtClean="0"/>
              <a:t>‹#›</a:t>
            </a:fld>
            <a:endParaRPr lang="en-CN"/>
          </a:p>
        </p:txBody>
      </p:sp>
    </p:spTree>
    <p:extLst>
      <p:ext uri="{BB962C8B-B14F-4D97-AF65-F5344CB8AC3E}">
        <p14:creationId xmlns:p14="http://schemas.microsoft.com/office/powerpoint/2010/main" val="103411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5C7A-FAFB-486F-D837-803968104718}"/>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239F6D88-D7EF-8D4C-389D-CCA4B6A4A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B9C287-5329-13E7-5C50-0081740B31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C1D113A4-73E9-6E7B-885C-27CAE12A32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B192D8-DC27-0562-B765-26B511251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B3B9F77A-86D7-B3B9-34AE-7CB3201CB5B9}"/>
              </a:ext>
            </a:extLst>
          </p:cNvPr>
          <p:cNvSpPr>
            <a:spLocks noGrp="1"/>
          </p:cNvSpPr>
          <p:nvPr>
            <p:ph type="dt" sz="half" idx="10"/>
          </p:nvPr>
        </p:nvSpPr>
        <p:spPr/>
        <p:txBody>
          <a:bodyPr/>
          <a:lstStyle/>
          <a:p>
            <a:fld id="{6F677CBD-DAD0-0349-938A-C84242ECAE7F}" type="datetimeFigureOut">
              <a:rPr lang="en-CN" smtClean="0"/>
              <a:t>2023/1/31</a:t>
            </a:fld>
            <a:endParaRPr lang="en-CN"/>
          </a:p>
        </p:txBody>
      </p:sp>
      <p:sp>
        <p:nvSpPr>
          <p:cNvPr id="8" name="Footer Placeholder 7">
            <a:extLst>
              <a:ext uri="{FF2B5EF4-FFF2-40B4-BE49-F238E27FC236}">
                <a16:creationId xmlns:a16="http://schemas.microsoft.com/office/drawing/2014/main" id="{F7665836-2EED-A8E7-2C0A-5FE740B5C1AA}"/>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796E8884-4CC2-927E-C05B-89E0A6554AB1}"/>
              </a:ext>
            </a:extLst>
          </p:cNvPr>
          <p:cNvSpPr>
            <a:spLocks noGrp="1"/>
          </p:cNvSpPr>
          <p:nvPr>
            <p:ph type="sldNum" sz="quarter" idx="12"/>
          </p:nvPr>
        </p:nvSpPr>
        <p:spPr/>
        <p:txBody>
          <a:bodyPr/>
          <a:lstStyle/>
          <a:p>
            <a:fld id="{AF451849-B450-5749-903C-9DB1C4E9ADF4}" type="slidenum">
              <a:rPr lang="en-CN" smtClean="0"/>
              <a:t>‹#›</a:t>
            </a:fld>
            <a:endParaRPr lang="en-CN"/>
          </a:p>
        </p:txBody>
      </p:sp>
    </p:spTree>
    <p:extLst>
      <p:ext uri="{BB962C8B-B14F-4D97-AF65-F5344CB8AC3E}">
        <p14:creationId xmlns:p14="http://schemas.microsoft.com/office/powerpoint/2010/main" val="14455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EE8A-2010-201C-8820-D41E01A181DA}"/>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3B86A207-D2A5-4611-E3E0-4DC4F02FAB40}"/>
              </a:ext>
            </a:extLst>
          </p:cNvPr>
          <p:cNvSpPr>
            <a:spLocks noGrp="1"/>
          </p:cNvSpPr>
          <p:nvPr>
            <p:ph type="dt" sz="half" idx="10"/>
          </p:nvPr>
        </p:nvSpPr>
        <p:spPr/>
        <p:txBody>
          <a:bodyPr/>
          <a:lstStyle/>
          <a:p>
            <a:fld id="{6F677CBD-DAD0-0349-938A-C84242ECAE7F}" type="datetimeFigureOut">
              <a:rPr lang="en-CN" smtClean="0"/>
              <a:t>2023/1/31</a:t>
            </a:fld>
            <a:endParaRPr lang="en-CN"/>
          </a:p>
        </p:txBody>
      </p:sp>
      <p:sp>
        <p:nvSpPr>
          <p:cNvPr id="4" name="Footer Placeholder 3">
            <a:extLst>
              <a:ext uri="{FF2B5EF4-FFF2-40B4-BE49-F238E27FC236}">
                <a16:creationId xmlns:a16="http://schemas.microsoft.com/office/drawing/2014/main" id="{8438E1A2-4994-452D-6376-C7C29BA82172}"/>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679CA977-1B2B-61F8-283C-2FEFB85CDFA8}"/>
              </a:ext>
            </a:extLst>
          </p:cNvPr>
          <p:cNvSpPr>
            <a:spLocks noGrp="1"/>
          </p:cNvSpPr>
          <p:nvPr>
            <p:ph type="sldNum" sz="quarter" idx="12"/>
          </p:nvPr>
        </p:nvSpPr>
        <p:spPr/>
        <p:txBody>
          <a:bodyPr/>
          <a:lstStyle/>
          <a:p>
            <a:fld id="{AF451849-B450-5749-903C-9DB1C4E9ADF4}" type="slidenum">
              <a:rPr lang="en-CN" smtClean="0"/>
              <a:t>‹#›</a:t>
            </a:fld>
            <a:endParaRPr lang="en-CN"/>
          </a:p>
        </p:txBody>
      </p:sp>
    </p:spTree>
    <p:extLst>
      <p:ext uri="{BB962C8B-B14F-4D97-AF65-F5344CB8AC3E}">
        <p14:creationId xmlns:p14="http://schemas.microsoft.com/office/powerpoint/2010/main" val="223604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BF191-4A48-888C-BE86-6CEB74BEFF19}"/>
              </a:ext>
            </a:extLst>
          </p:cNvPr>
          <p:cNvSpPr>
            <a:spLocks noGrp="1"/>
          </p:cNvSpPr>
          <p:nvPr>
            <p:ph type="dt" sz="half" idx="10"/>
          </p:nvPr>
        </p:nvSpPr>
        <p:spPr/>
        <p:txBody>
          <a:bodyPr/>
          <a:lstStyle/>
          <a:p>
            <a:fld id="{6F677CBD-DAD0-0349-938A-C84242ECAE7F}" type="datetimeFigureOut">
              <a:rPr lang="en-CN" smtClean="0"/>
              <a:t>2023/1/31</a:t>
            </a:fld>
            <a:endParaRPr lang="en-CN"/>
          </a:p>
        </p:txBody>
      </p:sp>
      <p:sp>
        <p:nvSpPr>
          <p:cNvPr id="3" name="Footer Placeholder 2">
            <a:extLst>
              <a:ext uri="{FF2B5EF4-FFF2-40B4-BE49-F238E27FC236}">
                <a16:creationId xmlns:a16="http://schemas.microsoft.com/office/drawing/2014/main" id="{B55EE7E1-D216-77FC-A951-A928C899D84F}"/>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23E548F0-1F44-DB65-927A-1F288CA5EBAB}"/>
              </a:ext>
            </a:extLst>
          </p:cNvPr>
          <p:cNvSpPr>
            <a:spLocks noGrp="1"/>
          </p:cNvSpPr>
          <p:nvPr>
            <p:ph type="sldNum" sz="quarter" idx="12"/>
          </p:nvPr>
        </p:nvSpPr>
        <p:spPr/>
        <p:txBody>
          <a:bodyPr/>
          <a:lstStyle/>
          <a:p>
            <a:fld id="{AF451849-B450-5749-903C-9DB1C4E9ADF4}" type="slidenum">
              <a:rPr lang="en-CN" smtClean="0"/>
              <a:t>‹#›</a:t>
            </a:fld>
            <a:endParaRPr lang="en-CN"/>
          </a:p>
        </p:txBody>
      </p:sp>
    </p:spTree>
    <p:extLst>
      <p:ext uri="{BB962C8B-B14F-4D97-AF65-F5344CB8AC3E}">
        <p14:creationId xmlns:p14="http://schemas.microsoft.com/office/powerpoint/2010/main" val="208539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1D95-34C3-1A8E-4D56-A663501A4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EDD20160-4B4C-C0F9-E89E-D964C3409E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C8E11842-28CF-E11F-F7CA-EBD43B54E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94379-6F93-BE6C-6F94-016C43B8C408}"/>
              </a:ext>
            </a:extLst>
          </p:cNvPr>
          <p:cNvSpPr>
            <a:spLocks noGrp="1"/>
          </p:cNvSpPr>
          <p:nvPr>
            <p:ph type="dt" sz="half" idx="10"/>
          </p:nvPr>
        </p:nvSpPr>
        <p:spPr/>
        <p:txBody>
          <a:bodyPr/>
          <a:lstStyle/>
          <a:p>
            <a:fld id="{6F677CBD-DAD0-0349-938A-C84242ECAE7F}" type="datetimeFigureOut">
              <a:rPr lang="en-CN" smtClean="0"/>
              <a:t>2023/1/31</a:t>
            </a:fld>
            <a:endParaRPr lang="en-CN"/>
          </a:p>
        </p:txBody>
      </p:sp>
      <p:sp>
        <p:nvSpPr>
          <p:cNvPr id="6" name="Footer Placeholder 5">
            <a:extLst>
              <a:ext uri="{FF2B5EF4-FFF2-40B4-BE49-F238E27FC236}">
                <a16:creationId xmlns:a16="http://schemas.microsoft.com/office/drawing/2014/main" id="{E8ED5F51-036C-C9D1-EB0D-DC2666C039CD}"/>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1FC8FE1D-FEB0-A96B-3461-EFF3C14200F4}"/>
              </a:ext>
            </a:extLst>
          </p:cNvPr>
          <p:cNvSpPr>
            <a:spLocks noGrp="1"/>
          </p:cNvSpPr>
          <p:nvPr>
            <p:ph type="sldNum" sz="quarter" idx="12"/>
          </p:nvPr>
        </p:nvSpPr>
        <p:spPr/>
        <p:txBody>
          <a:bodyPr/>
          <a:lstStyle/>
          <a:p>
            <a:fld id="{AF451849-B450-5749-903C-9DB1C4E9ADF4}" type="slidenum">
              <a:rPr lang="en-CN" smtClean="0"/>
              <a:t>‹#›</a:t>
            </a:fld>
            <a:endParaRPr lang="en-CN"/>
          </a:p>
        </p:txBody>
      </p:sp>
    </p:spTree>
    <p:extLst>
      <p:ext uri="{BB962C8B-B14F-4D97-AF65-F5344CB8AC3E}">
        <p14:creationId xmlns:p14="http://schemas.microsoft.com/office/powerpoint/2010/main" val="286807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55A5-6714-A495-4760-E0F519C5F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0C0BB041-FADC-6B37-B685-231ECBE8B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FC13FECD-3312-F002-81BC-874E0B601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B9005A-03DE-4872-BFA9-AB3AA13A5D5A}"/>
              </a:ext>
            </a:extLst>
          </p:cNvPr>
          <p:cNvSpPr>
            <a:spLocks noGrp="1"/>
          </p:cNvSpPr>
          <p:nvPr>
            <p:ph type="dt" sz="half" idx="10"/>
          </p:nvPr>
        </p:nvSpPr>
        <p:spPr/>
        <p:txBody>
          <a:bodyPr/>
          <a:lstStyle/>
          <a:p>
            <a:fld id="{6F677CBD-DAD0-0349-938A-C84242ECAE7F}" type="datetimeFigureOut">
              <a:rPr lang="en-CN" smtClean="0"/>
              <a:t>2023/1/31</a:t>
            </a:fld>
            <a:endParaRPr lang="en-CN"/>
          </a:p>
        </p:txBody>
      </p:sp>
      <p:sp>
        <p:nvSpPr>
          <p:cNvPr id="6" name="Footer Placeholder 5">
            <a:extLst>
              <a:ext uri="{FF2B5EF4-FFF2-40B4-BE49-F238E27FC236}">
                <a16:creationId xmlns:a16="http://schemas.microsoft.com/office/drawing/2014/main" id="{B3784670-5069-CF66-371A-9CE814BC7DA8}"/>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E994CDB7-E843-71ED-BCF4-80AEA42F7C04}"/>
              </a:ext>
            </a:extLst>
          </p:cNvPr>
          <p:cNvSpPr>
            <a:spLocks noGrp="1"/>
          </p:cNvSpPr>
          <p:nvPr>
            <p:ph type="sldNum" sz="quarter" idx="12"/>
          </p:nvPr>
        </p:nvSpPr>
        <p:spPr/>
        <p:txBody>
          <a:bodyPr/>
          <a:lstStyle/>
          <a:p>
            <a:fld id="{AF451849-B450-5749-903C-9DB1C4E9ADF4}" type="slidenum">
              <a:rPr lang="en-CN" smtClean="0"/>
              <a:t>‹#›</a:t>
            </a:fld>
            <a:endParaRPr lang="en-CN"/>
          </a:p>
        </p:txBody>
      </p:sp>
    </p:spTree>
    <p:extLst>
      <p:ext uri="{BB962C8B-B14F-4D97-AF65-F5344CB8AC3E}">
        <p14:creationId xmlns:p14="http://schemas.microsoft.com/office/powerpoint/2010/main" val="1120703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5E742-1837-FAE9-ADD5-A5C9CC577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E6ED0BF4-21F5-B0F2-155E-25FE06A9E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EE4ED5E6-9182-66F8-9F72-453183EE6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77CBD-DAD0-0349-938A-C84242ECAE7F}" type="datetimeFigureOut">
              <a:rPr lang="en-CN" smtClean="0"/>
              <a:t>2023/1/31</a:t>
            </a:fld>
            <a:endParaRPr lang="en-CN"/>
          </a:p>
        </p:txBody>
      </p:sp>
      <p:sp>
        <p:nvSpPr>
          <p:cNvPr id="5" name="Footer Placeholder 4">
            <a:extLst>
              <a:ext uri="{FF2B5EF4-FFF2-40B4-BE49-F238E27FC236}">
                <a16:creationId xmlns:a16="http://schemas.microsoft.com/office/drawing/2014/main" id="{1E58CD49-8602-3184-E090-DB98A63EF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N"/>
          </a:p>
        </p:txBody>
      </p:sp>
      <p:sp>
        <p:nvSpPr>
          <p:cNvPr id="6" name="Slide Number Placeholder 5">
            <a:extLst>
              <a:ext uri="{FF2B5EF4-FFF2-40B4-BE49-F238E27FC236}">
                <a16:creationId xmlns:a16="http://schemas.microsoft.com/office/drawing/2014/main" id="{0038BF12-C0C3-90D7-BB18-E788FD6FC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51849-B450-5749-903C-9DB1C4E9ADF4}" type="slidenum">
              <a:rPr lang="en-CN" smtClean="0"/>
              <a:t>‹#›</a:t>
            </a:fld>
            <a:endParaRPr lang="en-CN"/>
          </a:p>
        </p:txBody>
      </p:sp>
    </p:spTree>
    <p:extLst>
      <p:ext uri="{BB962C8B-B14F-4D97-AF65-F5344CB8AC3E}">
        <p14:creationId xmlns:p14="http://schemas.microsoft.com/office/powerpoint/2010/main" val="2026113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video" Target="https://www.youtube.com/embed/vi_qfxsp2Pk?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video" Target="https://www.youtube.com/embed/e0uOsPBSKPo?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YmTx6ibbCW8?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95338" y="981075"/>
            <a:ext cx="10601325"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054A4B-1D94-FF54-5E21-136FB7585622}"/>
              </a:ext>
            </a:extLst>
          </p:cNvPr>
          <p:cNvSpPr>
            <a:spLocks noGrp="1"/>
          </p:cNvSpPr>
          <p:nvPr>
            <p:ph type="ctrTitle"/>
          </p:nvPr>
        </p:nvSpPr>
        <p:spPr>
          <a:xfrm>
            <a:off x="1537097" y="1428750"/>
            <a:ext cx="9117807" cy="2105026"/>
          </a:xfrm>
        </p:spPr>
        <p:txBody>
          <a:bodyPr>
            <a:normAutofit/>
          </a:bodyPr>
          <a:lstStyle/>
          <a:p>
            <a:r>
              <a:rPr lang="en-CN"/>
              <a:t>The Czechoslovakian Crisis</a:t>
            </a:r>
          </a:p>
        </p:txBody>
      </p:sp>
      <p:sp>
        <p:nvSpPr>
          <p:cNvPr id="3" name="Subtitle 2">
            <a:extLst>
              <a:ext uri="{FF2B5EF4-FFF2-40B4-BE49-F238E27FC236}">
                <a16:creationId xmlns:a16="http://schemas.microsoft.com/office/drawing/2014/main" id="{823E550E-57E0-594A-CC68-75F71CC280E0}"/>
              </a:ext>
            </a:extLst>
          </p:cNvPr>
          <p:cNvSpPr>
            <a:spLocks noGrp="1"/>
          </p:cNvSpPr>
          <p:nvPr>
            <p:ph type="subTitle" idx="1"/>
          </p:nvPr>
        </p:nvSpPr>
        <p:spPr>
          <a:xfrm>
            <a:off x="1537097" y="3960557"/>
            <a:ext cx="9117807" cy="1097215"/>
          </a:xfrm>
        </p:spPr>
        <p:txBody>
          <a:bodyPr>
            <a:normAutofit/>
          </a:bodyPr>
          <a:lstStyle/>
          <a:p>
            <a:r>
              <a:rPr lang="en-CN"/>
              <a:t>Spetember – October 1938</a:t>
            </a:r>
          </a:p>
        </p:txBody>
      </p:sp>
      <p:cxnSp>
        <p:nvCxnSpPr>
          <p:cNvPr id="12" name="Straight Connector 11">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771366"/>
            <a:ext cx="54864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24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B0B4E-4F03-9F25-7B8B-6E66935FD2FB}"/>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000"/>
              <a:t>Meeting at Bad Godesberg</a:t>
            </a:r>
          </a:p>
        </p:txBody>
      </p:sp>
      <p:sp>
        <p:nvSpPr>
          <p:cNvPr id="51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22BCE9-1E5D-7868-31D8-6E2AF2BF5DAC}"/>
              </a:ext>
            </a:extLst>
          </p:cNvPr>
          <p:cNvSpPr>
            <a:spLocks noGrp="1"/>
          </p:cNvSpPr>
          <p:nvPr>
            <p:ph sz="half" idx="1"/>
          </p:nvPr>
        </p:nvSpPr>
        <p:spPr>
          <a:xfrm>
            <a:off x="640080" y="2872899"/>
            <a:ext cx="4243589" cy="3320668"/>
          </a:xfrm>
        </p:spPr>
        <p:txBody>
          <a:bodyPr vert="horz" lIns="91440" tIns="45720" rIns="91440" bIns="45720" rtlCol="0">
            <a:normAutofit fontScale="55000" lnSpcReduction="20000"/>
          </a:bodyPr>
          <a:lstStyle/>
          <a:p>
            <a:r>
              <a:rPr lang="en-US" sz="2200" dirty="0"/>
              <a:t>Chamberlain assumed the second meeting would merely formalise the deal he had organised.</a:t>
            </a:r>
          </a:p>
          <a:p>
            <a:r>
              <a:rPr lang="en-US" sz="2200" dirty="0"/>
              <a:t>The public mood was beginning to question the surrender of the Czechs. The cabinet warned Chamberlain they would not accept further concessions and expected Hitler to show some good faith. </a:t>
            </a:r>
          </a:p>
          <a:p>
            <a:r>
              <a:rPr lang="en-US" sz="2200" dirty="0"/>
              <a:t>To Chamberlain’s horror Hitler demanded that the area be handed over by 1 October and that the rights of other nationalities be recognised.</a:t>
            </a:r>
          </a:p>
          <a:p>
            <a:r>
              <a:rPr lang="en-US" sz="2200" dirty="0"/>
              <a:t>After fruitlessly trying to reach an agreement Chamberlain left the meeting and returned to his hotel across the Rhine.</a:t>
            </a:r>
          </a:p>
          <a:p>
            <a:r>
              <a:rPr lang="en-US" sz="2200" dirty="0"/>
              <a:t>The next day, Hitler showed the ‘memorandum’ he was to give to the Czechs to abandon the Sudetenland by 26 September. After a tense exchange with Chamberlain he backtracked to say he could refrain until 1 October. </a:t>
            </a:r>
          </a:p>
          <a:p>
            <a:r>
              <a:rPr lang="en-US" sz="2200" b="1" dirty="0"/>
              <a:t>How well did Chamberlain handle the second meeting with Hitler?</a:t>
            </a:r>
          </a:p>
        </p:txBody>
      </p:sp>
      <p:pic>
        <p:nvPicPr>
          <p:cNvPr id="5122" name="Picture 2" descr="Adolf Hitler and Neville Chamberlain, 1938">
            <a:extLst>
              <a:ext uri="{FF2B5EF4-FFF2-40B4-BE49-F238E27FC236}">
                <a16:creationId xmlns:a16="http://schemas.microsoft.com/office/drawing/2014/main" id="{059E1FD6-9B4A-07A4-2039-D35CB5FC54C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845" r="2444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71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1938 Gallery of Photo Prints and Gifts #2">
            <a:extLst>
              <a:ext uri="{FF2B5EF4-FFF2-40B4-BE49-F238E27FC236}">
                <a16:creationId xmlns:a16="http://schemas.microsoft.com/office/drawing/2014/main" id="{F414CC8B-C321-7466-D5BC-E98D2726462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5879" r="12658" b="3212"/>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123AB1-9743-D2C0-0D8A-30D2616C1499}"/>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t>Events in Britain</a:t>
            </a:r>
          </a:p>
        </p:txBody>
      </p:sp>
      <p:sp>
        <p:nvSpPr>
          <p:cNvPr id="6155" name="Rectangle 615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57" name="Rectangle 615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859096D-B14E-6837-07A4-68A48BA11D76}"/>
              </a:ext>
            </a:extLst>
          </p:cNvPr>
          <p:cNvSpPr>
            <a:spLocks noGrp="1"/>
          </p:cNvSpPr>
          <p:nvPr>
            <p:ph sz="half" idx="1"/>
          </p:nvPr>
        </p:nvSpPr>
        <p:spPr>
          <a:xfrm>
            <a:off x="371094" y="2718054"/>
            <a:ext cx="3438906" cy="3207258"/>
          </a:xfrm>
        </p:spPr>
        <p:txBody>
          <a:bodyPr vert="horz" lIns="91440" tIns="45720" rIns="91440" bIns="45720" rtlCol="0" anchor="t">
            <a:normAutofit fontScale="92500" lnSpcReduction="20000"/>
          </a:bodyPr>
          <a:lstStyle/>
          <a:p>
            <a:r>
              <a:rPr lang="en-US" sz="1700" dirty="0"/>
              <a:t>While Chamberlain was in Germany, Tory rebels, the liberals and Labour agreed to reject concessions to Germany.</a:t>
            </a:r>
          </a:p>
          <a:p>
            <a:r>
              <a:rPr lang="en-US" sz="1700" dirty="0"/>
              <a:t>Meanwhile, Halifax ignored the PMs instructions and gave permission for the Czechs to </a:t>
            </a:r>
            <a:r>
              <a:rPr lang="en-US" sz="1700" dirty="0" err="1"/>
              <a:t>mobilise</a:t>
            </a:r>
            <a:r>
              <a:rPr lang="en-US" sz="1700" dirty="0"/>
              <a:t>. The Foreign Secretary then led a revolt in cabinet, that they could not submit to further demands.</a:t>
            </a:r>
          </a:p>
          <a:p>
            <a:r>
              <a:rPr lang="en-US" sz="1700" dirty="0"/>
              <a:t>The British began preparing for war. Gas masks were issued, bomb shelters prepared and vulnerable children evacuated to the countryside.</a:t>
            </a:r>
          </a:p>
        </p:txBody>
      </p:sp>
    </p:spTree>
    <p:extLst>
      <p:ext uri="{BB962C8B-B14F-4D97-AF65-F5344CB8AC3E}">
        <p14:creationId xmlns:p14="http://schemas.microsoft.com/office/powerpoint/2010/main" val="380735921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84B5D39-CF5F-5D1C-FFA1-80B0C091C099}"/>
              </a:ext>
            </a:extLst>
          </p:cNvPr>
          <p:cNvSpPr>
            <a:spLocks noGrp="1"/>
          </p:cNvSpPr>
          <p:nvPr>
            <p:ph type="title"/>
          </p:nvPr>
        </p:nvSpPr>
        <p:spPr>
          <a:xfrm>
            <a:off x="871220" y="860028"/>
            <a:ext cx="6006192" cy="1324907"/>
          </a:xfrm>
        </p:spPr>
        <p:txBody>
          <a:bodyPr vert="horz" lIns="91440" tIns="45720" rIns="91440" bIns="45720" rtlCol="0" anchor="ctr">
            <a:normAutofit/>
          </a:bodyPr>
          <a:lstStyle/>
          <a:p>
            <a:r>
              <a:rPr lang="en-US">
                <a:solidFill>
                  <a:schemeClr val="accent1"/>
                </a:solidFill>
              </a:rPr>
              <a:t>Horace Wilson in Berlin</a:t>
            </a:r>
          </a:p>
        </p:txBody>
      </p:sp>
      <p:sp>
        <p:nvSpPr>
          <p:cNvPr id="3" name="Content Placeholder 2">
            <a:extLst>
              <a:ext uri="{FF2B5EF4-FFF2-40B4-BE49-F238E27FC236}">
                <a16:creationId xmlns:a16="http://schemas.microsoft.com/office/drawing/2014/main" id="{650A978E-3112-51C0-840D-6E77EB80E0B3}"/>
              </a:ext>
            </a:extLst>
          </p:cNvPr>
          <p:cNvSpPr>
            <a:spLocks noGrp="1"/>
          </p:cNvSpPr>
          <p:nvPr>
            <p:ph sz="half" idx="1"/>
          </p:nvPr>
        </p:nvSpPr>
        <p:spPr>
          <a:xfrm>
            <a:off x="871220" y="2248823"/>
            <a:ext cx="6006192" cy="3928139"/>
          </a:xfrm>
        </p:spPr>
        <p:txBody>
          <a:bodyPr vert="horz" lIns="91440" tIns="45720" rIns="91440" bIns="45720" rtlCol="0">
            <a:normAutofit/>
          </a:bodyPr>
          <a:lstStyle/>
          <a:p>
            <a:r>
              <a:rPr lang="en-US" sz="1900" dirty="0">
                <a:solidFill>
                  <a:schemeClr val="accent1"/>
                </a:solidFill>
              </a:rPr>
              <a:t>On 26 September the Civil Servant, Horace Wilson, a trusted advisor of Chamberlain was dispatched to Berlin. </a:t>
            </a:r>
          </a:p>
          <a:p>
            <a:r>
              <a:rPr lang="en-US" sz="1900" dirty="0">
                <a:solidFill>
                  <a:schemeClr val="accent1"/>
                </a:solidFill>
              </a:rPr>
              <a:t>Hitler was in a foul mood and cut off the emissary after he again offered to negotiate between the Germans and the Czechs.</a:t>
            </a:r>
          </a:p>
          <a:p>
            <a:r>
              <a:rPr lang="en-US" sz="1900" dirty="0">
                <a:solidFill>
                  <a:schemeClr val="accent1"/>
                </a:solidFill>
              </a:rPr>
              <a:t>The next day he returned and warned Hitler that if France fulfilled their security obligations to the Czechs then Britain would join them. </a:t>
            </a:r>
          </a:p>
          <a:p>
            <a:r>
              <a:rPr lang="en-US" sz="1900" dirty="0">
                <a:solidFill>
                  <a:schemeClr val="accent1"/>
                </a:solidFill>
              </a:rPr>
              <a:t>Hitler replied, “If France and England strike … let them do so! It’s a matter of complete indifference to me … It is Tuesday today, and by next Monday we shall be at war”</a:t>
            </a:r>
          </a:p>
          <a:p>
            <a:r>
              <a:rPr lang="en-US" sz="1900" b="1" dirty="0">
                <a:solidFill>
                  <a:schemeClr val="accent1"/>
                </a:solidFill>
              </a:rPr>
              <a:t>How effective was Wilson’s warning?</a:t>
            </a:r>
          </a:p>
          <a:p>
            <a:endParaRPr lang="en-US" sz="1900" dirty="0">
              <a:solidFill>
                <a:schemeClr val="accent1"/>
              </a:solidFill>
            </a:endParaRPr>
          </a:p>
          <a:p>
            <a:endParaRPr lang="en-US" sz="1900" dirty="0">
              <a:solidFill>
                <a:schemeClr val="accent1"/>
              </a:solidFill>
            </a:endParaRPr>
          </a:p>
        </p:txBody>
      </p:sp>
      <p:sp>
        <p:nvSpPr>
          <p:cNvPr id="15" name="Rectangle 14">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BD78E83A-576A-D96C-1F6C-37377E1ADDD7}"/>
              </a:ext>
            </a:extLst>
          </p:cNvPr>
          <p:cNvPicPr>
            <a:picLocks noGrp="1" noChangeAspect="1"/>
          </p:cNvPicPr>
          <p:nvPr>
            <p:ph sz="half" idx="2"/>
          </p:nvPr>
        </p:nvPicPr>
        <p:blipFill rotWithShape="1">
          <a:blip r:embed="rId2"/>
          <a:srcRect l="3871" r="1" b="1"/>
          <a:stretch/>
        </p:blipFill>
        <p:spPr>
          <a:xfrm>
            <a:off x="7523826" y="862763"/>
            <a:ext cx="3788081" cy="5151142"/>
          </a:xfrm>
          <a:prstGeom prst="rect">
            <a:avLst/>
          </a:prstGeom>
        </p:spPr>
      </p:pic>
    </p:spTree>
    <p:extLst>
      <p:ext uri="{BB962C8B-B14F-4D97-AF65-F5344CB8AC3E}">
        <p14:creationId xmlns:p14="http://schemas.microsoft.com/office/powerpoint/2010/main" val="296577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D3D0CCDD-5F09-2930-1990-8D06129BEBBA}"/>
              </a:ext>
            </a:extLst>
          </p:cNvPr>
          <p:cNvSpPr>
            <a:spLocks noGrp="1"/>
          </p:cNvSpPr>
          <p:nvPr>
            <p:ph type="title"/>
          </p:nvPr>
        </p:nvSpPr>
        <p:spPr>
          <a:xfrm>
            <a:off x="841248" y="475488"/>
            <a:ext cx="10515600" cy="1197864"/>
          </a:xfrm>
        </p:spPr>
        <p:txBody>
          <a:bodyPr vert="horz" lIns="91440" tIns="45720" rIns="91440" bIns="45720" rtlCol="0" anchor="ctr">
            <a:normAutofit/>
          </a:bodyPr>
          <a:lstStyle/>
          <a:p>
            <a:r>
              <a:rPr lang="en-US" kern="1200">
                <a:solidFill>
                  <a:schemeClr val="tx1"/>
                </a:solidFill>
                <a:latin typeface="+mj-lt"/>
                <a:ea typeface="+mj-ea"/>
                <a:cs typeface="+mj-cs"/>
              </a:rPr>
              <a:t>Chamberlain’s 27 September Speech</a:t>
            </a:r>
          </a:p>
        </p:txBody>
      </p:sp>
      <p:cxnSp>
        <p:nvCxnSpPr>
          <p:cNvPr id="12" name="Straight Connector 11">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5" name="Online Media 4" descr="PM Neville Chamberlain's speech on his peace negotiations with Hitler -  27 September 1938">
            <a:hlinkClick r:id="" action="ppaction://media"/>
            <a:extLst>
              <a:ext uri="{FF2B5EF4-FFF2-40B4-BE49-F238E27FC236}">
                <a16:creationId xmlns:a16="http://schemas.microsoft.com/office/drawing/2014/main" id="{31277605-9924-C295-184E-132CD0C431B7}"/>
              </a:ext>
            </a:extLst>
          </p:cNvPr>
          <p:cNvPicPr>
            <a:picLocks noGrp="1" noRot="1" noChangeAspect="1"/>
          </p:cNvPicPr>
          <p:nvPr>
            <p:ph sz="half" idx="1"/>
            <a:videoFile r:link="rId1"/>
          </p:nvPr>
        </p:nvPicPr>
        <p:blipFill>
          <a:blip r:embed="rId3"/>
          <a:stretch>
            <a:fillRect/>
          </a:stretch>
        </p:blipFill>
        <p:spPr>
          <a:xfrm>
            <a:off x="1161288" y="2002536"/>
            <a:ext cx="5559552" cy="4169664"/>
          </a:xfrm>
          <a:prstGeom prst="rect">
            <a:avLst/>
          </a:prstGeom>
        </p:spPr>
      </p:pic>
      <p:sp>
        <p:nvSpPr>
          <p:cNvPr id="4" name="Content Placeholder 3">
            <a:extLst>
              <a:ext uri="{FF2B5EF4-FFF2-40B4-BE49-F238E27FC236}">
                <a16:creationId xmlns:a16="http://schemas.microsoft.com/office/drawing/2014/main" id="{1CA5856D-8B41-6180-2B50-2C2E0964FFA1}"/>
              </a:ext>
            </a:extLst>
          </p:cNvPr>
          <p:cNvSpPr>
            <a:spLocks noGrp="1"/>
          </p:cNvSpPr>
          <p:nvPr>
            <p:ph sz="half" idx="2"/>
          </p:nvPr>
        </p:nvSpPr>
        <p:spPr>
          <a:xfrm>
            <a:off x="7534656" y="2002536"/>
            <a:ext cx="3822192" cy="4169664"/>
          </a:xfrm>
        </p:spPr>
        <p:txBody>
          <a:bodyPr vert="horz" lIns="91440" tIns="45720" rIns="91440" bIns="45720" rtlCol="0" anchor="t">
            <a:normAutofit/>
          </a:bodyPr>
          <a:lstStyle/>
          <a:p>
            <a:r>
              <a:rPr lang="en-US" sz="2200" dirty="0"/>
              <a:t>Listen to the Speech by Chamberlain to the British public.</a:t>
            </a:r>
          </a:p>
          <a:p>
            <a:r>
              <a:rPr lang="en-US" sz="2200" dirty="0"/>
              <a:t>What do you think of the tone and the content?</a:t>
            </a:r>
          </a:p>
        </p:txBody>
      </p:sp>
    </p:spTree>
    <p:extLst>
      <p:ext uri="{BB962C8B-B14F-4D97-AF65-F5344CB8AC3E}">
        <p14:creationId xmlns:p14="http://schemas.microsoft.com/office/powerpoint/2010/main" val="10618804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Military parade on the occasion of Adolf Hitler's 50th birthday,  Wilhelmstrasse, Berlin, Germany, 20 April 1939 : r/WorldWar2">
            <a:extLst>
              <a:ext uri="{FF2B5EF4-FFF2-40B4-BE49-F238E27FC236}">
                <a16:creationId xmlns:a16="http://schemas.microsoft.com/office/drawing/2014/main" id="{A844F2EC-3B94-329C-41B9-F63BB045103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3793"/>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819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CD287DD-0B99-6387-4442-A9CC9BA4747B}"/>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Hitler changes his mind</a:t>
            </a:r>
          </a:p>
        </p:txBody>
      </p:sp>
      <p:cxnSp>
        <p:nvCxnSpPr>
          <p:cNvPr id="8201" name="Straight Connector 820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7C5611-339B-008E-BB86-BC529798A402}"/>
              </a:ext>
            </a:extLst>
          </p:cNvPr>
          <p:cNvSpPr>
            <a:spLocks noGrp="1"/>
          </p:cNvSpPr>
          <p:nvPr>
            <p:ph sz="half" idx="1"/>
          </p:nvPr>
        </p:nvSpPr>
        <p:spPr>
          <a:xfrm>
            <a:off x="525516" y="3417573"/>
            <a:ext cx="4593021" cy="2619839"/>
          </a:xfrm>
        </p:spPr>
        <p:txBody>
          <a:bodyPr vert="horz" lIns="91440" tIns="45720" rIns="91440" bIns="45720" rtlCol="0" anchor="ctr">
            <a:normAutofit/>
          </a:bodyPr>
          <a:lstStyle/>
          <a:p>
            <a:r>
              <a:rPr lang="en-US" sz="1300"/>
              <a:t>The German high command was against going to war in 1938. General Beck was fired for his constant protestations that Germany was incapable of fighting a war against Britain, France and Czechoslovakia. </a:t>
            </a:r>
          </a:p>
          <a:p>
            <a:r>
              <a:rPr lang="en-US" sz="1300"/>
              <a:t>Unbeknownesnt to Hitler his replacement Franz Halder had devised a plan to overthrow Hitler if the invasion took place.</a:t>
            </a:r>
          </a:p>
          <a:p>
            <a:r>
              <a:rPr lang="en-US" sz="1300"/>
              <a:t>On 27 September he watched the German divisions heading for the Czech front in the Wilhelmstrasse. Shocked by the lack of enthusiasm from the German onlookers, Hitler replied to an earlier telegram of Chamberlain. Here he promised not to move beyond the areas already agreed and that there would be a free plebiscite. </a:t>
            </a:r>
          </a:p>
        </p:txBody>
      </p:sp>
    </p:spTree>
    <p:extLst>
      <p:ext uri="{BB962C8B-B14F-4D97-AF65-F5344CB8AC3E}">
        <p14:creationId xmlns:p14="http://schemas.microsoft.com/office/powerpoint/2010/main" val="3502351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07248E5-43A3-CE06-A39B-4E92A2E28EED}"/>
              </a:ext>
            </a:extLst>
          </p:cNvPr>
          <p:cNvPicPr>
            <a:picLocks noGrp="1" noChangeAspect="1"/>
          </p:cNvPicPr>
          <p:nvPr>
            <p:ph sz="half" idx="2"/>
          </p:nvPr>
        </p:nvPicPr>
        <p:blipFill rotWithShape="1">
          <a:blip r:embed="rId2"/>
          <a:srcRect l="3416" r="-1"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B70436-BFBD-072E-D7CE-82D26CAB10B8}"/>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The Munich Conference is Agreed</a:t>
            </a:r>
          </a:p>
        </p:txBody>
      </p:sp>
      <p:sp>
        <p:nvSpPr>
          <p:cNvPr id="3" name="Content Placeholder 2">
            <a:extLst>
              <a:ext uri="{FF2B5EF4-FFF2-40B4-BE49-F238E27FC236}">
                <a16:creationId xmlns:a16="http://schemas.microsoft.com/office/drawing/2014/main" id="{36426568-7FAD-552D-9969-BC61DBF10E81}"/>
              </a:ext>
            </a:extLst>
          </p:cNvPr>
          <p:cNvSpPr>
            <a:spLocks noGrp="1"/>
          </p:cNvSpPr>
          <p:nvPr>
            <p:ph sz="half" idx="1"/>
          </p:nvPr>
        </p:nvSpPr>
        <p:spPr>
          <a:xfrm>
            <a:off x="838200" y="2434201"/>
            <a:ext cx="3822189" cy="3742762"/>
          </a:xfrm>
        </p:spPr>
        <p:txBody>
          <a:bodyPr vert="horz" lIns="91440" tIns="45720" rIns="91440" bIns="45720" rtlCol="0">
            <a:normAutofit lnSpcReduction="10000"/>
          </a:bodyPr>
          <a:lstStyle/>
          <a:p>
            <a:r>
              <a:rPr lang="en-US" sz="1600" dirty="0"/>
              <a:t>After Hitler’s reply, Chamberlain again offered to fly to Germany to ensure German demands were met. He also proposed talks with Italy and France.</a:t>
            </a:r>
          </a:p>
          <a:p>
            <a:r>
              <a:rPr lang="en-US" sz="1600" dirty="0"/>
              <a:t>Whilst Chamberlain was briefing the Commons on the situation, he got word that his proposal had been accepted. </a:t>
            </a:r>
          </a:p>
          <a:p>
            <a:r>
              <a:rPr lang="en-US" sz="1600" dirty="0"/>
              <a:t>“When I was a little boy I used to repeat: ‘If at first you don’t succeed, try, try, try again.’ That is what I am doing. When I come back I hope I may be able to say, as Hotspur says in Henry IV, ‘Out of this nettle, danger, we pluck this flower, safety.”</a:t>
            </a:r>
          </a:p>
          <a:p>
            <a:r>
              <a:rPr lang="en-US" sz="1600" b="1" dirty="0"/>
              <a:t>Why did Chamberlain resume negotiations?</a:t>
            </a:r>
          </a:p>
          <a:p>
            <a:endParaRPr lang="en-US" sz="1600" dirty="0"/>
          </a:p>
        </p:txBody>
      </p:sp>
    </p:spTree>
    <p:extLst>
      <p:ext uri="{BB962C8B-B14F-4D97-AF65-F5344CB8AC3E}">
        <p14:creationId xmlns:p14="http://schemas.microsoft.com/office/powerpoint/2010/main" val="3783091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CC2954-1574-A20E-F2E6-7529C8B82B8D}"/>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kern="1200">
                <a:solidFill>
                  <a:schemeClr val="tx1"/>
                </a:solidFill>
                <a:latin typeface="+mj-lt"/>
                <a:ea typeface="+mj-ea"/>
                <a:cs typeface="+mj-cs"/>
              </a:rPr>
              <a:t>The Munich Conference</a:t>
            </a:r>
          </a:p>
        </p:txBody>
      </p:sp>
      <p:sp>
        <p:nvSpPr>
          <p:cNvPr id="3" name="Content Placeholder 2">
            <a:extLst>
              <a:ext uri="{FF2B5EF4-FFF2-40B4-BE49-F238E27FC236}">
                <a16:creationId xmlns:a16="http://schemas.microsoft.com/office/drawing/2014/main" id="{9781C4B6-4E46-7D08-FC55-64219B16B571}"/>
              </a:ext>
            </a:extLst>
          </p:cNvPr>
          <p:cNvSpPr>
            <a:spLocks noGrp="1"/>
          </p:cNvSpPr>
          <p:nvPr>
            <p:ph sz="half" idx="1"/>
          </p:nvPr>
        </p:nvSpPr>
        <p:spPr>
          <a:xfrm>
            <a:off x="1137034" y="2198362"/>
            <a:ext cx="4958966" cy="3917773"/>
          </a:xfrm>
        </p:spPr>
        <p:txBody>
          <a:bodyPr vert="horz" lIns="91440" tIns="45720" rIns="91440" bIns="45720" rtlCol="0">
            <a:normAutofit lnSpcReduction="10000"/>
          </a:bodyPr>
          <a:lstStyle/>
          <a:p>
            <a:r>
              <a:rPr lang="en-US" sz="1300" dirty="0"/>
              <a:t>The conference was a shambles. The seating was awkward and the chairs too low. The British and French were unable to confer. The agenda had been ostensibly prepared by Mussolini but he had been provided it from the Germans. There was also insufficient pens or paper for the delegates.</a:t>
            </a:r>
          </a:p>
          <a:p>
            <a:r>
              <a:rPr lang="en-US" sz="1300" dirty="0"/>
              <a:t>The Munich Conference was just a ceremony – a face-saving exercise for all concerned. Not only had the British and French capitulated to the substance of the German demands on 18 September, they had even coerced the Czechs into accepting them. Now Hitler had been persuaded, against his own preference for a localised war, to accept their capitulation. </a:t>
            </a:r>
          </a:p>
          <a:p>
            <a:r>
              <a:rPr lang="en-US" sz="1300" dirty="0"/>
              <a:t>Either keen to salvage something for the Czechs or due to British reverence for property rights, Chamberlain kept raising the issue of compensation for the loss of Czech property in the Sudetenland and even asked if livestock might be moved from the zones of occupation. Hitler lost his temper. ‘Our time is too valuable to be wasted on such trivialities’, he yelled, and the matter was dropped”</a:t>
            </a:r>
          </a:p>
          <a:p>
            <a:r>
              <a:rPr lang="en-US" sz="1300" dirty="0"/>
              <a:t>At 2:15am, the British and French informed the Czechs what had been decided.</a:t>
            </a:r>
          </a:p>
          <a:p>
            <a:r>
              <a:rPr lang="en-US" sz="1300" b="1" dirty="0"/>
              <a:t>IS there any defense for the Munich Conference?</a:t>
            </a:r>
          </a:p>
          <a:p>
            <a:endParaRPr lang="en-US" sz="1300" dirty="0"/>
          </a:p>
        </p:txBody>
      </p:sp>
      <p:pic>
        <p:nvPicPr>
          <p:cNvPr id="5" name="Online Media 4" descr="Peace Four Power Conference (1938)">
            <a:hlinkClick r:id="" action="ppaction://media"/>
            <a:extLst>
              <a:ext uri="{FF2B5EF4-FFF2-40B4-BE49-F238E27FC236}">
                <a16:creationId xmlns:a16="http://schemas.microsoft.com/office/drawing/2014/main" id="{286BEE46-183B-74F9-5EB2-4A610A5C1079}"/>
              </a:ext>
            </a:extLst>
          </p:cNvPr>
          <p:cNvPicPr>
            <a:picLocks noGrp="1" noRot="1" noChangeAspect="1"/>
          </p:cNvPicPr>
          <p:nvPr>
            <p:ph sz="half" idx="2"/>
            <a:videoFile r:link="rId1"/>
          </p:nvPr>
        </p:nvPicPr>
        <p:blipFill>
          <a:blip r:embed="rId3"/>
          <a:stretch>
            <a:fillRect/>
          </a:stretch>
        </p:blipFill>
        <p:spPr>
          <a:xfrm>
            <a:off x="6719367" y="2267182"/>
            <a:ext cx="4788505" cy="3591378"/>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8790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7" name="Rectangle 2056">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50" name="Picture 2" descr="Talking to Strangers by Malcolm Gladwell — truth, lies and deception |  Financial Times">
            <a:extLst>
              <a:ext uri="{FF2B5EF4-FFF2-40B4-BE49-F238E27FC236}">
                <a16:creationId xmlns:a16="http://schemas.microsoft.com/office/drawing/2014/main" id="{65C5D01A-3ABF-DBF6-362A-46B2C9CC13AC}"/>
              </a:ext>
            </a:extLst>
          </p:cNvPr>
          <p:cNvPicPr>
            <a:picLocks noGrp="1" noChangeAspect="1" noChangeArrowheads="1"/>
          </p:cNvPicPr>
          <p:nvPr>
            <p:ph sz="half" idx="2"/>
          </p:nvPr>
        </p:nvPicPr>
        <p:blipFill rotWithShape="1">
          <a:blip r:embed="rId2">
            <a:alphaModFix amt="60000"/>
            <a:extLst>
              <a:ext uri="{28A0092B-C50C-407E-A947-70E740481C1C}">
                <a14:useLocalDpi xmlns:a14="http://schemas.microsoft.com/office/drawing/2010/main" val="0"/>
              </a:ext>
            </a:extLst>
          </a:blip>
          <a:srcRect/>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BBC8078-4543-5FB2-27AE-7D538E8A2B95}"/>
              </a:ext>
            </a:extLst>
          </p:cNvPr>
          <p:cNvSpPr>
            <a:spLocks noGrp="1"/>
          </p:cNvSpPr>
          <p:nvPr>
            <p:ph type="title"/>
          </p:nvPr>
        </p:nvSpPr>
        <p:spPr>
          <a:xfrm>
            <a:off x="1198181" y="728906"/>
            <a:ext cx="9792471" cy="2057037"/>
          </a:xfrm>
        </p:spPr>
        <p:txBody>
          <a:bodyPr vert="horz" lIns="91440" tIns="45720" rIns="91440" bIns="45720" rtlCol="0" anchor="ctr">
            <a:normAutofit/>
          </a:bodyPr>
          <a:lstStyle/>
          <a:p>
            <a:r>
              <a:rPr lang="en-US">
                <a:solidFill>
                  <a:srgbClr val="FFFFFF"/>
                </a:solidFill>
              </a:rPr>
              <a:t>The Breakfast Meeting</a:t>
            </a:r>
          </a:p>
        </p:txBody>
      </p:sp>
      <p:sp>
        <p:nvSpPr>
          <p:cNvPr id="3" name="Content Placeholder 2">
            <a:extLst>
              <a:ext uri="{FF2B5EF4-FFF2-40B4-BE49-F238E27FC236}">
                <a16:creationId xmlns:a16="http://schemas.microsoft.com/office/drawing/2014/main" id="{8CFA7431-D2F9-00A9-E71A-0C07E52FB514}"/>
              </a:ext>
            </a:extLst>
          </p:cNvPr>
          <p:cNvSpPr>
            <a:spLocks noGrp="1"/>
          </p:cNvSpPr>
          <p:nvPr>
            <p:ph sz="half" idx="1"/>
          </p:nvPr>
        </p:nvSpPr>
        <p:spPr>
          <a:xfrm>
            <a:off x="1198181" y="2957665"/>
            <a:ext cx="9792471" cy="3171423"/>
          </a:xfrm>
        </p:spPr>
        <p:txBody>
          <a:bodyPr vert="horz" lIns="91440" tIns="45720" rIns="91440" bIns="45720" rtlCol="0">
            <a:normAutofit/>
          </a:bodyPr>
          <a:lstStyle/>
          <a:p>
            <a:r>
              <a:rPr lang="en-US" sz="1700" dirty="0">
                <a:solidFill>
                  <a:srgbClr val="FFFFFF"/>
                </a:solidFill>
              </a:rPr>
              <a:t>The next day Chamberlain met Hitler for breakfast in his private quarters. The British PM found him friendly and agreeable, while the translator thought him moody and absent minded. After running through a series of European issues Chamberlain had Hitler sign a piece of paper he prepared stating:</a:t>
            </a:r>
          </a:p>
          <a:p>
            <a:r>
              <a:rPr lang="en-US" sz="1700" b="0" i="0" dirty="0">
                <a:solidFill>
                  <a:srgbClr val="FFFFFF"/>
                </a:solidFill>
                <a:effectLst/>
              </a:rPr>
              <a:t>"We, the German Führer and Chancellor, and the British Prime Minister, have had a further meeting today and are agreed in recognizing that the question of Anglo-German relations is of the first importance for our two countries and for Europe.</a:t>
            </a:r>
            <a:br>
              <a:rPr lang="en-US" sz="1700" dirty="0">
                <a:solidFill>
                  <a:srgbClr val="FFFFFF"/>
                </a:solidFill>
              </a:rPr>
            </a:br>
            <a:r>
              <a:rPr lang="en-US" sz="1700" b="0" i="0" dirty="0">
                <a:solidFill>
                  <a:srgbClr val="FFFFFF"/>
                </a:solidFill>
                <a:effectLst/>
              </a:rPr>
              <a:t>We regard the agreement signed last night and the Anglo-German Naval Agreement as symbolic of the desire of our two peoples never to go to war with one another again. We are resolved that the method of consultation shall be the method adopted to deal with any other questions that may concern our two countries, and we are determined to continue our efforts to remove possible sources of difference, and thus to contribute to assure the peace of Europe.”</a:t>
            </a:r>
          </a:p>
          <a:p>
            <a:r>
              <a:rPr lang="en-US" sz="1700" b="1" dirty="0">
                <a:solidFill>
                  <a:srgbClr val="FFFFFF"/>
                </a:solidFill>
              </a:rPr>
              <a:t>How binding an agreement had Hitler made?</a:t>
            </a:r>
          </a:p>
        </p:txBody>
      </p:sp>
    </p:spTree>
    <p:extLst>
      <p:ext uri="{BB962C8B-B14F-4D97-AF65-F5344CB8AC3E}">
        <p14:creationId xmlns:p14="http://schemas.microsoft.com/office/powerpoint/2010/main" val="2479883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A73CAE-BA69-CBE1-0673-FDEA86FF5341}"/>
              </a:ext>
            </a:extLst>
          </p:cNvPr>
          <p:cNvSpPr>
            <a:spLocks noGrp="1"/>
          </p:cNvSpPr>
          <p:nvPr>
            <p:ph type="title"/>
          </p:nvPr>
        </p:nvSpPr>
        <p:spPr>
          <a:xfrm>
            <a:off x="710387" y="681037"/>
            <a:ext cx="4080879" cy="1788811"/>
          </a:xfrm>
        </p:spPr>
        <p:txBody>
          <a:bodyPr vert="horz" lIns="91440" tIns="45720" rIns="91440" bIns="45720" rtlCol="0" anchor="ctr">
            <a:normAutofit/>
          </a:bodyPr>
          <a:lstStyle/>
          <a:p>
            <a:r>
              <a:rPr lang="en-US" sz="4000"/>
              <a:t>Aftermath</a:t>
            </a:r>
          </a:p>
        </p:txBody>
      </p:sp>
      <p:sp>
        <p:nvSpPr>
          <p:cNvPr id="3" name="Content Placeholder 2">
            <a:extLst>
              <a:ext uri="{FF2B5EF4-FFF2-40B4-BE49-F238E27FC236}">
                <a16:creationId xmlns:a16="http://schemas.microsoft.com/office/drawing/2014/main" id="{7D492EEA-EB62-D288-B55F-0CD843A0D6C6}"/>
              </a:ext>
            </a:extLst>
          </p:cNvPr>
          <p:cNvSpPr>
            <a:spLocks noGrp="1"/>
          </p:cNvSpPr>
          <p:nvPr>
            <p:ph sz="half" idx="1"/>
          </p:nvPr>
        </p:nvSpPr>
        <p:spPr>
          <a:xfrm>
            <a:off x="710389" y="2630161"/>
            <a:ext cx="4080880" cy="3546801"/>
          </a:xfrm>
        </p:spPr>
        <p:txBody>
          <a:bodyPr vert="horz" lIns="91440" tIns="45720" rIns="91440" bIns="45720" rtlCol="0">
            <a:normAutofit fontScale="92500" lnSpcReduction="10000"/>
          </a:bodyPr>
          <a:lstStyle/>
          <a:p>
            <a:r>
              <a:rPr lang="en-US" sz="1400" dirty="0"/>
              <a:t>Chamberlain arrived on the 28 of September.</a:t>
            </a:r>
          </a:p>
          <a:p>
            <a:r>
              <a:rPr lang="en-US" sz="1400" dirty="0"/>
              <a:t>He addressed the crowd at the airport and announced that Hitler had signed the Peace of Paper.</a:t>
            </a:r>
          </a:p>
          <a:p>
            <a:r>
              <a:rPr lang="en-US" sz="1400" dirty="0"/>
              <a:t>He then unconstitutionally appeared on the balcony of Buckingham Palace with the King and Queen.</a:t>
            </a:r>
          </a:p>
          <a:p>
            <a:r>
              <a:rPr lang="en-US" sz="1400" dirty="0"/>
              <a:t>On returning to Downing Street he repeated a speech previously given by Benjamin Disraeli.</a:t>
            </a:r>
          </a:p>
          <a:p>
            <a:r>
              <a:rPr lang="en-US" sz="1400" dirty="0"/>
              <a:t>“My good friends, this is the second time in our history that there has come back from Germany to Downing Street peace with honour. I believe it is peace for our time. We thank you from the bottom of our hearts … Now I recommend you go home and sleep quietly in your beds”</a:t>
            </a:r>
          </a:p>
          <a:p>
            <a:r>
              <a:rPr lang="en-US" sz="1400" b="1" dirty="0"/>
              <a:t>Why was Chamberlain’s behaviour on returning to England a mistake?</a:t>
            </a:r>
          </a:p>
          <a:p>
            <a:r>
              <a:rPr lang="en-US" sz="1400" b="1" dirty="0"/>
              <a:t>Research what Hitler thought of the agreement?</a:t>
            </a:r>
          </a:p>
          <a:p>
            <a:endParaRPr lang="en-US" sz="1400" dirty="0"/>
          </a:p>
        </p:txBody>
      </p:sp>
      <p:sp>
        <p:nvSpPr>
          <p:cNvPr id="2057" name="Rounded Rectangle 28">
            <a:extLst>
              <a:ext uri="{FF2B5EF4-FFF2-40B4-BE49-F238E27FC236}">
                <a16:creationId xmlns:a16="http://schemas.microsoft.com/office/drawing/2014/main" id="{A783CD55-1776-4C75-9A8F-D1179C0C7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Munich Agreement - archive, September 1938 | Second world war | The  Guardian">
            <a:extLst>
              <a:ext uri="{FF2B5EF4-FFF2-40B4-BE49-F238E27FC236}">
                <a16:creationId xmlns:a16="http://schemas.microsoft.com/office/drawing/2014/main" id="{9FD5B48F-ED4D-95B2-F830-8325BFCDEC8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5200" r="3" b="3"/>
          <a:stretch/>
        </p:blipFill>
        <p:spPr bwMode="auto">
          <a:xfrm>
            <a:off x="5441735" y="804672"/>
            <a:ext cx="5934456" cy="524865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602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1A79-27D3-1702-2A2F-6A7D2C7F8310}"/>
              </a:ext>
            </a:extLst>
          </p:cNvPr>
          <p:cNvSpPr>
            <a:spLocks noGrp="1"/>
          </p:cNvSpPr>
          <p:nvPr>
            <p:ph type="title"/>
          </p:nvPr>
        </p:nvSpPr>
        <p:spPr>
          <a:xfrm>
            <a:off x="6234330" y="803325"/>
            <a:ext cx="5314536" cy="1325563"/>
          </a:xfrm>
        </p:spPr>
        <p:txBody>
          <a:bodyPr vert="horz" lIns="91440" tIns="45720" rIns="91440" bIns="45720" rtlCol="0" anchor="ctr">
            <a:normAutofit/>
          </a:bodyPr>
          <a:lstStyle/>
          <a:p>
            <a:r>
              <a:rPr lang="en-US"/>
              <a:t>Churchill’s Speech </a:t>
            </a:r>
          </a:p>
        </p:txBody>
      </p:sp>
      <p:sp>
        <p:nvSpPr>
          <p:cNvPr id="4103" name="Freeform: Shape 410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Winston Churchill - Quotes, Paintings &amp; Death - Biography">
            <a:extLst>
              <a:ext uri="{FF2B5EF4-FFF2-40B4-BE49-F238E27FC236}">
                <a16:creationId xmlns:a16="http://schemas.microsoft.com/office/drawing/2014/main" id="{7214AC90-9AC0-5661-826F-758FD6C9A6A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3768"/>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0D987D7-88F0-5ABB-921A-BD33B694F3D1}"/>
              </a:ext>
            </a:extLst>
          </p:cNvPr>
          <p:cNvSpPr>
            <a:spLocks noGrp="1"/>
          </p:cNvSpPr>
          <p:nvPr>
            <p:ph sz="half" idx="1"/>
          </p:nvPr>
        </p:nvSpPr>
        <p:spPr>
          <a:xfrm>
            <a:off x="6234329" y="2279018"/>
            <a:ext cx="5314543" cy="3375920"/>
          </a:xfrm>
        </p:spPr>
        <p:txBody>
          <a:bodyPr vert="horz" lIns="91440" tIns="45720" rIns="91440" bIns="45720" rtlCol="0" anchor="t">
            <a:normAutofit lnSpcReduction="10000"/>
          </a:bodyPr>
          <a:lstStyle/>
          <a:p>
            <a:pPr marL="0"/>
            <a:r>
              <a:rPr lang="en-US" sz="1400" i="1" dirty="0"/>
              <a:t>I will begin by saying what everybody would like to ignore or forget but which must nevertheless be stated, namely, that we have sustained a total and unmitigated defeat…. £1 was demanded at the pistol’s point. When it was given, £2 were demanded at the pistol’s point. Finally, the dictator consented to take £1 17s. 6d. and the rest in promises of goodwill for the future…. I fear we shall find that we have deeply compromised, and perhaps fatally endangered, the safety and even the independence of Great Britain and France…. there can never be friendship between the British democracy and the Nazi power, that power which spurns Christian ethics, which cheers its onward course by a barbarous paganism, which vaunts the spirit of aggression and conquest, which derives strength and perverted pleasure from persecution, and uses, as we have seen, with pitiless brutality the threat of murderous force.</a:t>
            </a:r>
          </a:p>
          <a:p>
            <a:pPr marL="0"/>
            <a:r>
              <a:rPr lang="en-US" sz="1400" dirty="0"/>
              <a:t>Still only 30 Tory MPs voted against the government and only Duff Cooper resigned.</a:t>
            </a:r>
          </a:p>
          <a:p>
            <a:pPr marL="0"/>
            <a:r>
              <a:rPr lang="en-US" sz="1400" b="1" dirty="0"/>
              <a:t>Is Churchill correct?</a:t>
            </a:r>
          </a:p>
        </p:txBody>
      </p:sp>
    </p:spTree>
    <p:extLst>
      <p:ext uri="{BB962C8B-B14F-4D97-AF65-F5344CB8AC3E}">
        <p14:creationId xmlns:p14="http://schemas.microsoft.com/office/powerpoint/2010/main" val="86301497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30AD-7E63-744B-E9BB-5CE4024B781C}"/>
              </a:ext>
            </a:extLst>
          </p:cNvPr>
          <p:cNvSpPr>
            <a:spLocks noGrp="1"/>
          </p:cNvSpPr>
          <p:nvPr>
            <p:ph type="title"/>
          </p:nvPr>
        </p:nvSpPr>
        <p:spPr/>
        <p:txBody>
          <a:bodyPr/>
          <a:lstStyle/>
          <a:p>
            <a:endParaRPr lang="en-CN"/>
          </a:p>
        </p:txBody>
      </p:sp>
      <p:pic>
        <p:nvPicPr>
          <p:cNvPr id="4" name="Online Media 3" descr="How the West Betrayed Czechoslovakia to Hitler (The Munich Agreement,1938)">
            <a:hlinkClick r:id="" action="ppaction://media"/>
            <a:extLst>
              <a:ext uri="{FF2B5EF4-FFF2-40B4-BE49-F238E27FC236}">
                <a16:creationId xmlns:a16="http://schemas.microsoft.com/office/drawing/2014/main" id="{A5C71680-D2D8-5D08-10B2-969F4738321C}"/>
              </a:ext>
            </a:extLst>
          </p:cNvPr>
          <p:cNvPicPr>
            <a:picLocks noGrp="1" noRot="1" noChangeAspect="1"/>
          </p:cNvPicPr>
          <p:nvPr>
            <p:ph idx="1"/>
            <a:videoFile r:link="rId1"/>
          </p:nvPr>
        </p:nvPicPr>
        <p:blipFill>
          <a:blip r:embed="rId3"/>
          <a:stretch>
            <a:fillRect/>
          </a:stretch>
        </p:blipFill>
        <p:spPr>
          <a:xfrm>
            <a:off x="1920492" y="1405211"/>
            <a:ext cx="7700962" cy="4351338"/>
          </a:xfrm>
          <a:prstGeom prst="rect">
            <a:avLst/>
          </a:prstGeom>
        </p:spPr>
      </p:pic>
    </p:spTree>
    <p:extLst>
      <p:ext uri="{BB962C8B-B14F-4D97-AF65-F5344CB8AC3E}">
        <p14:creationId xmlns:p14="http://schemas.microsoft.com/office/powerpoint/2010/main" val="138426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A9D9B4-C010-379B-7021-FE602C3FF624}"/>
              </a:ext>
            </a:extLst>
          </p:cNvPr>
          <p:cNvSpPr>
            <a:spLocks noGrp="1"/>
          </p:cNvSpPr>
          <p:nvPr>
            <p:ph type="title"/>
          </p:nvPr>
        </p:nvSpPr>
        <p:spPr>
          <a:xfrm>
            <a:off x="6234865" y="568517"/>
            <a:ext cx="5248221" cy="1067209"/>
          </a:xfrm>
        </p:spPr>
        <p:txBody>
          <a:bodyPr vert="horz" lIns="91440" tIns="45720" rIns="91440" bIns="45720" rtlCol="0" anchor="ctr">
            <a:normAutofit/>
          </a:bodyPr>
          <a:lstStyle/>
          <a:p>
            <a:r>
              <a:rPr lang="en-US">
                <a:solidFill>
                  <a:schemeClr val="bg1"/>
                </a:solidFill>
              </a:rPr>
              <a:t>Allied Losses</a:t>
            </a:r>
          </a:p>
        </p:txBody>
      </p:sp>
      <p:pic>
        <p:nvPicPr>
          <p:cNvPr id="3074" name="Picture 2" descr="Tanks of Czechoslovakia - Wikipedia">
            <a:extLst>
              <a:ext uri="{FF2B5EF4-FFF2-40B4-BE49-F238E27FC236}">
                <a16:creationId xmlns:a16="http://schemas.microsoft.com/office/drawing/2014/main" id="{A21E3D7B-C098-17D1-8E53-9FF0897AC17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8127" r="15970" b="-2"/>
          <a:stretch/>
        </p:blipFill>
        <p:spPr bwMode="auto">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3084" name="Group 308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3091" name="Freeform: Shape 308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083" name="Freeform: Shape 308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A43EE4AA-920D-D8D4-EFDD-5A377905FA7C}"/>
              </a:ext>
            </a:extLst>
          </p:cNvPr>
          <p:cNvSpPr>
            <a:spLocks noGrp="1"/>
          </p:cNvSpPr>
          <p:nvPr>
            <p:ph sz="half" idx="1"/>
          </p:nvPr>
        </p:nvSpPr>
        <p:spPr>
          <a:xfrm>
            <a:off x="6234868" y="1820369"/>
            <a:ext cx="5217173" cy="4351338"/>
          </a:xfrm>
        </p:spPr>
        <p:txBody>
          <a:bodyPr vert="horz" lIns="91440" tIns="45720" rIns="91440" bIns="45720" rtlCol="0">
            <a:normAutofit fontScale="92500"/>
          </a:bodyPr>
          <a:lstStyle/>
          <a:p>
            <a:r>
              <a:rPr lang="en-US" sz="2600" dirty="0">
                <a:solidFill>
                  <a:schemeClr val="bg1"/>
                </a:solidFill>
              </a:rPr>
              <a:t>The Czechs lost 11,000 square miles of territory, comprising 2,800,000 Sudeten Germans and 800,000 Czechs, along with all their fortifications and the majority of their natural resources.</a:t>
            </a:r>
          </a:p>
          <a:p>
            <a:r>
              <a:rPr lang="en-US" sz="2600" dirty="0">
                <a:solidFill>
                  <a:schemeClr val="bg1"/>
                </a:solidFill>
              </a:rPr>
              <a:t>Militarily they gained 1.5 million rifles, 750 aircraft, 600 tanks, 2,000 field guns, not to mention timber and other raw material.</a:t>
            </a:r>
          </a:p>
          <a:p>
            <a:r>
              <a:rPr lang="en-US" sz="2600" b="1" dirty="0">
                <a:solidFill>
                  <a:schemeClr val="bg1"/>
                </a:solidFill>
              </a:rPr>
              <a:t>Undertake further research on why else the Munich agreement was a bad idea for the allies?</a:t>
            </a:r>
          </a:p>
          <a:p>
            <a:endParaRPr lang="en-US" sz="2600" dirty="0">
              <a:solidFill>
                <a:schemeClr val="bg1"/>
              </a:solidFill>
            </a:endParaRPr>
          </a:p>
          <a:p>
            <a:pPr marL="0"/>
            <a:endParaRPr lang="en-US" sz="2600" dirty="0">
              <a:solidFill>
                <a:schemeClr val="bg1"/>
              </a:solidFill>
            </a:endParaRPr>
          </a:p>
        </p:txBody>
      </p:sp>
      <p:grpSp>
        <p:nvGrpSpPr>
          <p:cNvPr id="308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3086" name="Freeform: Shape 308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87" name="Freeform: Shape 308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88" name="Freeform: Shape 308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89" name="Freeform: Shape 308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0" name="Freeform: Shape 308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870220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CCE1-C67C-67EB-440A-33033C517FC1}"/>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solidFill>
                  <a:schemeClr val="tx1"/>
                </a:solidFill>
                <a:latin typeface="+mj-lt"/>
                <a:ea typeface="+mj-ea"/>
                <a:cs typeface="+mj-cs"/>
              </a:rPr>
              <a:t>The Issue</a:t>
            </a:r>
          </a:p>
        </p:txBody>
      </p:sp>
      <p:sp>
        <p:nvSpPr>
          <p:cNvPr id="3" name="Content Placeholder 2">
            <a:extLst>
              <a:ext uri="{FF2B5EF4-FFF2-40B4-BE49-F238E27FC236}">
                <a16:creationId xmlns:a16="http://schemas.microsoft.com/office/drawing/2014/main" id="{A7086852-612C-476A-F9A0-54735127ACD8}"/>
              </a:ext>
            </a:extLst>
          </p:cNvPr>
          <p:cNvSpPr>
            <a:spLocks noGrp="1"/>
          </p:cNvSpPr>
          <p:nvPr>
            <p:ph sz="half" idx="1"/>
          </p:nvPr>
        </p:nvSpPr>
        <p:spPr>
          <a:xfrm>
            <a:off x="648931" y="2438400"/>
            <a:ext cx="3505494" cy="3785419"/>
          </a:xfrm>
        </p:spPr>
        <p:txBody>
          <a:bodyPr vert="horz" lIns="91440" tIns="45720" rIns="91440" bIns="45720" rtlCol="0">
            <a:normAutofit fontScale="92500" lnSpcReduction="10000"/>
          </a:bodyPr>
          <a:lstStyle/>
          <a:p>
            <a:r>
              <a:rPr lang="en-US" sz="1400" dirty="0"/>
              <a:t>Britain felt guilt over the Treaty of Versailles and the hypocrisies about national self determination.</a:t>
            </a:r>
          </a:p>
          <a:p>
            <a:r>
              <a:rPr lang="en-US" sz="1400" dirty="0"/>
              <a:t>While the Sudeten Germans were persecuted, Chamberlain never brought up the rights of minorities in Germany.</a:t>
            </a:r>
          </a:p>
          <a:p>
            <a:r>
              <a:rPr lang="en-US" sz="1400" dirty="0"/>
              <a:t>While the Nazis attracted increased support in the the Sudetenland in 1938, voting was done under intimidation. </a:t>
            </a:r>
          </a:p>
          <a:p>
            <a:r>
              <a:rPr lang="en-US" sz="1400" dirty="0"/>
              <a:t>The French had signed a defensive alliance with Czechoslovakia and were bound to intervene if Germany attacked. </a:t>
            </a:r>
          </a:p>
          <a:p>
            <a:r>
              <a:rPr lang="en-US" sz="1400" dirty="0"/>
              <a:t>Hitler actively courted war, both ideologically and because as Britain had begun rearmament, he felt Germany now had its greatest material advantage.</a:t>
            </a:r>
          </a:p>
          <a:p>
            <a:r>
              <a:rPr lang="en-US" sz="1400" b="1" dirty="0"/>
              <a:t>Why might the Sudeten Crisis prove difficult to prove?</a:t>
            </a:r>
          </a:p>
        </p:txBody>
      </p:sp>
      <p:sp>
        <p:nvSpPr>
          <p:cNvPr id="1031" name="Rectangle 103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Sudetenland map by Arminius1871 on DeviantArt">
            <a:extLst>
              <a:ext uri="{FF2B5EF4-FFF2-40B4-BE49-F238E27FC236}">
                <a16:creationId xmlns:a16="http://schemas.microsoft.com/office/drawing/2014/main" id="{E9AB915C-ADAC-567A-F93E-0A9EFF402D6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05862" y="1343184"/>
            <a:ext cx="6019331" cy="416838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6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017D-167D-D302-70E5-0E51DB6FF4B3}"/>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Initial British Position</a:t>
            </a:r>
          </a:p>
        </p:txBody>
      </p:sp>
      <p:sp>
        <p:nvSpPr>
          <p:cNvPr id="3" name="Content Placeholder 2">
            <a:extLst>
              <a:ext uri="{FF2B5EF4-FFF2-40B4-BE49-F238E27FC236}">
                <a16:creationId xmlns:a16="http://schemas.microsoft.com/office/drawing/2014/main" id="{162001E7-61A6-C400-9412-AE91E60AD33C}"/>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dirty="0"/>
              <a:t>In the summer of 1938 the British </a:t>
            </a:r>
            <a:r>
              <a:rPr lang="en-US" sz="2000" dirty="0" err="1"/>
              <a:t>atttempted</a:t>
            </a:r>
            <a:r>
              <a:rPr lang="en-US" sz="2000" dirty="0"/>
              <a:t> to find a </a:t>
            </a:r>
            <a:r>
              <a:rPr lang="en-US" sz="2000" dirty="0" err="1"/>
              <a:t>rapproachment</a:t>
            </a:r>
            <a:r>
              <a:rPr lang="en-US" sz="2000" dirty="0"/>
              <a:t> between the Czech president Edward Benes and the leader of the Germans in the </a:t>
            </a:r>
            <a:r>
              <a:rPr lang="en-US" sz="2000" dirty="0" err="1"/>
              <a:t>Sudentenland</a:t>
            </a:r>
            <a:r>
              <a:rPr lang="en-US" sz="2000" dirty="0"/>
              <a:t> Konrad </a:t>
            </a:r>
            <a:r>
              <a:rPr lang="en-US" sz="2000" dirty="0" err="1"/>
              <a:t>Henlein</a:t>
            </a:r>
            <a:r>
              <a:rPr lang="en-US" sz="2000" dirty="0"/>
              <a:t>.</a:t>
            </a:r>
          </a:p>
          <a:p>
            <a:r>
              <a:rPr lang="en-US" sz="2000" dirty="0"/>
              <a:t>The Foreign Office headed by Lord Halifax was against any British intervention.</a:t>
            </a:r>
          </a:p>
          <a:p>
            <a:r>
              <a:rPr lang="en-US" sz="2000" dirty="0"/>
              <a:t>The British cabinet and press believed Hitler to be to astute to risk war over Czechoslovakia. But, their transparent position emboldened the dictator, knowing their was no prospect of serious British opposition.</a:t>
            </a:r>
          </a:p>
          <a:p>
            <a:r>
              <a:rPr lang="en-US" sz="2000" b="1" dirty="0"/>
              <a:t>Why was Chamberlain in a difficult position?</a:t>
            </a:r>
          </a:p>
        </p:txBody>
      </p:sp>
      <p:pic>
        <p:nvPicPr>
          <p:cNvPr id="1026" name="Picture 2" descr="Edward Wood, 1st Earl of Halifax - Wikipedia">
            <a:extLst>
              <a:ext uri="{FF2B5EF4-FFF2-40B4-BE49-F238E27FC236}">
                <a16:creationId xmlns:a16="http://schemas.microsoft.com/office/drawing/2014/main" id="{DAFF6E8B-ACC8-DBC8-8EE3-DE79FC4373A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834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31" name="Straight Connector 103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32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E26C53C-1FEA-6F94-D039-0E06C7A36151}"/>
              </a:ext>
            </a:extLst>
          </p:cNvPr>
          <p:cNvSpPr>
            <a:spLocks noGrp="1"/>
          </p:cNvSpPr>
          <p:nvPr>
            <p:ph type="title"/>
          </p:nvPr>
        </p:nvSpPr>
        <p:spPr>
          <a:xfrm>
            <a:off x="871220" y="860028"/>
            <a:ext cx="6006192" cy="1324907"/>
          </a:xfrm>
        </p:spPr>
        <p:txBody>
          <a:bodyPr vert="horz" lIns="91440" tIns="45720" rIns="91440" bIns="45720" rtlCol="0" anchor="ctr">
            <a:normAutofit/>
          </a:bodyPr>
          <a:lstStyle/>
          <a:p>
            <a:r>
              <a:rPr lang="en-US" dirty="0">
                <a:solidFill>
                  <a:schemeClr val="accent1"/>
                </a:solidFill>
              </a:rPr>
              <a:t>Neville Chamberlain</a:t>
            </a:r>
          </a:p>
        </p:txBody>
      </p:sp>
      <p:sp>
        <p:nvSpPr>
          <p:cNvPr id="3" name="Content Placeholder 2">
            <a:extLst>
              <a:ext uri="{FF2B5EF4-FFF2-40B4-BE49-F238E27FC236}">
                <a16:creationId xmlns:a16="http://schemas.microsoft.com/office/drawing/2014/main" id="{4BC21617-4381-5E4F-8512-9666AF47B0B0}"/>
              </a:ext>
            </a:extLst>
          </p:cNvPr>
          <p:cNvSpPr>
            <a:spLocks noGrp="1"/>
          </p:cNvSpPr>
          <p:nvPr>
            <p:ph sz="half" idx="1"/>
          </p:nvPr>
        </p:nvSpPr>
        <p:spPr>
          <a:xfrm>
            <a:off x="871220" y="2248823"/>
            <a:ext cx="6006192" cy="3928139"/>
          </a:xfrm>
        </p:spPr>
        <p:txBody>
          <a:bodyPr vert="horz" lIns="91440" tIns="45720" rIns="91440" bIns="45720" rtlCol="0">
            <a:normAutofit/>
          </a:bodyPr>
          <a:lstStyle/>
          <a:p>
            <a:r>
              <a:rPr lang="en-US" sz="2200" dirty="0">
                <a:solidFill>
                  <a:schemeClr val="accent1"/>
                </a:solidFill>
              </a:rPr>
              <a:t>His brother Austen had been the Foreign Secretary in the 1920s and had negotiated the Treaty of Locarno. </a:t>
            </a:r>
          </a:p>
          <a:p>
            <a:r>
              <a:rPr lang="en-US" sz="2200" dirty="0">
                <a:solidFill>
                  <a:schemeClr val="accent1"/>
                </a:solidFill>
              </a:rPr>
              <a:t>His father was a powerful industrialist and local politician.</a:t>
            </a:r>
          </a:p>
          <a:p>
            <a:r>
              <a:rPr lang="en-US" sz="2200" dirty="0">
                <a:solidFill>
                  <a:schemeClr val="accent1"/>
                </a:solidFill>
              </a:rPr>
              <a:t>He had been the mayor of Birmingham.</a:t>
            </a:r>
          </a:p>
          <a:p>
            <a:r>
              <a:rPr lang="en-US" sz="2200" dirty="0">
                <a:solidFill>
                  <a:schemeClr val="accent1"/>
                </a:solidFill>
              </a:rPr>
              <a:t>He had a cousin that he was close to who had been killed in the First World War.</a:t>
            </a:r>
          </a:p>
          <a:p>
            <a:r>
              <a:rPr lang="en-US" sz="2200" dirty="0">
                <a:solidFill>
                  <a:schemeClr val="accent1"/>
                </a:solidFill>
              </a:rPr>
              <a:t>He was convinced that he could not threaten Hitler, if Britain did not have the military ability to follow through on them.</a:t>
            </a:r>
          </a:p>
        </p:txBody>
      </p:sp>
      <p:sp>
        <p:nvSpPr>
          <p:cNvPr id="2059" name="Rectangle 2058">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Neville Chamberlain - Wikipedia">
            <a:extLst>
              <a:ext uri="{FF2B5EF4-FFF2-40B4-BE49-F238E27FC236}">
                <a16:creationId xmlns:a16="http://schemas.microsoft.com/office/drawing/2014/main" id="{09786C2A-B60A-BF26-8805-1F59C4F5658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2772"/>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57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EE2A-D86C-5618-3979-3CF281369654}"/>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The situation intensifies</a:t>
            </a:r>
          </a:p>
        </p:txBody>
      </p:sp>
      <p:sp>
        <p:nvSpPr>
          <p:cNvPr id="3" name="Content Placeholder 2">
            <a:extLst>
              <a:ext uri="{FF2B5EF4-FFF2-40B4-BE49-F238E27FC236}">
                <a16:creationId xmlns:a16="http://schemas.microsoft.com/office/drawing/2014/main" id="{D305CD22-A1D1-5CF3-9CD4-32104E9F93B1}"/>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1900"/>
              <a:t>The crisis became more acute when the Charge de Affaires of the German Embassy was snuck into Downing Street to warn that Hitler would march on Czechoslovakia on 19 September.</a:t>
            </a:r>
          </a:p>
          <a:p>
            <a:r>
              <a:rPr lang="en-US" sz="1900"/>
              <a:t>“Is it not positively horrible, to think that the fate of hundreds of millions depends on one man and he is half mad.”</a:t>
            </a:r>
          </a:p>
          <a:p>
            <a:r>
              <a:rPr lang="en-US" sz="1900"/>
              <a:t>“Owing to the neglect of our defences and the mishandling of the German problem in the last five years, we seem to be very near the bleak choice between War and Shame. My feeling is that we shall choose Shame, and then have War thrown in a little later on even more adverse terms than at present”</a:t>
            </a:r>
          </a:p>
          <a:p>
            <a:endParaRPr lang="en-US" sz="1900"/>
          </a:p>
          <a:p>
            <a:endParaRPr lang="en-US" sz="1900"/>
          </a:p>
        </p:txBody>
      </p:sp>
      <p:pic>
        <p:nvPicPr>
          <p:cNvPr id="6146" name="Picture 2" descr="Theo Kordt - Online-Compendium der deutsch-griechischen Verflechtungen">
            <a:extLst>
              <a:ext uri="{FF2B5EF4-FFF2-40B4-BE49-F238E27FC236}">
                <a16:creationId xmlns:a16="http://schemas.microsoft.com/office/drawing/2014/main" id="{F8A884CA-6095-1AA0-3C44-1A992D74964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1" r="401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6151" name="Straight Connector 615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81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Neville Chamberlain's plane ticket to conference with Hitler sells for £17k  | Daily Mail Online">
            <a:extLst>
              <a:ext uri="{FF2B5EF4-FFF2-40B4-BE49-F238E27FC236}">
                <a16:creationId xmlns:a16="http://schemas.microsoft.com/office/drawing/2014/main" id="{078B6ACC-2490-E463-2722-807753A09F1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5603" t="9091" r="15963"/>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A1C20A-C513-7A57-46FD-53A3A9790DE5}"/>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t>Plan Z</a:t>
            </a:r>
          </a:p>
        </p:txBody>
      </p:sp>
      <p:sp>
        <p:nvSpPr>
          <p:cNvPr id="5131" name="Rectangle 513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33" name="Rectangle 513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BC6F1B5-A558-5082-2EF0-8D98369805B9}"/>
              </a:ext>
            </a:extLst>
          </p:cNvPr>
          <p:cNvSpPr>
            <a:spLocks noGrp="1"/>
          </p:cNvSpPr>
          <p:nvPr>
            <p:ph sz="half" idx="1"/>
          </p:nvPr>
        </p:nvSpPr>
        <p:spPr>
          <a:xfrm>
            <a:off x="371094" y="2718054"/>
            <a:ext cx="3438906" cy="3207258"/>
          </a:xfrm>
        </p:spPr>
        <p:txBody>
          <a:bodyPr vert="horz" lIns="91440" tIns="45720" rIns="91440" bIns="45720" rtlCol="0" anchor="t">
            <a:normAutofit fontScale="92500" lnSpcReduction="10000"/>
          </a:bodyPr>
          <a:lstStyle/>
          <a:p>
            <a:r>
              <a:rPr lang="en-US" sz="1600" dirty="0"/>
              <a:t>On 13 September, following the Nuremberg Rally the previous day, the Sudeten Germans rose in revolt.</a:t>
            </a:r>
          </a:p>
          <a:p>
            <a:r>
              <a:rPr lang="en-US" sz="1600" dirty="0"/>
              <a:t>Fearing a German invasion </a:t>
            </a:r>
            <a:r>
              <a:rPr lang="en-US" sz="1600" dirty="0" err="1"/>
              <a:t>Chamebrlain</a:t>
            </a:r>
            <a:r>
              <a:rPr lang="en-US" sz="1600" dirty="0"/>
              <a:t> invoked his Plan Z. Here the PM would fly to Germany to meet Hitler personally. </a:t>
            </a:r>
          </a:p>
          <a:p>
            <a:r>
              <a:rPr lang="en-US" sz="1600" dirty="0"/>
              <a:t>The public and press were behind the trip, but Churchill referred to the emissary as the stupidest thing that has ever been done. Mussolini referred to it as the “liquidation of British prestige.”</a:t>
            </a:r>
          </a:p>
          <a:p>
            <a:r>
              <a:rPr lang="en-US" sz="1600" b="1" dirty="0"/>
              <a:t>Why was Plan Z such a risk?</a:t>
            </a:r>
          </a:p>
        </p:txBody>
      </p:sp>
    </p:spTree>
    <p:extLst>
      <p:ext uri="{BB962C8B-B14F-4D97-AF65-F5344CB8AC3E}">
        <p14:creationId xmlns:p14="http://schemas.microsoft.com/office/powerpoint/2010/main" val="125344573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2" descr="Neville Chamberlain, left, and Hitler sealing the Munich pact in September 1938.">
            <a:extLst>
              <a:ext uri="{FF2B5EF4-FFF2-40B4-BE49-F238E27FC236}">
                <a16:creationId xmlns:a16="http://schemas.microsoft.com/office/drawing/2014/main" id="{119D0748-4290-B1DD-8A93-4F80B3F2298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1977" b="1"/>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089100-F0C2-60DF-90E0-97DEC0589BD2}"/>
              </a:ext>
            </a:extLst>
          </p:cNvPr>
          <p:cNvSpPr>
            <a:spLocks noGrp="1"/>
          </p:cNvSpPr>
          <p:nvPr>
            <p:ph type="title"/>
          </p:nvPr>
        </p:nvSpPr>
        <p:spPr>
          <a:xfrm>
            <a:off x="804673" y="1396289"/>
            <a:ext cx="4782458" cy="1325563"/>
          </a:xfrm>
        </p:spPr>
        <p:txBody>
          <a:bodyPr vert="horz" lIns="91440" tIns="45720" rIns="91440" bIns="45720" rtlCol="0" anchor="ctr">
            <a:normAutofit/>
          </a:bodyPr>
          <a:lstStyle/>
          <a:p>
            <a:r>
              <a:rPr lang="en-US"/>
              <a:t>Berchtesgaden Meeting</a:t>
            </a:r>
          </a:p>
        </p:txBody>
      </p:sp>
      <p:sp>
        <p:nvSpPr>
          <p:cNvPr id="3" name="Content Placeholder 2">
            <a:extLst>
              <a:ext uri="{FF2B5EF4-FFF2-40B4-BE49-F238E27FC236}">
                <a16:creationId xmlns:a16="http://schemas.microsoft.com/office/drawing/2014/main" id="{FF856460-FD47-58DB-9A78-AFA927E611FC}"/>
              </a:ext>
            </a:extLst>
          </p:cNvPr>
          <p:cNvSpPr>
            <a:spLocks noGrp="1"/>
          </p:cNvSpPr>
          <p:nvPr>
            <p:ph sz="half" idx="1"/>
          </p:nvPr>
        </p:nvSpPr>
        <p:spPr>
          <a:xfrm>
            <a:off x="804672" y="2871982"/>
            <a:ext cx="4782458" cy="3181684"/>
          </a:xfrm>
        </p:spPr>
        <p:txBody>
          <a:bodyPr vert="horz" lIns="91440" tIns="45720" rIns="91440" bIns="45720" rtlCol="0" anchor="t">
            <a:normAutofit lnSpcReduction="10000"/>
          </a:bodyPr>
          <a:lstStyle/>
          <a:p>
            <a:r>
              <a:rPr lang="en-US" sz="1300" dirty="0"/>
              <a:t>Chamberlain’s welcome was deliberately militaristic.</a:t>
            </a:r>
          </a:p>
          <a:p>
            <a:r>
              <a:rPr lang="en-US" sz="1300" dirty="0"/>
              <a:t>There was some awkward small talk before Chamberlain suggested they outline each others position, before settling details the next day. </a:t>
            </a:r>
          </a:p>
          <a:p>
            <a:r>
              <a:rPr lang="en-US" sz="1300" dirty="0"/>
              <a:t>However, Hitler immediately claimed the Sudeten situation had deteriorated with 300 Germans killed that day. He claimed that he would risk war, rather than let this drag on. The tirade angered Chamberlain who asked why Hitler had met with him at all.</a:t>
            </a:r>
          </a:p>
          <a:p>
            <a:r>
              <a:rPr lang="en-US" sz="1300" dirty="0"/>
              <a:t>Hitler claimed that he had no designs beyond the unification of the German speaking people. Chamberlain indicated he would not stand in the way of national self-determination.</a:t>
            </a:r>
          </a:p>
          <a:p>
            <a:r>
              <a:rPr lang="en-US" sz="1300" dirty="0"/>
              <a:t>It was agreed that Hitler would undertake no invasion, while Chamberlain discussed this with the British cabinet.</a:t>
            </a:r>
          </a:p>
          <a:p>
            <a:r>
              <a:rPr lang="en-US" sz="1300" b="1" dirty="0"/>
              <a:t>Who got the best of the first meeting?</a:t>
            </a:r>
          </a:p>
          <a:p>
            <a:endParaRPr lang="en-US" sz="1300" dirty="0"/>
          </a:p>
        </p:txBody>
      </p:sp>
    </p:spTree>
    <p:extLst>
      <p:ext uri="{BB962C8B-B14F-4D97-AF65-F5344CB8AC3E}">
        <p14:creationId xmlns:p14="http://schemas.microsoft.com/office/powerpoint/2010/main" val="336271195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3B1902-5B5D-9EC4-5A86-5EFC2428E5B1}"/>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Events in Britain </a:t>
            </a:r>
          </a:p>
        </p:txBody>
      </p:sp>
      <p:sp>
        <p:nvSpPr>
          <p:cNvPr id="3" name="Content Placeholder 2">
            <a:extLst>
              <a:ext uri="{FF2B5EF4-FFF2-40B4-BE49-F238E27FC236}">
                <a16:creationId xmlns:a16="http://schemas.microsoft.com/office/drawing/2014/main" id="{D2238AC5-2ACA-44C6-1985-46220AF93C8A}"/>
              </a:ext>
            </a:extLst>
          </p:cNvPr>
          <p:cNvSpPr>
            <a:spLocks noGrp="1"/>
          </p:cNvSpPr>
          <p:nvPr>
            <p:ph sz="half" idx="1"/>
          </p:nvPr>
        </p:nvSpPr>
        <p:spPr>
          <a:xfrm>
            <a:off x="836680" y="2405067"/>
            <a:ext cx="6002110" cy="3729034"/>
          </a:xfrm>
        </p:spPr>
        <p:txBody>
          <a:bodyPr vert="horz" lIns="91440" tIns="45720" rIns="91440" bIns="45720" rtlCol="0">
            <a:normAutofit/>
          </a:bodyPr>
          <a:lstStyle/>
          <a:p>
            <a:r>
              <a:rPr lang="en-US" sz="1700"/>
              <a:t>Chamberlain, while disparaging of Hitler’s appearance, told the cabinet that he believed he could be trusted.</a:t>
            </a:r>
          </a:p>
          <a:p>
            <a:r>
              <a:rPr lang="en-US" sz="1700"/>
              <a:t>There was some dissent from minor cabinet members (aside from Duff Cooper, First Lord of the Admiralty). The major members all favoured surrendering the Sudetenland, even if they were skeptical of Chamberlain’s claims he had matched Hitler in the negotiations. </a:t>
            </a:r>
          </a:p>
          <a:p>
            <a:r>
              <a:rPr lang="en-US" sz="1700"/>
              <a:t>On 18 Spetember, the French President Edouard Daladier, journeyed to London and agreed to Chamberlain’s proposal.</a:t>
            </a:r>
          </a:p>
          <a:p>
            <a:r>
              <a:rPr lang="en-US" sz="1700"/>
              <a:t>On 20 September the Czechs were informed that Britain and France would not stand by them if they objected to the cessation of their territory. </a:t>
            </a:r>
          </a:p>
        </p:txBody>
      </p:sp>
      <p:pic>
        <p:nvPicPr>
          <p:cNvPr id="4098" name="Picture 2" descr="Duff Cooper - Wikipedia">
            <a:extLst>
              <a:ext uri="{FF2B5EF4-FFF2-40B4-BE49-F238E27FC236}">
                <a16:creationId xmlns:a16="http://schemas.microsoft.com/office/drawing/2014/main" id="{5DC09C52-3B41-13F7-4722-53F6DEB5AA7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 b="1096"/>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97462"/>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8969</TotalTime>
  <Words>2173</Words>
  <Application>Microsoft Macintosh PowerPoint</Application>
  <PresentationFormat>Widescreen</PresentationFormat>
  <Paragraphs>96</Paragraphs>
  <Slides>20</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Tw Cen MT</vt:lpstr>
      <vt:lpstr>Office Theme 2013 - 2022</vt:lpstr>
      <vt:lpstr>The Czechoslovakian Crisis</vt:lpstr>
      <vt:lpstr>PowerPoint Presentation</vt:lpstr>
      <vt:lpstr>The Issue</vt:lpstr>
      <vt:lpstr>Initial British Position</vt:lpstr>
      <vt:lpstr>Neville Chamberlain</vt:lpstr>
      <vt:lpstr>The situation intensifies</vt:lpstr>
      <vt:lpstr>Plan Z</vt:lpstr>
      <vt:lpstr>Berchtesgaden Meeting</vt:lpstr>
      <vt:lpstr>Events in Britain </vt:lpstr>
      <vt:lpstr>Meeting at Bad Godesberg</vt:lpstr>
      <vt:lpstr>Events in Britain</vt:lpstr>
      <vt:lpstr>Horace Wilson in Berlin</vt:lpstr>
      <vt:lpstr>Chamberlain’s 27 September Speech</vt:lpstr>
      <vt:lpstr>Hitler changes his mind</vt:lpstr>
      <vt:lpstr>The Munich Conference is Agreed</vt:lpstr>
      <vt:lpstr>The Munich Conference</vt:lpstr>
      <vt:lpstr>The Breakfast Meeting</vt:lpstr>
      <vt:lpstr>Aftermath</vt:lpstr>
      <vt:lpstr>Churchill’s Speech </vt:lpstr>
      <vt:lpstr>Allied Losses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Czechoslovakian Crisis</dc:title>
  <dc:creator>Steven Spence 向南</dc:creator>
  <cp:lastModifiedBy>Steven Spence 向南</cp:lastModifiedBy>
  <cp:revision>10</cp:revision>
  <dcterms:created xsi:type="dcterms:W3CDTF">2023-01-24T21:08:14Z</dcterms:created>
  <dcterms:modified xsi:type="dcterms:W3CDTF">2023-01-31T02:41:50Z</dcterms:modified>
</cp:coreProperties>
</file>