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9" r:id="rId4"/>
    <p:sldId id="260" r:id="rId5"/>
    <p:sldId id="268" r:id="rId6"/>
    <p:sldId id="261" r:id="rId7"/>
    <p:sldId id="262" r:id="rId8"/>
    <p:sldId id="263" r:id="rId9"/>
    <p:sldId id="264" r:id="rId10"/>
    <p:sldId id="265" r:id="rId11"/>
    <p:sldId id="266" r:id="rId12"/>
    <p:sldId id="269" r:id="rId13"/>
    <p:sldId id="267" r:id="rId14"/>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6197"/>
  </p:normalViewPr>
  <p:slideViewPr>
    <p:cSldViewPr snapToGrid="0">
      <p:cViewPr varScale="1">
        <p:scale>
          <a:sx n="90" d="100"/>
          <a:sy n="90" d="100"/>
        </p:scale>
        <p:origin x="232"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BF65F-C777-C841-B67E-7BC5F3F960D5}" type="datetimeFigureOut">
              <a:rPr lang="en-CN" smtClean="0"/>
              <a:t>2022/11/2</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03D1B-CC8A-394F-95A1-9D64D0524A14}" type="slidenum">
              <a:rPr lang="en-CN" smtClean="0"/>
              <a:t>‹#›</a:t>
            </a:fld>
            <a:endParaRPr lang="en-CN"/>
          </a:p>
        </p:txBody>
      </p:sp>
    </p:spTree>
    <p:extLst>
      <p:ext uri="{BB962C8B-B14F-4D97-AF65-F5344CB8AC3E}">
        <p14:creationId xmlns:p14="http://schemas.microsoft.com/office/powerpoint/2010/main" val="70682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834-CBBB-4A84-4DFC-D70321AF1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28F5552B-8472-DA1F-B837-DF32885192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2AEE8735-8F6E-73F9-56D1-65EF9DD11507}"/>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5" name="Footer Placeholder 4">
            <a:extLst>
              <a:ext uri="{FF2B5EF4-FFF2-40B4-BE49-F238E27FC236}">
                <a16:creationId xmlns:a16="http://schemas.microsoft.com/office/drawing/2014/main" id="{5C904046-3D86-3A89-D2C8-7A5CEB429F91}"/>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AA0F8A2A-F4D5-514B-C18F-2E2FBBB0A7AB}"/>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238922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396C-142C-59DF-E056-515264E4F3D6}"/>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47588541-97A7-E876-A9D1-AB4898608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D680B790-7B4F-932F-0809-D5BA9404D008}"/>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5" name="Footer Placeholder 4">
            <a:extLst>
              <a:ext uri="{FF2B5EF4-FFF2-40B4-BE49-F238E27FC236}">
                <a16:creationId xmlns:a16="http://schemas.microsoft.com/office/drawing/2014/main" id="{DC594BD9-BCE6-3555-5BDF-B192D9399316}"/>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2AE2E01-1380-59D6-2036-2403D59E2A6F}"/>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309929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31AAF-76FC-3589-E784-B63185D381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7D92148C-7D27-4015-6391-C0E717D6F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B15D8F6E-ABA0-F672-13C4-D827FD0ACDA9}"/>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5" name="Footer Placeholder 4">
            <a:extLst>
              <a:ext uri="{FF2B5EF4-FFF2-40B4-BE49-F238E27FC236}">
                <a16:creationId xmlns:a16="http://schemas.microsoft.com/office/drawing/2014/main" id="{C920316A-A046-0C18-9F14-93CB9E6A868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6A9EE34-B356-F165-501F-FCF9F4644D8E}"/>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163551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0372-31AF-2CAD-7583-713EB8EFE578}"/>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0B293362-0455-1910-2F1C-B557B2EFE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B43A4A77-6532-E297-A0E0-035F48EE6978}"/>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5" name="Footer Placeholder 4">
            <a:extLst>
              <a:ext uri="{FF2B5EF4-FFF2-40B4-BE49-F238E27FC236}">
                <a16:creationId xmlns:a16="http://schemas.microsoft.com/office/drawing/2014/main" id="{A35480CC-7C9E-5E0D-F947-A7557BAF4561}"/>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BF76380-9323-A558-F3FD-C7045E8FC25F}"/>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15951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DA81-5E1A-90D1-43EF-9BDEFB42D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A779DB9F-7908-CAE5-B905-DE813F74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048CB2-168D-56C0-6220-D55F220A7899}"/>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5" name="Footer Placeholder 4">
            <a:extLst>
              <a:ext uri="{FF2B5EF4-FFF2-40B4-BE49-F238E27FC236}">
                <a16:creationId xmlns:a16="http://schemas.microsoft.com/office/drawing/2014/main" id="{3DD54533-EEBB-C8EF-F4E0-172137EC47D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D2FA48C-D6D0-C090-BB4A-96AAAD77DA05}"/>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144920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8CBE-6C41-76CF-BD0E-0B5C03A7FBA1}"/>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7BA00288-2CFC-C4AF-7A02-6B42988B28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8F4D1FFF-7C57-B8E4-389F-9F2C4A488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FFDAA110-6FF4-0B2F-3AC4-48295635835C}"/>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6" name="Footer Placeholder 5">
            <a:extLst>
              <a:ext uri="{FF2B5EF4-FFF2-40B4-BE49-F238E27FC236}">
                <a16:creationId xmlns:a16="http://schemas.microsoft.com/office/drawing/2014/main" id="{930F8FA9-9CCF-8BFF-EEBF-09788BE5E3D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0D19AB44-318D-0696-002A-E3683E5110B3}"/>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136413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A6CB-EBB4-28F8-6E02-0EF21F0E4AA5}"/>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27A2EB9B-863A-A62E-736A-F1EC618E5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D5457-F460-894E-657E-98395914A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9E0451FE-58C6-C1DC-1D3B-837131477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D493D4-E50C-3585-A74A-730FFCC54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98E973B9-5F71-C8F6-5DEC-F62FD0B0C909}"/>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8" name="Footer Placeholder 7">
            <a:extLst>
              <a:ext uri="{FF2B5EF4-FFF2-40B4-BE49-F238E27FC236}">
                <a16:creationId xmlns:a16="http://schemas.microsoft.com/office/drawing/2014/main" id="{BDC6EF21-8714-58C5-04AF-716CDAAAB673}"/>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B6E04BDD-5FEF-F20A-AEF6-C9ABADE1EBBA}"/>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31754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45EB-5595-CD8A-FCBB-770EA41CADF6}"/>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F472D924-E4EE-29F6-7C7D-95D8E6E30BBA}"/>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4" name="Footer Placeholder 3">
            <a:extLst>
              <a:ext uri="{FF2B5EF4-FFF2-40B4-BE49-F238E27FC236}">
                <a16:creationId xmlns:a16="http://schemas.microsoft.com/office/drawing/2014/main" id="{AF9ABB76-8389-7E80-68BE-539A13CC19B9}"/>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1F57C770-3E33-F0F5-C190-058795512735}"/>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27906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8CACC-3F3C-7223-FA2A-943017AEF155}"/>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3" name="Footer Placeholder 2">
            <a:extLst>
              <a:ext uri="{FF2B5EF4-FFF2-40B4-BE49-F238E27FC236}">
                <a16:creationId xmlns:a16="http://schemas.microsoft.com/office/drawing/2014/main" id="{E02E5E8E-7D9D-C98C-DA42-2DA6C2448DA0}"/>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731CD65A-4799-675D-949E-2F8F2F3368A4}"/>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269259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6ED9-DDE9-A2B1-FA4D-901D89FF7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55E938C3-B25D-B9C6-D899-4765ED620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5F1362D3-639A-DD4D-D656-8A0C05069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8D19B-F7D9-D7F3-9E5D-2EE36D6CDFCD}"/>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6" name="Footer Placeholder 5">
            <a:extLst>
              <a:ext uri="{FF2B5EF4-FFF2-40B4-BE49-F238E27FC236}">
                <a16:creationId xmlns:a16="http://schemas.microsoft.com/office/drawing/2014/main" id="{B0E03497-CEEF-F122-EB8E-512D434DDDB5}"/>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012B2DFD-EDD1-844E-43E4-A236F382C6B0}"/>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46273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DD25-E998-5B60-6774-06ECA0E43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ED9429C3-DF3B-EE90-3A68-E60EAAED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3BB2AA63-4974-1E15-905B-8ACD7E0B8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41181-7C3C-CEC7-8524-359287AB9A62}"/>
              </a:ext>
            </a:extLst>
          </p:cNvPr>
          <p:cNvSpPr>
            <a:spLocks noGrp="1"/>
          </p:cNvSpPr>
          <p:nvPr>
            <p:ph type="dt" sz="half" idx="10"/>
          </p:nvPr>
        </p:nvSpPr>
        <p:spPr/>
        <p:txBody>
          <a:bodyPr/>
          <a:lstStyle/>
          <a:p>
            <a:fld id="{C8C12619-EA35-CE46-B0F7-849904D5F9F0}" type="datetimeFigureOut">
              <a:rPr lang="en-CN" smtClean="0"/>
              <a:t>2022/11/2</a:t>
            </a:fld>
            <a:endParaRPr lang="en-CN"/>
          </a:p>
        </p:txBody>
      </p:sp>
      <p:sp>
        <p:nvSpPr>
          <p:cNvPr id="6" name="Footer Placeholder 5">
            <a:extLst>
              <a:ext uri="{FF2B5EF4-FFF2-40B4-BE49-F238E27FC236}">
                <a16:creationId xmlns:a16="http://schemas.microsoft.com/office/drawing/2014/main" id="{6EE98446-6471-27EB-B74F-35FA8C6EAF79}"/>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12E0D57C-ED93-E669-37B5-075CB0B6A759}"/>
              </a:ext>
            </a:extLst>
          </p:cNvPr>
          <p:cNvSpPr>
            <a:spLocks noGrp="1"/>
          </p:cNvSpPr>
          <p:nvPr>
            <p:ph type="sldNum" sz="quarter" idx="12"/>
          </p:nvPr>
        </p:nvSpPr>
        <p:spPr/>
        <p:txBody>
          <a:bodyPr/>
          <a:lstStyle/>
          <a:p>
            <a:fld id="{856DEBAD-59C7-E842-B34A-27D56DB32335}" type="slidenum">
              <a:rPr lang="en-CN" smtClean="0"/>
              <a:t>‹#›</a:t>
            </a:fld>
            <a:endParaRPr lang="en-CN"/>
          </a:p>
        </p:txBody>
      </p:sp>
    </p:spTree>
    <p:extLst>
      <p:ext uri="{BB962C8B-B14F-4D97-AF65-F5344CB8AC3E}">
        <p14:creationId xmlns:p14="http://schemas.microsoft.com/office/powerpoint/2010/main" val="65550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E45750-9BF6-8785-1F13-1CAF06A65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E7F6BA30-08E6-0E45-E8A2-CBAEB2EEF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FD44FE0-EF8F-E232-98C7-C3A803E8EF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2619-EA35-CE46-B0F7-849904D5F9F0}" type="datetimeFigureOut">
              <a:rPr lang="en-CN" smtClean="0"/>
              <a:t>2022/11/2</a:t>
            </a:fld>
            <a:endParaRPr lang="en-CN"/>
          </a:p>
        </p:txBody>
      </p:sp>
      <p:sp>
        <p:nvSpPr>
          <p:cNvPr id="5" name="Footer Placeholder 4">
            <a:extLst>
              <a:ext uri="{FF2B5EF4-FFF2-40B4-BE49-F238E27FC236}">
                <a16:creationId xmlns:a16="http://schemas.microsoft.com/office/drawing/2014/main" id="{DA800F9E-6C0F-828E-0B1D-02B3965D2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A5D4A08F-D437-F298-1960-0AFB3A2FC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DEBAD-59C7-E842-B34A-27D56DB32335}" type="slidenum">
              <a:rPr lang="en-CN" smtClean="0"/>
              <a:t>‹#›</a:t>
            </a:fld>
            <a:endParaRPr lang="en-CN"/>
          </a:p>
        </p:txBody>
      </p:sp>
    </p:spTree>
    <p:extLst>
      <p:ext uri="{BB962C8B-B14F-4D97-AF65-F5344CB8AC3E}">
        <p14:creationId xmlns:p14="http://schemas.microsoft.com/office/powerpoint/2010/main" val="77379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CA4DAE2F-A655-A7E6-9D56-BEB1654EA98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2B777-A97C-EE74-F4CE-8D34CAE4E45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CN" sz="5200">
                <a:solidFill>
                  <a:srgbClr val="FFFFFF"/>
                </a:solidFill>
              </a:rPr>
              <a:t>The League and Disarmament </a:t>
            </a:r>
          </a:p>
        </p:txBody>
      </p:sp>
      <p:sp>
        <p:nvSpPr>
          <p:cNvPr id="3" name="Subtitle 2">
            <a:extLst>
              <a:ext uri="{FF2B5EF4-FFF2-40B4-BE49-F238E27FC236}">
                <a16:creationId xmlns:a16="http://schemas.microsoft.com/office/drawing/2014/main" id="{989A1514-7560-DE69-BA3E-100183CDEF6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CN">
              <a:solidFill>
                <a:srgbClr val="FFFFFF"/>
              </a:solidFill>
            </a:endParaRPr>
          </a:p>
        </p:txBody>
      </p:sp>
    </p:spTree>
    <p:extLst>
      <p:ext uri="{BB962C8B-B14F-4D97-AF65-F5344CB8AC3E}">
        <p14:creationId xmlns:p14="http://schemas.microsoft.com/office/powerpoint/2010/main" val="292154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8B0B-AB84-6821-0484-E33C38EA8DA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Disarmament Conference – 1932</a:t>
            </a:r>
          </a:p>
        </p:txBody>
      </p:sp>
      <p:sp>
        <p:nvSpPr>
          <p:cNvPr id="3" name="Content Placeholder 2">
            <a:extLst>
              <a:ext uri="{FF2B5EF4-FFF2-40B4-BE49-F238E27FC236}">
                <a16:creationId xmlns:a16="http://schemas.microsoft.com/office/drawing/2014/main" id="{2D4B54FD-05B3-98F1-1E82-283C619022FD}"/>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Britain believed that France and her Eastern European Allies were the greatest threat to stability. They feared unless France made concessions it would feed the Nazis in Germany.</a:t>
            </a:r>
          </a:p>
          <a:p>
            <a:r>
              <a:rPr lang="en-US" sz="2000"/>
              <a:t>Nobody believed Japan or Italy’s sincerity.</a:t>
            </a:r>
          </a:p>
          <a:p>
            <a:r>
              <a:rPr lang="en-US" sz="2000"/>
              <a:t>Germany, knowing nothing would be agreed, stated that unless meaningful progress was made they would rearm.</a:t>
            </a:r>
          </a:p>
          <a:p>
            <a:r>
              <a:rPr lang="en-US" sz="2000"/>
              <a:t>The USA seeking to slash budgets offered massive cuts, which infuriated the other delegates.</a:t>
            </a:r>
          </a:p>
        </p:txBody>
      </p:sp>
      <p:pic>
        <p:nvPicPr>
          <p:cNvPr id="9218" name="Picture 2" descr="1932: the Conference for the Reduction and Limitation of Armaments of the  League of Nations opens in Geneva | Genève internationale">
            <a:extLst>
              <a:ext uri="{FF2B5EF4-FFF2-40B4-BE49-F238E27FC236}">
                <a16:creationId xmlns:a16="http://schemas.microsoft.com/office/drawing/2014/main" id="{F2A978B6-A3ED-4A1D-E23A-369CFADA946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826" r="2547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223" name="Straight Connector 92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4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5246D-BAE2-7D04-E9F9-674573BD100A}"/>
              </a:ext>
            </a:extLst>
          </p:cNvPr>
          <p:cNvSpPr>
            <a:spLocks noGrp="1"/>
          </p:cNvSpPr>
          <p:nvPr>
            <p:ph type="title"/>
          </p:nvPr>
        </p:nvSpPr>
        <p:spPr>
          <a:xfrm>
            <a:off x="5214579" y="629266"/>
            <a:ext cx="6422849" cy="1676603"/>
          </a:xfrm>
        </p:spPr>
        <p:txBody>
          <a:bodyPr vert="horz" lIns="91440" tIns="45720" rIns="91440" bIns="45720" rtlCol="0" anchor="ctr">
            <a:normAutofit/>
          </a:bodyPr>
          <a:lstStyle/>
          <a:p>
            <a:r>
              <a:rPr lang="en-US"/>
              <a:t>Disarmament Conference 1933</a:t>
            </a:r>
          </a:p>
        </p:txBody>
      </p:sp>
      <p:sp>
        <p:nvSpPr>
          <p:cNvPr id="8201" name="Rectangle 820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League of Nations] has worked with a growing consciousness that at the  heart of the problem of peace is this question">
            <a:extLst>
              <a:ext uri="{FF2B5EF4-FFF2-40B4-BE49-F238E27FC236}">
                <a16:creationId xmlns:a16="http://schemas.microsoft.com/office/drawing/2014/main" id="{31616B9C-F919-A446-C093-C94588F72B6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594" r="367" b="-2"/>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B6214B-8B04-4E2F-BE6D-B3111F556BF1}"/>
              </a:ext>
            </a:extLst>
          </p:cNvPr>
          <p:cNvSpPr>
            <a:spLocks noGrp="1"/>
          </p:cNvSpPr>
          <p:nvPr>
            <p:ph sz="half" idx="1"/>
          </p:nvPr>
        </p:nvSpPr>
        <p:spPr>
          <a:xfrm>
            <a:off x="5214581" y="2438400"/>
            <a:ext cx="6422848" cy="3785419"/>
          </a:xfrm>
        </p:spPr>
        <p:txBody>
          <a:bodyPr vert="horz" lIns="91440" tIns="45720" rIns="91440" bIns="45720" rtlCol="0">
            <a:normAutofit/>
          </a:bodyPr>
          <a:lstStyle/>
          <a:p>
            <a:r>
              <a:rPr lang="en-US" sz="2000"/>
              <a:t>In January 1933, Hitler came to power in Germany.</a:t>
            </a:r>
          </a:p>
          <a:p>
            <a:r>
              <a:rPr lang="en-US" sz="2000"/>
              <a:t>Britain’s proposals presented in March could have made progress earlier (and was supported by the new US President, Franklin Roosevelt), but now had no chance.</a:t>
            </a:r>
          </a:p>
          <a:p>
            <a:r>
              <a:rPr lang="en-US" sz="2000"/>
              <a:t>In March 1933, Japan lef the League. </a:t>
            </a:r>
          </a:p>
          <a:p>
            <a:r>
              <a:rPr lang="en-US" sz="2000"/>
              <a:t>In June the four powers agreed to revisions to the Treaty through the League.</a:t>
            </a:r>
          </a:p>
          <a:p>
            <a:r>
              <a:rPr lang="en-US" sz="2000"/>
              <a:t>In October, Germany left.</a:t>
            </a:r>
          </a:p>
        </p:txBody>
      </p:sp>
    </p:spTree>
    <p:extLst>
      <p:ext uri="{BB962C8B-B14F-4D97-AF65-F5344CB8AC3E}">
        <p14:creationId xmlns:p14="http://schemas.microsoft.com/office/powerpoint/2010/main" val="318035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6" name="Rectangle 1024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D6B5E60-603E-912A-3A9B-FFF83C554FA8}"/>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What is the message of the cartoonist?</a:t>
            </a:r>
          </a:p>
        </p:txBody>
      </p:sp>
      <p:sp>
        <p:nvSpPr>
          <p:cNvPr id="1024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David Low and the Mass Press">
            <a:extLst>
              <a:ext uri="{FF2B5EF4-FFF2-40B4-BE49-F238E27FC236}">
                <a16:creationId xmlns:a16="http://schemas.microsoft.com/office/drawing/2014/main" id="{3428411A-DDFE-5F70-3029-E5AC8C6D150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05" r="-1"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4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45B9-1A7D-53A9-D205-F046A03C0AF7}"/>
              </a:ext>
            </a:extLst>
          </p:cNvPr>
          <p:cNvSpPr>
            <a:spLocks noGrp="1"/>
          </p:cNvSpPr>
          <p:nvPr>
            <p:ph type="title"/>
          </p:nvPr>
        </p:nvSpPr>
        <p:spPr/>
        <p:txBody>
          <a:bodyPr>
            <a:normAutofit fontScale="90000"/>
          </a:bodyPr>
          <a:lstStyle/>
          <a:p>
            <a:r>
              <a:rPr lang="en-US" dirty="0">
                <a:effectLst/>
                <a:latin typeface="Arial" panose="020B0604020202020204" pitchFamily="34" charset="0"/>
              </a:rPr>
              <a:t>Why did Hitler take Germany out of the League of Nations in 1933? </a:t>
            </a:r>
            <a:br>
              <a:rPr lang="en-US" dirty="0">
                <a:effectLst/>
                <a:latin typeface="Arial" panose="020B0604020202020204" pitchFamily="34" charset="0"/>
              </a:rPr>
            </a:br>
            <a:endParaRPr lang="en-CN" dirty="0"/>
          </a:p>
        </p:txBody>
      </p:sp>
      <p:sp>
        <p:nvSpPr>
          <p:cNvPr id="3" name="Content Placeholder 2">
            <a:extLst>
              <a:ext uri="{FF2B5EF4-FFF2-40B4-BE49-F238E27FC236}">
                <a16:creationId xmlns:a16="http://schemas.microsoft.com/office/drawing/2014/main" id="{BE95354B-BF71-1906-C969-D5E16842B9C3}"/>
              </a:ext>
            </a:extLst>
          </p:cNvPr>
          <p:cNvSpPr>
            <a:spLocks noGrp="1"/>
          </p:cNvSpPr>
          <p:nvPr>
            <p:ph sz="half" idx="1"/>
          </p:nvPr>
        </p:nvSpPr>
        <p:spPr/>
        <p:txBody>
          <a:bodyPr/>
          <a:lstStyle/>
          <a:p>
            <a:endParaRPr lang="en-CN"/>
          </a:p>
        </p:txBody>
      </p:sp>
      <p:sp>
        <p:nvSpPr>
          <p:cNvPr id="4" name="Content Placeholder 3">
            <a:extLst>
              <a:ext uri="{FF2B5EF4-FFF2-40B4-BE49-F238E27FC236}">
                <a16:creationId xmlns:a16="http://schemas.microsoft.com/office/drawing/2014/main" id="{32F94988-F17A-EF83-DBEC-AF0EB9185246}"/>
              </a:ext>
            </a:extLst>
          </p:cNvPr>
          <p:cNvSpPr>
            <a:spLocks noGrp="1"/>
          </p:cNvSpPr>
          <p:nvPr>
            <p:ph sz="half" idx="2"/>
          </p:nvPr>
        </p:nvSpPr>
        <p:spPr/>
        <p:txBody>
          <a:bodyPr/>
          <a:lstStyle/>
          <a:p>
            <a:endParaRPr lang="en-CN"/>
          </a:p>
        </p:txBody>
      </p:sp>
    </p:spTree>
    <p:extLst>
      <p:ext uri="{BB962C8B-B14F-4D97-AF65-F5344CB8AC3E}">
        <p14:creationId xmlns:p14="http://schemas.microsoft.com/office/powerpoint/2010/main" val="40053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27D2-52D5-1167-460D-225B5522E26E}"/>
              </a:ext>
            </a:extLst>
          </p:cNvPr>
          <p:cNvSpPr>
            <a:spLocks noGrp="1"/>
          </p:cNvSpPr>
          <p:nvPr>
            <p:ph type="title"/>
          </p:nvPr>
        </p:nvSpPr>
        <p:spPr/>
        <p:txBody>
          <a:bodyPr/>
          <a:lstStyle/>
          <a:p>
            <a:r>
              <a:rPr lang="en-CN" dirty="0"/>
              <a:t>Why would the League struggle to impose disarmament?</a:t>
            </a:r>
          </a:p>
        </p:txBody>
      </p:sp>
      <p:sp>
        <p:nvSpPr>
          <p:cNvPr id="4" name="TextBox 3">
            <a:extLst>
              <a:ext uri="{FF2B5EF4-FFF2-40B4-BE49-F238E27FC236}">
                <a16:creationId xmlns:a16="http://schemas.microsoft.com/office/drawing/2014/main" id="{2E96AD2A-B147-BFA2-4BA1-369CD275FF79}"/>
              </a:ext>
            </a:extLst>
          </p:cNvPr>
          <p:cNvSpPr txBox="1"/>
          <p:nvPr/>
        </p:nvSpPr>
        <p:spPr>
          <a:xfrm>
            <a:off x="682512" y="2157660"/>
            <a:ext cx="4357687" cy="769441"/>
          </a:xfrm>
          <a:prstGeom prst="rect">
            <a:avLst/>
          </a:prstGeom>
          <a:noFill/>
        </p:spPr>
        <p:txBody>
          <a:bodyPr wrap="square" rtlCol="0">
            <a:spAutoFit/>
          </a:bodyPr>
          <a:lstStyle/>
          <a:p>
            <a:pPr algn="ctr"/>
            <a:r>
              <a:rPr lang="en-CN" sz="4400" dirty="0"/>
              <a:t>A</a:t>
            </a:r>
            <a:r>
              <a:rPr lang="en-US" sz="4400" dirty="0"/>
              <a:t>r</a:t>
            </a:r>
            <a:r>
              <a:rPr lang="en-CN" sz="4400" dirty="0"/>
              <a:t>ticle Nine</a:t>
            </a:r>
          </a:p>
        </p:txBody>
      </p:sp>
      <p:pic>
        <p:nvPicPr>
          <p:cNvPr id="1030" name="Picture 6" descr="November 12, 1920] At the seaside resort of Rapallo, near Genoa, Italy and  Yugoslavia sign a treaty to settle their territorial claims on islands in  the Adriatic Sea and land that was">
            <a:extLst>
              <a:ext uri="{FF2B5EF4-FFF2-40B4-BE49-F238E27FC236}">
                <a16:creationId xmlns:a16="http://schemas.microsoft.com/office/drawing/2014/main" id="{E2611B22-3CF3-8C63-AE24-4D1FADB7D9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637" y="3394074"/>
            <a:ext cx="4665439" cy="3321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of the Soviet Union - Wikipedia">
            <a:extLst>
              <a:ext uri="{FF2B5EF4-FFF2-40B4-BE49-F238E27FC236}">
                <a16:creationId xmlns:a16="http://schemas.microsoft.com/office/drawing/2014/main" id="{2FDD3E95-4741-164F-1BC5-1B8FCE391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989" y="1172369"/>
            <a:ext cx="5458644" cy="2740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ritish Empire - Wikipedia">
            <a:extLst>
              <a:ext uri="{FF2B5EF4-FFF2-40B4-BE49-F238E27FC236}">
                <a16:creationId xmlns:a16="http://schemas.microsoft.com/office/drawing/2014/main" id="{718A5416-A5ED-D4C7-D17F-4FB7C37CB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479" y="4129088"/>
            <a:ext cx="5430321" cy="23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6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205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D1FA63F-EA64-24DA-0045-674C4B1930C7}"/>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The TMC</a:t>
            </a:r>
          </a:p>
        </p:txBody>
      </p:sp>
      <p:cxnSp>
        <p:nvCxnSpPr>
          <p:cNvPr id="2057" name="Straight Connector 205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D9E451-526A-506D-EC25-300980BC7B0A}"/>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1400" dirty="0">
                <a:solidFill>
                  <a:schemeClr val="bg1"/>
                </a:solidFill>
              </a:rPr>
              <a:t>The first League Assembly established a Temporary Mixed Commission on Armaments (TMC), which was to consist of independent civilian experts who might be politicians, economists, businessmen or labour leaders but who were to take a broad view of disarmament and to put forward ideas on how to advance its cause.</a:t>
            </a:r>
          </a:p>
          <a:p>
            <a:r>
              <a:rPr lang="en-US" sz="1400" dirty="0">
                <a:solidFill>
                  <a:schemeClr val="bg1"/>
                </a:solidFill>
              </a:rPr>
              <a:t>Whilst the French and British governments were not happy with the establishment of the TMC, and Sir Eyre Crowe dismissed its members as ‘absolutely irresponsible amateurs’, it was the individuals who were appointed to serve on this body who, in the next few years, came up with a range of different schemes designed to promote disarmament.</a:t>
            </a:r>
          </a:p>
          <a:p>
            <a:r>
              <a:rPr lang="en-US" sz="1400" dirty="0">
                <a:solidFill>
                  <a:schemeClr val="bg1"/>
                </a:solidFill>
              </a:rPr>
              <a:t>From 1923 the League published statistics on each nations defense expenditure.</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cxnSp>
        <p:nvCxnSpPr>
          <p:cNvPr id="2059" name="Straight Connector 205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The League of Nations] has worked with a growing consciousness that at the  heart of the problem of peace is this question">
            <a:extLst>
              <a:ext uri="{FF2B5EF4-FFF2-40B4-BE49-F238E27FC236}">
                <a16:creationId xmlns:a16="http://schemas.microsoft.com/office/drawing/2014/main" id="{F02DAC33-7218-C46A-5666-5DBE251F7D9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25453" y="0"/>
            <a:ext cx="4465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61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ve-Power Naval Limitation Treaty | Facts, History, &amp; Significance |  Britannica">
            <a:extLst>
              <a:ext uri="{FF2B5EF4-FFF2-40B4-BE49-F238E27FC236}">
                <a16:creationId xmlns:a16="http://schemas.microsoft.com/office/drawing/2014/main" id="{FE159394-E5D6-E17C-B47B-D366A14C1A2B}"/>
              </a:ext>
            </a:extLst>
          </p:cNvPr>
          <p:cNvPicPr>
            <a:picLocks noGrp="1" noChangeAspect="1" noChangeArrowheads="1"/>
          </p:cNvPicPr>
          <p:nvPr>
            <p:ph sz="half" idx="2"/>
          </p:nvPr>
        </p:nvPicPr>
        <p:blipFill rotWithShape="1">
          <a:blip r:embed="rId2">
            <a:alphaModFix amt="35000"/>
            <a:extLst>
              <a:ext uri="{28A0092B-C50C-407E-A947-70E740481C1C}">
                <a14:useLocalDpi xmlns:a14="http://schemas.microsoft.com/office/drawing/2010/main" val="0"/>
              </a:ext>
            </a:extLst>
          </a:blip>
          <a:srcRect t="26711" b="71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A8E90E-EC4F-0BB9-CBE8-ED09D7038E8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FFFFFF"/>
                </a:solidFill>
              </a:rPr>
              <a:t>Washington Naval Conference</a:t>
            </a:r>
          </a:p>
        </p:txBody>
      </p:sp>
      <p:sp>
        <p:nvSpPr>
          <p:cNvPr id="3" name="Content Placeholder 2">
            <a:extLst>
              <a:ext uri="{FF2B5EF4-FFF2-40B4-BE49-F238E27FC236}">
                <a16:creationId xmlns:a16="http://schemas.microsoft.com/office/drawing/2014/main" id="{9A8B006C-07A0-A121-0127-06B58AA6BB28}"/>
              </a:ext>
            </a:extLst>
          </p:cNvPr>
          <p:cNvSpPr>
            <a:spLocks noGrp="1"/>
          </p:cNvSpPr>
          <p:nvPr>
            <p:ph sz="half" idx="1"/>
          </p:nvPr>
        </p:nvSpPr>
        <p:spPr>
          <a:xfrm>
            <a:off x="838200" y="1825625"/>
            <a:ext cx="10515600" cy="4351338"/>
          </a:xfrm>
        </p:spPr>
        <p:txBody>
          <a:bodyPr vert="horz" lIns="91440" tIns="45720" rIns="91440" bIns="45720" rtlCol="0">
            <a:normAutofit/>
          </a:bodyPr>
          <a:lstStyle/>
          <a:p>
            <a:r>
              <a:rPr lang="en-US" sz="1800" dirty="0">
                <a:solidFill>
                  <a:srgbClr val="FFFFFF"/>
                </a:solidFill>
              </a:rPr>
              <a:t>This was to resolve the size of the major powers navies. Japan wanted a 10:10:7 ratio – The US wanted 10:10:5.</a:t>
            </a:r>
          </a:p>
          <a:p>
            <a:r>
              <a:rPr lang="en-US" sz="1800" dirty="0">
                <a:solidFill>
                  <a:srgbClr val="FFFFFF"/>
                </a:solidFill>
              </a:rPr>
              <a:t>Ultimately, they agreed on warship tonnage of:</a:t>
            </a:r>
          </a:p>
          <a:p>
            <a:pPr marL="0"/>
            <a:r>
              <a:rPr lang="en-US" sz="1800" dirty="0">
                <a:solidFill>
                  <a:srgbClr val="FFFFFF"/>
                </a:solidFill>
              </a:rPr>
              <a:t>Britain and USA: 500,000 </a:t>
            </a:r>
          </a:p>
          <a:p>
            <a:pPr marL="0"/>
            <a:r>
              <a:rPr lang="en-US" sz="1800" dirty="0">
                <a:solidFill>
                  <a:srgbClr val="FFFFFF"/>
                </a:solidFill>
              </a:rPr>
              <a:t>Japan: 300,000</a:t>
            </a:r>
          </a:p>
          <a:p>
            <a:pPr marL="0"/>
            <a:r>
              <a:rPr lang="en-US" sz="1800" dirty="0">
                <a:solidFill>
                  <a:srgbClr val="FFFFFF"/>
                </a:solidFill>
              </a:rPr>
              <a:t>France and Italy: 175,000</a:t>
            </a:r>
          </a:p>
          <a:p>
            <a:pPr marL="0" indent="0">
              <a:buNone/>
            </a:pPr>
            <a:r>
              <a:rPr lang="en-US" sz="1800" b="1" dirty="0">
                <a:solidFill>
                  <a:srgbClr val="FFFFFF"/>
                </a:solidFill>
              </a:rPr>
              <a:t>Also</a:t>
            </a:r>
          </a:p>
          <a:p>
            <a:pPr marL="0"/>
            <a:r>
              <a:rPr lang="en-US" sz="1800" dirty="0">
                <a:solidFill>
                  <a:srgbClr val="FFFFFF"/>
                </a:solidFill>
              </a:rPr>
              <a:t>Japan returned Shandong to China in return for its preeminence in Manchuria to be recognised. Neither country could prevent another from pursuing economic opportunities. </a:t>
            </a:r>
          </a:p>
          <a:p>
            <a:pPr marL="0"/>
            <a:r>
              <a:rPr lang="en-US" sz="1800" dirty="0">
                <a:solidFill>
                  <a:srgbClr val="FFFFFF"/>
                </a:solidFill>
              </a:rPr>
              <a:t>The Anglo-Japanese Treaty was replaced by a looser four-power agreement to maintain the status quo in the Pacific. </a:t>
            </a:r>
          </a:p>
          <a:p>
            <a:pPr marL="0"/>
            <a:r>
              <a:rPr lang="en-US" sz="1800" b="1" dirty="0">
                <a:solidFill>
                  <a:srgbClr val="FFFFFF"/>
                </a:solidFill>
              </a:rPr>
              <a:t>Potential Issues?</a:t>
            </a:r>
          </a:p>
          <a:p>
            <a:pPr marL="0"/>
            <a:endParaRPr lang="en-US" sz="1800" dirty="0">
              <a:solidFill>
                <a:srgbClr val="FFFFFF"/>
              </a:solidFill>
            </a:endParaRPr>
          </a:p>
        </p:txBody>
      </p:sp>
    </p:spTree>
    <p:extLst>
      <p:ext uri="{BB962C8B-B14F-4D97-AF65-F5344CB8AC3E}">
        <p14:creationId xmlns:p14="http://schemas.microsoft.com/office/powerpoint/2010/main" val="319664178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D78DAA87-053E-0D09-25D7-4D48E52973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074801"/>
            <a:ext cx="11277600" cy="470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5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44D9-5818-F417-36DA-BB81F3BD514E}"/>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a:t>Lord Eshers 1922 Proposal</a:t>
            </a:r>
          </a:p>
        </p:txBody>
      </p:sp>
      <p:pic>
        <p:nvPicPr>
          <p:cNvPr id="6146" name="Picture 2">
            <a:extLst>
              <a:ext uri="{FF2B5EF4-FFF2-40B4-BE49-F238E27FC236}">
                <a16:creationId xmlns:a16="http://schemas.microsoft.com/office/drawing/2014/main" id="{1D2EE362-CE96-4099-B82D-FFA075CABC0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 b="1709"/>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88B70D-7D64-E655-5DB3-37E1AE5F027D}"/>
              </a:ext>
            </a:extLst>
          </p:cNvPr>
          <p:cNvSpPr>
            <a:spLocks noGrp="1"/>
          </p:cNvSpPr>
          <p:nvPr>
            <p:ph sz="half" idx="1"/>
          </p:nvPr>
        </p:nvSpPr>
        <p:spPr>
          <a:xfrm>
            <a:off x="5069940" y="2322576"/>
            <a:ext cx="6172200" cy="3858768"/>
          </a:xfrm>
        </p:spPr>
        <p:txBody>
          <a:bodyPr vert="horz" lIns="91440" tIns="45720" rIns="91440" bIns="45720" rtlCol="0">
            <a:normAutofit/>
          </a:bodyPr>
          <a:lstStyle/>
          <a:p>
            <a:r>
              <a:rPr lang="en-US" sz="2400"/>
              <a:t>Using a military unit of 30,000:</a:t>
            </a:r>
          </a:p>
          <a:p>
            <a:pPr marL="0"/>
            <a:r>
              <a:rPr lang="en-US" sz="2400"/>
              <a:t>France = 6</a:t>
            </a:r>
          </a:p>
          <a:p>
            <a:pPr marL="0"/>
            <a:r>
              <a:rPr lang="en-US" sz="2400"/>
              <a:t>Italy &amp; Poland = 4</a:t>
            </a:r>
          </a:p>
          <a:p>
            <a:pPr marL="0"/>
            <a:r>
              <a:rPr lang="en-US" sz="2400"/>
              <a:t>UK, Greece, Netherlands, Yugoslavia, Czechoslovakia, Spain &amp; Romania = 3</a:t>
            </a:r>
          </a:p>
          <a:p>
            <a:pPr marL="0"/>
            <a:r>
              <a:rPr lang="en-US" sz="2400" b="1"/>
              <a:t>Why would this be rejected?</a:t>
            </a:r>
          </a:p>
          <a:p>
            <a:pPr marL="0"/>
            <a:endParaRPr lang="en-US" sz="2400"/>
          </a:p>
        </p:txBody>
      </p:sp>
    </p:spTree>
    <p:extLst>
      <p:ext uri="{BB962C8B-B14F-4D97-AF65-F5344CB8AC3E}">
        <p14:creationId xmlns:p14="http://schemas.microsoft.com/office/powerpoint/2010/main" val="27894343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istory Controversy in the News: The League of Nations: A League of its Own">
            <a:extLst>
              <a:ext uri="{FF2B5EF4-FFF2-40B4-BE49-F238E27FC236}">
                <a16:creationId xmlns:a16="http://schemas.microsoft.com/office/drawing/2014/main" id="{5051DC75-9FB3-D18A-5D44-277738F97B53}"/>
              </a:ext>
            </a:extLst>
          </p:cNvPr>
          <p:cNvPicPr>
            <a:picLocks noGrp="1" noChangeAspect="1" noChangeArrowheads="1"/>
          </p:cNvPicPr>
          <p:nvPr>
            <p:ph sz="half" idx="2"/>
          </p:nvPr>
        </p:nvPicPr>
        <p:blipFill rotWithShape="1">
          <a:blip r:embed="rId2">
            <a:alphaModFix amt="35000"/>
            <a:extLst>
              <a:ext uri="{28A0092B-C50C-407E-A947-70E740481C1C}">
                <a14:useLocalDpi xmlns:a14="http://schemas.microsoft.com/office/drawing/2010/main" val="0"/>
              </a:ext>
            </a:extLst>
          </a:blip>
          <a:srcRect l="6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4E4271-620C-00C8-319B-461504F1692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FFFFFF"/>
                </a:solidFill>
              </a:rPr>
              <a:t>Geneva Conference 1925</a:t>
            </a:r>
          </a:p>
        </p:txBody>
      </p:sp>
      <p:sp>
        <p:nvSpPr>
          <p:cNvPr id="3" name="Content Placeholder 2">
            <a:extLst>
              <a:ext uri="{FF2B5EF4-FFF2-40B4-BE49-F238E27FC236}">
                <a16:creationId xmlns:a16="http://schemas.microsoft.com/office/drawing/2014/main" id="{373E6622-B2CA-1961-B230-943002F3DA51}"/>
              </a:ext>
            </a:extLst>
          </p:cNvPr>
          <p:cNvSpPr>
            <a:spLocks noGrp="1"/>
          </p:cNvSpPr>
          <p:nvPr>
            <p:ph sz="half" idx="1"/>
          </p:nvPr>
        </p:nvSpPr>
        <p:spPr>
          <a:xfrm>
            <a:off x="838200" y="1825625"/>
            <a:ext cx="10515600" cy="4351338"/>
          </a:xfrm>
        </p:spPr>
        <p:txBody>
          <a:bodyPr vert="horz" lIns="91440" tIns="45720" rIns="91440" bIns="45720" rtlCol="0">
            <a:normAutofit/>
          </a:bodyPr>
          <a:lstStyle/>
          <a:p>
            <a:r>
              <a:rPr lang="en-US">
                <a:solidFill>
                  <a:srgbClr val="FFFFFF"/>
                </a:solidFill>
              </a:rPr>
              <a:t>This was to revive the Convention for the Control of the Trade in Arms and Ammunition which all major powers has signed but then collapsed after the US failed to ratify it. </a:t>
            </a:r>
          </a:p>
          <a:p>
            <a:r>
              <a:rPr lang="en-US">
                <a:solidFill>
                  <a:srgbClr val="FFFFFF"/>
                </a:solidFill>
              </a:rPr>
              <a:t>Britain, France and Eleven other states signed it. But 14 was required to bring it into force. </a:t>
            </a:r>
          </a:p>
          <a:p>
            <a:r>
              <a:rPr lang="en-US">
                <a:solidFill>
                  <a:srgbClr val="FFFFFF"/>
                </a:solidFill>
              </a:rPr>
              <a:t>All nations agreed to outlaw land, sea and air chemical and bacteriological weapons (USA not to 1975). </a:t>
            </a:r>
          </a:p>
          <a:p>
            <a:r>
              <a:rPr lang="en-US">
                <a:solidFill>
                  <a:srgbClr val="FFFFFF"/>
                </a:solidFill>
              </a:rPr>
              <a:t>A global disarmament conference was planned. </a:t>
            </a:r>
          </a:p>
          <a:p>
            <a:endParaRPr lang="en-US">
              <a:solidFill>
                <a:srgbClr val="FFFFFF"/>
              </a:solidFill>
            </a:endParaRPr>
          </a:p>
        </p:txBody>
      </p:sp>
    </p:spTree>
    <p:extLst>
      <p:ext uri="{BB962C8B-B14F-4D97-AF65-F5344CB8AC3E}">
        <p14:creationId xmlns:p14="http://schemas.microsoft.com/office/powerpoint/2010/main" val="5633990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2DAD04-B2FD-11C8-9DFD-C330DF711B35}"/>
              </a:ext>
            </a:extLst>
          </p:cNvPr>
          <p:cNvSpPr>
            <a:spLocks noGrp="1"/>
          </p:cNvSpPr>
          <p:nvPr>
            <p:ph type="title"/>
          </p:nvPr>
        </p:nvSpPr>
        <p:spPr>
          <a:xfrm>
            <a:off x="838200" y="1412488"/>
            <a:ext cx="2899189" cy="4363844"/>
          </a:xfrm>
        </p:spPr>
        <p:txBody>
          <a:bodyPr anchor="t">
            <a:normAutofit/>
          </a:bodyPr>
          <a:lstStyle/>
          <a:p>
            <a:r>
              <a:rPr lang="en-CN" sz="4000">
                <a:solidFill>
                  <a:srgbClr val="FFFFFF"/>
                </a:solidFill>
              </a:rPr>
              <a:t>British and French Divisions</a:t>
            </a:r>
          </a:p>
        </p:txBody>
      </p:sp>
      <p:sp>
        <p:nvSpPr>
          <p:cNvPr id="3" name="Content Placeholder 2">
            <a:extLst>
              <a:ext uri="{FF2B5EF4-FFF2-40B4-BE49-F238E27FC236}">
                <a16:creationId xmlns:a16="http://schemas.microsoft.com/office/drawing/2014/main" id="{79292FEA-25CC-DBE4-1870-241870EC9E79}"/>
              </a:ext>
            </a:extLst>
          </p:cNvPr>
          <p:cNvSpPr>
            <a:spLocks noGrp="1"/>
          </p:cNvSpPr>
          <p:nvPr>
            <p:ph sz="half" idx="1"/>
          </p:nvPr>
        </p:nvSpPr>
        <p:spPr>
          <a:xfrm>
            <a:off x="4380855" y="1412489"/>
            <a:ext cx="3427283" cy="4363844"/>
          </a:xfrm>
        </p:spPr>
        <p:txBody>
          <a:bodyPr>
            <a:normAutofit/>
          </a:bodyPr>
          <a:lstStyle/>
          <a:p>
            <a:r>
              <a:rPr lang="en-CN" sz="2000"/>
              <a:t>Land, Sea and Air should be counted as a whole.</a:t>
            </a:r>
          </a:p>
          <a:p>
            <a:r>
              <a:rPr lang="en-CN" sz="2000"/>
              <a:t>Disarmamanet should not include reservists.</a:t>
            </a:r>
          </a:p>
          <a:p>
            <a:r>
              <a:rPr lang="en-CN" sz="2000"/>
              <a:t>Air Power should be reduced</a:t>
            </a:r>
          </a:p>
          <a:p>
            <a:r>
              <a:rPr lang="en-CN" sz="2000"/>
              <a:t>Colonial Forces should be included</a:t>
            </a:r>
          </a:p>
          <a:p>
            <a:r>
              <a:rPr lang="en-CN" sz="2000"/>
              <a:t>Budgetry limitation</a:t>
            </a:r>
          </a:p>
          <a:p>
            <a:r>
              <a:rPr lang="en-CN" sz="2000"/>
              <a:t>International Verification</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4FF4761-D200-7046-4385-E2C4CB48675C}"/>
              </a:ext>
            </a:extLst>
          </p:cNvPr>
          <p:cNvSpPr>
            <a:spLocks noGrp="1"/>
          </p:cNvSpPr>
          <p:nvPr>
            <p:ph sz="half" idx="2"/>
          </p:nvPr>
        </p:nvSpPr>
        <p:spPr>
          <a:xfrm>
            <a:off x="8451604" y="1412489"/>
            <a:ext cx="3197701" cy="4363844"/>
          </a:xfrm>
        </p:spPr>
        <p:txBody>
          <a:bodyPr>
            <a:normAutofit/>
          </a:bodyPr>
          <a:lstStyle/>
          <a:p>
            <a:r>
              <a:rPr lang="en-CN" sz="2000"/>
              <a:t>They should be separate </a:t>
            </a:r>
          </a:p>
          <a:p>
            <a:endParaRPr lang="en-CN" sz="2000"/>
          </a:p>
          <a:p>
            <a:r>
              <a:rPr lang="en-CN" sz="2000"/>
              <a:t>It should</a:t>
            </a:r>
          </a:p>
          <a:p>
            <a:endParaRPr lang="en-CN" sz="2000"/>
          </a:p>
          <a:p>
            <a:r>
              <a:rPr lang="en-CN" sz="2000"/>
              <a:t>It shouldn’t </a:t>
            </a:r>
          </a:p>
          <a:p>
            <a:r>
              <a:rPr lang="en-CN" sz="2000"/>
              <a:t>They Shouldn’t </a:t>
            </a:r>
          </a:p>
          <a:p>
            <a:r>
              <a:rPr lang="en-CN" sz="2000"/>
              <a:t>Quantative limitation</a:t>
            </a:r>
          </a:p>
          <a:p>
            <a:r>
              <a:rPr lang="en-CN" sz="2000"/>
              <a:t>None</a:t>
            </a:r>
          </a:p>
        </p:txBody>
      </p:sp>
    </p:spTree>
    <p:extLst>
      <p:ext uri="{BB962C8B-B14F-4D97-AF65-F5344CB8AC3E}">
        <p14:creationId xmlns:p14="http://schemas.microsoft.com/office/powerpoint/2010/main" val="286669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6270-1A00-DACE-1308-F273015B4FB6}"/>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Further disagreements before the Disarmament Confernce</a:t>
            </a:r>
          </a:p>
        </p:txBody>
      </p:sp>
      <p:sp>
        <p:nvSpPr>
          <p:cNvPr id="3" name="Content Placeholder 2">
            <a:extLst>
              <a:ext uri="{FF2B5EF4-FFF2-40B4-BE49-F238E27FC236}">
                <a16:creationId xmlns:a16="http://schemas.microsoft.com/office/drawing/2014/main" id="{492BE8A9-183E-720A-BFE8-7521E3B8BAFD}"/>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Britain and the USA about cruiser numbers.</a:t>
            </a:r>
          </a:p>
          <a:p>
            <a:r>
              <a:rPr lang="en-US" sz="2000"/>
              <a:t>France and Italy in the Mediterranean.</a:t>
            </a:r>
          </a:p>
          <a:p>
            <a:r>
              <a:rPr lang="en-US" sz="2000"/>
              <a:t>France and Britain over whether Germany could rearm.</a:t>
            </a:r>
          </a:p>
          <a:p>
            <a:r>
              <a:rPr lang="en-US" sz="2000"/>
              <a:t>The Soviet Union and everyone over how serious disarmament was being taken.</a:t>
            </a:r>
          </a:p>
          <a:p>
            <a:r>
              <a:rPr lang="en-US" sz="2000"/>
              <a:t>The Depression</a:t>
            </a:r>
          </a:p>
          <a:p>
            <a:r>
              <a:rPr lang="en-US" sz="2000"/>
              <a:t>Rising nationalism in Germany and Japan</a:t>
            </a:r>
          </a:p>
        </p:txBody>
      </p:sp>
      <p:pic>
        <p:nvPicPr>
          <p:cNvPr id="7170" name="Picture 2" descr="The League of Nations] has worked with a growing consciousness that at the  heart of the problem of peace is this question">
            <a:extLst>
              <a:ext uri="{FF2B5EF4-FFF2-40B4-BE49-F238E27FC236}">
                <a16:creationId xmlns:a16="http://schemas.microsoft.com/office/drawing/2014/main" id="{A5C8D3B4-9904-1A91-6DB2-CCD286332CE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652"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75" name="Straight Connector 71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2D9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1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640</Words>
  <Application>Microsoft Macintosh PowerPoint</Application>
  <PresentationFormat>Widescreen</PresentationFormat>
  <Paragraphs>64</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League and Disarmament </vt:lpstr>
      <vt:lpstr>Why would the League struggle to impose disarmament?</vt:lpstr>
      <vt:lpstr>The TMC</vt:lpstr>
      <vt:lpstr>Washington Naval Conference</vt:lpstr>
      <vt:lpstr>PowerPoint Presentation</vt:lpstr>
      <vt:lpstr>Lord Eshers 1922 Proposal</vt:lpstr>
      <vt:lpstr>Geneva Conference 1925</vt:lpstr>
      <vt:lpstr>British and French Divisions</vt:lpstr>
      <vt:lpstr>Further disagreements before the Disarmament Confernce</vt:lpstr>
      <vt:lpstr>Disarmament Conference – 1932</vt:lpstr>
      <vt:lpstr>Disarmament Conference 1933</vt:lpstr>
      <vt:lpstr>What is the message of the cartoonist?</vt:lpstr>
      <vt:lpstr>Why did Hitler take Germany out of the League of Nations in 1933?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League and Disarmament </dc:title>
  <dc:creator>Steven Spence 向南</dc:creator>
  <cp:lastModifiedBy>Steven Spence 向南</cp:lastModifiedBy>
  <cp:revision>1</cp:revision>
  <dcterms:created xsi:type="dcterms:W3CDTF">2022-11-02T03:54:43Z</dcterms:created>
  <dcterms:modified xsi:type="dcterms:W3CDTF">2022-11-03T08:59:54Z</dcterms:modified>
</cp:coreProperties>
</file>