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71"/>
  </p:normalViewPr>
  <p:slideViewPr>
    <p:cSldViewPr snapToGrid="0" snapToObjects="1">
      <p:cViewPr varScale="1">
        <p:scale>
          <a:sx n="97" d="100"/>
          <a:sy n="97" d="100"/>
        </p:scale>
        <p:origin x="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6240C-94C3-D24F-9B9B-E88888ACBA6B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EC3E-B360-AD47-BADA-D7E4B9B82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AEC3E-B360-AD47-BADA-D7E4B9B82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AEC3E-B360-AD47-BADA-D7E4B9B82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6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7F8E-7DD7-B645-82D7-73EEE54B4D8F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6FCA-01F7-FA40-B37F-6F47FF57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94562D-ADBE-4578-DD24-064FB25C6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545"/>
            <a:ext cx="9190610" cy="60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Recently created in the 1860s</a:t>
            </a:r>
          </a:p>
          <a:p>
            <a:r>
              <a:rPr lang="en-US" dirty="0"/>
              <a:t>Worlds second biggest industrial base.</a:t>
            </a:r>
          </a:p>
          <a:p>
            <a:r>
              <a:rPr lang="en-US" dirty="0">
                <a:highlight>
                  <a:srgbClr val="00FFFF"/>
                </a:highlight>
              </a:rPr>
              <a:t>Autocratic</a:t>
            </a:r>
            <a:r>
              <a:rPr lang="en-US" dirty="0"/>
              <a:t> government</a:t>
            </a:r>
          </a:p>
          <a:p>
            <a:r>
              <a:rPr lang="en-US" dirty="0"/>
              <a:t>Largest standing army in the world.</a:t>
            </a:r>
          </a:p>
          <a:p>
            <a:r>
              <a:rPr lang="en-US" dirty="0"/>
              <a:t>65 Million People</a:t>
            </a:r>
          </a:p>
          <a:p>
            <a:r>
              <a:rPr lang="en-US" dirty="0">
                <a:highlight>
                  <a:srgbClr val="00FFFF"/>
                </a:highlight>
              </a:rPr>
              <a:t>Socially divided</a:t>
            </a:r>
          </a:p>
        </p:txBody>
      </p:sp>
      <p:pic>
        <p:nvPicPr>
          <p:cNvPr id="5" name="Content Placeholder 4" descr="Wilhelm_II%2C_German_Emperor%2C_by_Russell_%26_Sons%2C_c18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0151" b="10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661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Europe’s second largest army</a:t>
            </a:r>
          </a:p>
          <a:p>
            <a:r>
              <a:rPr lang="en-US" dirty="0"/>
              <a:t>40 Million people</a:t>
            </a:r>
          </a:p>
          <a:p>
            <a:r>
              <a:rPr lang="en-US" dirty="0"/>
              <a:t>Fragile democratic republic. </a:t>
            </a:r>
          </a:p>
          <a:p>
            <a:r>
              <a:rPr lang="en-US" dirty="0"/>
              <a:t>Insecure after military defeats in 1871.</a:t>
            </a:r>
          </a:p>
          <a:p>
            <a:r>
              <a:rPr lang="en-US" dirty="0"/>
              <a:t>The socialist ‘Paris Commune’ ruled the city for two months in 1871. The eventual </a:t>
            </a:r>
            <a:r>
              <a:rPr lang="en-US" dirty="0">
                <a:highlight>
                  <a:srgbClr val="00FFFF"/>
                </a:highlight>
              </a:rPr>
              <a:t>suppression</a:t>
            </a:r>
            <a:r>
              <a:rPr lang="en-US" dirty="0"/>
              <a:t> left lasting divisions.</a:t>
            </a:r>
          </a:p>
          <a:p>
            <a:r>
              <a:rPr lang="en-US" dirty="0"/>
              <a:t>Slow to </a:t>
            </a:r>
            <a:r>
              <a:rPr lang="en-US" dirty="0" err="1"/>
              <a:t>industrialise</a:t>
            </a:r>
            <a:r>
              <a:rPr lang="en-US" dirty="0"/>
              <a:t>. Largely Agrarian</a:t>
            </a:r>
          </a:p>
          <a:p>
            <a:r>
              <a:rPr lang="en-US" dirty="0"/>
              <a:t>Worlds second largest empire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CDB144B-99B6-1366-6C50-62E4238041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82" y="1600200"/>
            <a:ext cx="35468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3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Significantly wealthier than its European rivals but with an aging industrial base.</a:t>
            </a:r>
          </a:p>
          <a:p>
            <a:r>
              <a:rPr lang="en-US" dirty="0"/>
              <a:t>Worlds largest navy but very small army</a:t>
            </a:r>
          </a:p>
          <a:p>
            <a:r>
              <a:rPr lang="en-US" dirty="0"/>
              <a:t>40 million people</a:t>
            </a:r>
          </a:p>
          <a:p>
            <a:r>
              <a:rPr lang="en-US" dirty="0">
                <a:highlight>
                  <a:srgbClr val="00FFFF"/>
                </a:highlight>
              </a:rPr>
              <a:t>Constitutional monarchy </a:t>
            </a:r>
            <a:r>
              <a:rPr lang="en-US" dirty="0"/>
              <a:t>with a limited voter base</a:t>
            </a:r>
          </a:p>
          <a:p>
            <a:r>
              <a:rPr lang="en-US" dirty="0"/>
              <a:t>Worlds largest empire but with troubles in Ireland</a:t>
            </a:r>
          </a:p>
        </p:txBody>
      </p:sp>
      <p:pic>
        <p:nvPicPr>
          <p:cNvPr id="3074" name="Picture 2" descr="Victoria | Biography, Family Tree, Children, Successor, &amp; Facts | Britannica">
            <a:extLst>
              <a:ext uri="{FF2B5EF4-FFF2-40B4-BE49-F238E27FC236}">
                <a16:creationId xmlns:a16="http://schemas.microsoft.com/office/drawing/2014/main" id="{FA59D4C1-AC51-9D5C-B82E-470A08FDFE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74" y="1417638"/>
            <a:ext cx="3481056" cy="48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Europe’s largest country. 169 million</a:t>
            </a:r>
          </a:p>
          <a:p>
            <a:r>
              <a:rPr lang="en-US" dirty="0"/>
              <a:t>Autocratic monarchy</a:t>
            </a:r>
          </a:p>
          <a:p>
            <a:r>
              <a:rPr lang="en-US" dirty="0"/>
              <a:t>Many different racial groups.</a:t>
            </a:r>
          </a:p>
          <a:p>
            <a:r>
              <a:rPr lang="en-US" dirty="0"/>
              <a:t>Less advanced than other European nations but experiencing rapid industrialization.</a:t>
            </a:r>
          </a:p>
          <a:p>
            <a:r>
              <a:rPr lang="en-US" dirty="0"/>
              <a:t>Looked to expand eastwards after the Crimean War.</a:t>
            </a:r>
          </a:p>
          <a:p>
            <a:r>
              <a:rPr lang="en-US" dirty="0"/>
              <a:t>Recently abolished </a:t>
            </a:r>
            <a:r>
              <a:rPr lang="en-US" dirty="0">
                <a:highlight>
                  <a:srgbClr val="00FFFF"/>
                </a:highlight>
              </a:rPr>
              <a:t>serfdom</a:t>
            </a:r>
            <a:r>
              <a:rPr lang="en-US" dirty="0"/>
              <a:t>; huge differences in income </a:t>
            </a:r>
          </a:p>
          <a:p>
            <a:endParaRPr lang="en-US" dirty="0"/>
          </a:p>
        </p:txBody>
      </p:sp>
      <p:pic>
        <p:nvPicPr>
          <p:cNvPr id="10" name="Content Placeholder 4" descr="Nicolas_II_photographie_coule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9632" b="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03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collection of 41 different nationalities with almost </a:t>
            </a:r>
            <a:r>
              <a:rPr lang="en-US" dirty="0">
                <a:highlight>
                  <a:srgbClr val="00FFFF"/>
                </a:highlight>
              </a:rPr>
              <a:t>irreconcilable</a:t>
            </a:r>
            <a:r>
              <a:rPr lang="en-US" dirty="0"/>
              <a:t> ethnic differences </a:t>
            </a:r>
          </a:p>
          <a:p>
            <a:r>
              <a:rPr lang="en-US" dirty="0"/>
              <a:t>Held together by an autocratic monarch. Power was almost entirely controlled by two nationalities.</a:t>
            </a:r>
          </a:p>
          <a:p>
            <a:r>
              <a:rPr lang="en-US" dirty="0"/>
              <a:t>Inefficient with a small industrial base</a:t>
            </a:r>
          </a:p>
          <a:p>
            <a:r>
              <a:rPr lang="en-US" dirty="0"/>
              <a:t>50 million people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845" b="9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12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Described as the ‘Sick Man of Europe’</a:t>
            </a:r>
          </a:p>
          <a:p>
            <a:r>
              <a:rPr lang="en-US" dirty="0"/>
              <a:t>It held a large diverse empire of 25 million people.</a:t>
            </a:r>
          </a:p>
          <a:p>
            <a:r>
              <a:rPr lang="en-US" dirty="0"/>
              <a:t>It had failed to </a:t>
            </a:r>
            <a:r>
              <a:rPr lang="en-US" dirty="0" err="1"/>
              <a:t>modernise</a:t>
            </a:r>
            <a:r>
              <a:rPr lang="en-US" dirty="0"/>
              <a:t> in the Nineteenth Century</a:t>
            </a:r>
          </a:p>
          <a:p>
            <a:r>
              <a:rPr lang="en-US" dirty="0"/>
              <a:t>Exhausted from the Crimean War. Its empire had been in steady retreat in Europe. Most humiliatingly it had lost its </a:t>
            </a:r>
            <a:r>
              <a:rPr lang="en-US" dirty="0">
                <a:highlight>
                  <a:srgbClr val="00FFFF"/>
                </a:highlight>
              </a:rPr>
              <a:t>colony</a:t>
            </a:r>
            <a:r>
              <a:rPr lang="en-US" dirty="0"/>
              <a:t> of Greece.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892" r="-9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72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Unstable country; historian Christopher Clark classified it as a </a:t>
            </a:r>
            <a:r>
              <a:rPr lang="en-US" dirty="0">
                <a:highlight>
                  <a:srgbClr val="00FFFF"/>
                </a:highlight>
              </a:rPr>
              <a:t>rogue state</a:t>
            </a:r>
            <a:r>
              <a:rPr lang="en-US" dirty="0"/>
              <a:t>.</a:t>
            </a:r>
          </a:p>
          <a:p>
            <a:r>
              <a:rPr lang="en-US" dirty="0"/>
              <a:t>Long path to independence. Only formally recognized in 1878. </a:t>
            </a:r>
          </a:p>
          <a:p>
            <a:r>
              <a:rPr lang="en-US" dirty="0"/>
              <a:t> Backward with no industrial base.</a:t>
            </a:r>
          </a:p>
          <a:p>
            <a:r>
              <a:rPr lang="en-US" dirty="0"/>
              <a:t>Population of 5 million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93" r="-14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499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282</Words>
  <Application>Microsoft Macintosh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YK Pao History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Spence</dc:creator>
  <cp:lastModifiedBy>Steven Spence</cp:lastModifiedBy>
  <cp:revision>6</cp:revision>
  <dcterms:created xsi:type="dcterms:W3CDTF">2015-08-24T11:12:58Z</dcterms:created>
  <dcterms:modified xsi:type="dcterms:W3CDTF">2024-08-10T18:53:19Z</dcterms:modified>
</cp:coreProperties>
</file>