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3" r:id="rId3"/>
    <p:sldId id="275" r:id="rId4"/>
    <p:sldId id="295" r:id="rId5"/>
    <p:sldId id="277" r:id="rId6"/>
    <p:sldId id="259" r:id="rId7"/>
    <p:sldId id="279" r:id="rId8"/>
    <p:sldId id="274" r:id="rId9"/>
    <p:sldId id="265" r:id="rId10"/>
    <p:sldId id="280" r:id="rId11"/>
    <p:sldId id="281" r:id="rId12"/>
    <p:sldId id="257" r:id="rId13"/>
    <p:sldId id="285" r:id="rId14"/>
    <p:sldId id="264" r:id="rId15"/>
    <p:sldId id="293" r:id="rId16"/>
    <p:sldId id="260" r:id="rId17"/>
    <p:sldId id="286" r:id="rId18"/>
    <p:sldId id="267" r:id="rId19"/>
    <p:sldId id="268" r:id="rId20"/>
    <p:sldId id="294" r:id="rId21"/>
    <p:sldId id="298" r:id="rId22"/>
    <p:sldId id="263" r:id="rId23"/>
    <p:sldId id="292" r:id="rId24"/>
    <p:sldId id="270" r:id="rId25"/>
    <p:sldId id="299" r:id="rId26"/>
    <p:sldId id="297" r:id="rId27"/>
    <p:sldId id="282" r:id="rId28"/>
    <p:sldId id="266" r:id="rId29"/>
    <p:sldId id="261" r:id="rId30"/>
    <p:sldId id="300" r:id="rId31"/>
    <p:sldId id="287" r:id="rId32"/>
    <p:sldId id="296" r:id="rId33"/>
    <p:sldId id="283" r:id="rId34"/>
    <p:sldId id="289" r:id="rId35"/>
    <p:sldId id="290" r:id="rId36"/>
    <p:sldId id="258" r:id="rId37"/>
    <p:sldId id="288" r:id="rId38"/>
    <p:sldId id="284" r:id="rId39"/>
    <p:sldId id="291" r:id="rId40"/>
    <p:sldId id="301"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68" autoAdjust="0"/>
    <p:restoredTop sz="92817"/>
  </p:normalViewPr>
  <p:slideViewPr>
    <p:cSldViewPr>
      <p:cViewPr varScale="1">
        <p:scale>
          <a:sx n="82" d="100"/>
          <a:sy n="82" d="100"/>
        </p:scale>
        <p:origin x="176" y="86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DDC82B-40CE-4E8D-BC5D-0EE9BA94A8F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6C2CF84E-FD09-4188-8CAE-27491F5F29E0}">
      <dgm:prSet/>
      <dgm:spPr/>
      <dgm:t>
        <a:bodyPr/>
        <a:lstStyle/>
        <a:p>
          <a:r>
            <a:rPr lang="en-NZ"/>
            <a:t>The US should have been in the ascendancy . In January 1968 they had 492,000 troops and roughly 3,000 each of tanks, aircraft and helicopters. They had 61,000 allied soldiers and 342,000 ARVN troops.</a:t>
          </a:r>
          <a:endParaRPr lang="en-US"/>
        </a:p>
      </dgm:t>
    </dgm:pt>
    <dgm:pt modelId="{9D5CED02-228F-4E63-A94D-AA329225EEB5}" type="parTrans" cxnId="{3CE74C87-DCD6-4C36-AA02-4D40AAB9FACE}">
      <dgm:prSet/>
      <dgm:spPr/>
      <dgm:t>
        <a:bodyPr/>
        <a:lstStyle/>
        <a:p>
          <a:endParaRPr lang="en-US"/>
        </a:p>
      </dgm:t>
    </dgm:pt>
    <dgm:pt modelId="{D8451CF9-4D57-4935-8C64-802752ACA29A}" type="sibTrans" cxnId="{3CE74C87-DCD6-4C36-AA02-4D40AAB9FACE}">
      <dgm:prSet/>
      <dgm:spPr/>
      <dgm:t>
        <a:bodyPr/>
        <a:lstStyle/>
        <a:p>
          <a:endParaRPr lang="en-US"/>
        </a:p>
      </dgm:t>
    </dgm:pt>
    <dgm:pt modelId="{475EA6A2-41A3-4FF9-8030-E68735C7759E}">
      <dgm:prSet/>
      <dgm:spPr/>
      <dgm:t>
        <a:bodyPr/>
        <a:lstStyle/>
        <a:p>
          <a:r>
            <a:rPr lang="en-NZ"/>
            <a:t>The Viet Cong lost 37,000 men while US forces were only 2,500 (6,000 South Vietnamese). 60-70% VS strength was wiped out. Why then was it considered a Vietcong victory?</a:t>
          </a:r>
          <a:endParaRPr lang="en-US"/>
        </a:p>
      </dgm:t>
    </dgm:pt>
    <dgm:pt modelId="{DC4EC162-DE4C-4E4E-8F74-04B885A7A7C0}" type="parTrans" cxnId="{CEC83F47-1B98-44BA-B3CC-C91D77F04D36}">
      <dgm:prSet/>
      <dgm:spPr/>
      <dgm:t>
        <a:bodyPr/>
        <a:lstStyle/>
        <a:p>
          <a:endParaRPr lang="en-US"/>
        </a:p>
      </dgm:t>
    </dgm:pt>
    <dgm:pt modelId="{CD71B9C7-3253-4D93-913B-CD3085D34FD5}" type="sibTrans" cxnId="{CEC83F47-1B98-44BA-B3CC-C91D77F04D36}">
      <dgm:prSet/>
      <dgm:spPr/>
      <dgm:t>
        <a:bodyPr/>
        <a:lstStyle/>
        <a:p>
          <a:endParaRPr lang="en-US"/>
        </a:p>
      </dgm:t>
    </dgm:pt>
    <dgm:pt modelId="{D092A9A2-760A-0846-AAC5-14751E68A792}" type="pres">
      <dgm:prSet presAssocID="{E9DDC82B-40CE-4E8D-BC5D-0EE9BA94A8FC}" presName="linear" presStyleCnt="0">
        <dgm:presLayoutVars>
          <dgm:animLvl val="lvl"/>
          <dgm:resizeHandles val="exact"/>
        </dgm:presLayoutVars>
      </dgm:prSet>
      <dgm:spPr/>
    </dgm:pt>
    <dgm:pt modelId="{239BFA4E-1ACA-D348-A73E-06DFB89D3086}" type="pres">
      <dgm:prSet presAssocID="{6C2CF84E-FD09-4188-8CAE-27491F5F29E0}" presName="parentText" presStyleLbl="node1" presStyleIdx="0" presStyleCnt="2">
        <dgm:presLayoutVars>
          <dgm:chMax val="0"/>
          <dgm:bulletEnabled val="1"/>
        </dgm:presLayoutVars>
      </dgm:prSet>
      <dgm:spPr/>
    </dgm:pt>
    <dgm:pt modelId="{8AFE83A5-FA26-4F47-BF7C-F95265C67D40}" type="pres">
      <dgm:prSet presAssocID="{D8451CF9-4D57-4935-8C64-802752ACA29A}" presName="spacer" presStyleCnt="0"/>
      <dgm:spPr/>
    </dgm:pt>
    <dgm:pt modelId="{D9B1BC73-F126-4C42-88AD-DA20392DCD3B}" type="pres">
      <dgm:prSet presAssocID="{475EA6A2-41A3-4FF9-8030-E68735C7759E}" presName="parentText" presStyleLbl="node1" presStyleIdx="1" presStyleCnt="2">
        <dgm:presLayoutVars>
          <dgm:chMax val="0"/>
          <dgm:bulletEnabled val="1"/>
        </dgm:presLayoutVars>
      </dgm:prSet>
      <dgm:spPr/>
    </dgm:pt>
  </dgm:ptLst>
  <dgm:cxnLst>
    <dgm:cxn modelId="{278A8112-AC4A-9F44-9449-B7F8F8B0EF0B}" type="presOf" srcId="{475EA6A2-41A3-4FF9-8030-E68735C7759E}" destId="{D9B1BC73-F126-4C42-88AD-DA20392DCD3B}" srcOrd="0" destOrd="0" presId="urn:microsoft.com/office/officeart/2005/8/layout/vList2"/>
    <dgm:cxn modelId="{21ABA521-08B6-7B49-9E86-7CA21484958A}" type="presOf" srcId="{E9DDC82B-40CE-4E8D-BC5D-0EE9BA94A8FC}" destId="{D092A9A2-760A-0846-AAC5-14751E68A792}" srcOrd="0" destOrd="0" presId="urn:microsoft.com/office/officeart/2005/8/layout/vList2"/>
    <dgm:cxn modelId="{CEC83F47-1B98-44BA-B3CC-C91D77F04D36}" srcId="{E9DDC82B-40CE-4E8D-BC5D-0EE9BA94A8FC}" destId="{475EA6A2-41A3-4FF9-8030-E68735C7759E}" srcOrd="1" destOrd="0" parTransId="{DC4EC162-DE4C-4E4E-8F74-04B885A7A7C0}" sibTransId="{CD71B9C7-3253-4D93-913B-CD3085D34FD5}"/>
    <dgm:cxn modelId="{6A0BF363-0B0A-1D4C-8BBD-CECAA1463B08}" type="presOf" srcId="{6C2CF84E-FD09-4188-8CAE-27491F5F29E0}" destId="{239BFA4E-1ACA-D348-A73E-06DFB89D3086}" srcOrd="0" destOrd="0" presId="urn:microsoft.com/office/officeart/2005/8/layout/vList2"/>
    <dgm:cxn modelId="{3CE74C87-DCD6-4C36-AA02-4D40AAB9FACE}" srcId="{E9DDC82B-40CE-4E8D-BC5D-0EE9BA94A8FC}" destId="{6C2CF84E-FD09-4188-8CAE-27491F5F29E0}" srcOrd="0" destOrd="0" parTransId="{9D5CED02-228F-4E63-A94D-AA329225EEB5}" sibTransId="{D8451CF9-4D57-4935-8C64-802752ACA29A}"/>
    <dgm:cxn modelId="{3A0F95D4-7AA8-3249-AAB6-CA6F13137478}" type="presParOf" srcId="{D092A9A2-760A-0846-AAC5-14751E68A792}" destId="{239BFA4E-1ACA-D348-A73E-06DFB89D3086}" srcOrd="0" destOrd="0" presId="urn:microsoft.com/office/officeart/2005/8/layout/vList2"/>
    <dgm:cxn modelId="{BCA22AF5-E370-F141-9150-699E36F4D069}" type="presParOf" srcId="{D092A9A2-760A-0846-AAC5-14751E68A792}" destId="{8AFE83A5-FA26-4F47-BF7C-F95265C67D40}" srcOrd="1" destOrd="0" presId="urn:microsoft.com/office/officeart/2005/8/layout/vList2"/>
    <dgm:cxn modelId="{88F5F160-CB31-8C4F-A5B4-CBDB9D94F1EB}" type="presParOf" srcId="{D092A9A2-760A-0846-AAC5-14751E68A792}" destId="{D9B1BC73-F126-4C42-88AD-DA20392DCD3B}"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9BFA4E-1ACA-D348-A73E-06DFB89D3086}">
      <dsp:nvSpPr>
        <dsp:cNvPr id="0" name=""/>
        <dsp:cNvSpPr/>
      </dsp:nvSpPr>
      <dsp:spPr>
        <a:xfrm>
          <a:off x="0" y="174981"/>
          <a:ext cx="4038600" cy="2059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NZ" sz="2000" kern="1200"/>
            <a:t>The US should have been in the ascendancy . In January 1968 they had 492,000 troops and roughly 3,000 each of tanks, aircraft and helicopters. They had 61,000 allied soldiers and 342,000 ARVN troops.</a:t>
          </a:r>
          <a:endParaRPr lang="en-US" sz="2000" kern="1200"/>
        </a:p>
      </dsp:txBody>
      <dsp:txXfrm>
        <a:off x="100522" y="275503"/>
        <a:ext cx="3837556" cy="1858156"/>
      </dsp:txXfrm>
    </dsp:sp>
    <dsp:sp modelId="{D9B1BC73-F126-4C42-88AD-DA20392DCD3B}">
      <dsp:nvSpPr>
        <dsp:cNvPr id="0" name=""/>
        <dsp:cNvSpPr/>
      </dsp:nvSpPr>
      <dsp:spPr>
        <a:xfrm>
          <a:off x="0" y="2291781"/>
          <a:ext cx="4038600" cy="2059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NZ" sz="2000" kern="1200"/>
            <a:t>The Viet Cong lost 37,000 men while US forces were only 2,500 (6,000 South Vietnamese). 60-70% VS strength was wiped out. Why then was it considered a Vietcong victory?</a:t>
          </a:r>
          <a:endParaRPr lang="en-US" sz="2000" kern="1200"/>
        </a:p>
      </dsp:txBody>
      <dsp:txXfrm>
        <a:off x="100522" y="2392303"/>
        <a:ext cx="3837556" cy="185815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NZ"/>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48F0B119-01D5-46A6-A7F2-E9276DA25D1D}" type="datetimeFigureOut">
              <a:rPr lang="en-NZ" smtClean="0"/>
              <a:pPr/>
              <a:t>30/01/24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450B2904-E73F-4699-A552-344E938DEFC7}" type="slidenum">
              <a:rPr lang="en-NZ" smtClean="0"/>
              <a:pPr/>
              <a:t>‹#›</a:t>
            </a:fld>
            <a:endParaRPr lang="en-NZ"/>
          </a:p>
        </p:txBody>
      </p:sp>
    </p:spTree>
    <p:extLst>
      <p:ext uri="{BB962C8B-B14F-4D97-AF65-F5344CB8AC3E}">
        <p14:creationId xmlns:p14="http://schemas.microsoft.com/office/powerpoint/2010/main" val="1723989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48F0B119-01D5-46A6-A7F2-E9276DA25D1D}" type="datetimeFigureOut">
              <a:rPr lang="en-NZ" smtClean="0"/>
              <a:pPr/>
              <a:t>30/01/24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450B2904-E73F-4699-A552-344E938DEFC7}" type="slidenum">
              <a:rPr lang="en-NZ" smtClean="0"/>
              <a:pPr/>
              <a:t>‹#›</a:t>
            </a:fld>
            <a:endParaRPr lang="en-NZ"/>
          </a:p>
        </p:txBody>
      </p:sp>
    </p:spTree>
    <p:extLst>
      <p:ext uri="{BB962C8B-B14F-4D97-AF65-F5344CB8AC3E}">
        <p14:creationId xmlns:p14="http://schemas.microsoft.com/office/powerpoint/2010/main" val="4093158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48F0B119-01D5-46A6-A7F2-E9276DA25D1D}" type="datetimeFigureOut">
              <a:rPr lang="en-NZ" smtClean="0"/>
              <a:pPr/>
              <a:t>30/01/24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450B2904-E73F-4699-A552-344E938DEFC7}" type="slidenum">
              <a:rPr lang="en-NZ" smtClean="0"/>
              <a:pPr/>
              <a:t>‹#›</a:t>
            </a:fld>
            <a:endParaRPr lang="en-NZ"/>
          </a:p>
        </p:txBody>
      </p:sp>
    </p:spTree>
    <p:extLst>
      <p:ext uri="{BB962C8B-B14F-4D97-AF65-F5344CB8AC3E}">
        <p14:creationId xmlns:p14="http://schemas.microsoft.com/office/powerpoint/2010/main" val="2762165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48F0B119-01D5-46A6-A7F2-E9276DA25D1D}" type="datetimeFigureOut">
              <a:rPr lang="en-NZ" smtClean="0"/>
              <a:pPr/>
              <a:t>30/01/24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450B2904-E73F-4699-A552-344E938DEFC7}" type="slidenum">
              <a:rPr lang="en-NZ" smtClean="0"/>
              <a:pPr/>
              <a:t>‹#›</a:t>
            </a:fld>
            <a:endParaRPr lang="en-NZ"/>
          </a:p>
        </p:txBody>
      </p:sp>
    </p:spTree>
    <p:extLst>
      <p:ext uri="{BB962C8B-B14F-4D97-AF65-F5344CB8AC3E}">
        <p14:creationId xmlns:p14="http://schemas.microsoft.com/office/powerpoint/2010/main" val="4280663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N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F0B119-01D5-46A6-A7F2-E9276DA25D1D}" type="datetimeFigureOut">
              <a:rPr lang="en-NZ" smtClean="0"/>
              <a:pPr/>
              <a:t>30/01/24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450B2904-E73F-4699-A552-344E938DEFC7}" type="slidenum">
              <a:rPr lang="en-NZ" smtClean="0"/>
              <a:pPr/>
              <a:t>‹#›</a:t>
            </a:fld>
            <a:endParaRPr lang="en-NZ"/>
          </a:p>
        </p:txBody>
      </p:sp>
    </p:spTree>
    <p:extLst>
      <p:ext uri="{BB962C8B-B14F-4D97-AF65-F5344CB8AC3E}">
        <p14:creationId xmlns:p14="http://schemas.microsoft.com/office/powerpoint/2010/main" val="1345029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48F0B119-01D5-46A6-A7F2-E9276DA25D1D}" type="datetimeFigureOut">
              <a:rPr lang="en-NZ" smtClean="0"/>
              <a:pPr/>
              <a:t>30/01/24</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450B2904-E73F-4699-A552-344E938DEFC7}" type="slidenum">
              <a:rPr lang="en-NZ" smtClean="0"/>
              <a:pPr/>
              <a:t>‹#›</a:t>
            </a:fld>
            <a:endParaRPr lang="en-NZ"/>
          </a:p>
        </p:txBody>
      </p:sp>
    </p:spTree>
    <p:extLst>
      <p:ext uri="{BB962C8B-B14F-4D97-AF65-F5344CB8AC3E}">
        <p14:creationId xmlns:p14="http://schemas.microsoft.com/office/powerpoint/2010/main" val="914214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N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48F0B119-01D5-46A6-A7F2-E9276DA25D1D}" type="datetimeFigureOut">
              <a:rPr lang="en-NZ" smtClean="0"/>
              <a:pPr/>
              <a:t>30/01/24</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450B2904-E73F-4699-A552-344E938DEFC7}" type="slidenum">
              <a:rPr lang="en-NZ" smtClean="0"/>
              <a:pPr/>
              <a:t>‹#›</a:t>
            </a:fld>
            <a:endParaRPr lang="en-NZ"/>
          </a:p>
        </p:txBody>
      </p:sp>
    </p:spTree>
    <p:extLst>
      <p:ext uri="{BB962C8B-B14F-4D97-AF65-F5344CB8AC3E}">
        <p14:creationId xmlns:p14="http://schemas.microsoft.com/office/powerpoint/2010/main" val="9667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48F0B119-01D5-46A6-A7F2-E9276DA25D1D}" type="datetimeFigureOut">
              <a:rPr lang="en-NZ" smtClean="0"/>
              <a:pPr/>
              <a:t>30/01/24</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450B2904-E73F-4699-A552-344E938DEFC7}" type="slidenum">
              <a:rPr lang="en-NZ" smtClean="0"/>
              <a:pPr/>
              <a:t>‹#›</a:t>
            </a:fld>
            <a:endParaRPr lang="en-NZ"/>
          </a:p>
        </p:txBody>
      </p:sp>
    </p:spTree>
    <p:extLst>
      <p:ext uri="{BB962C8B-B14F-4D97-AF65-F5344CB8AC3E}">
        <p14:creationId xmlns:p14="http://schemas.microsoft.com/office/powerpoint/2010/main" val="1975618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F0B119-01D5-46A6-A7F2-E9276DA25D1D}" type="datetimeFigureOut">
              <a:rPr lang="en-NZ" smtClean="0"/>
              <a:pPr/>
              <a:t>30/01/24</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450B2904-E73F-4699-A552-344E938DEFC7}" type="slidenum">
              <a:rPr lang="en-NZ" smtClean="0"/>
              <a:pPr/>
              <a:t>‹#›</a:t>
            </a:fld>
            <a:endParaRPr lang="en-NZ"/>
          </a:p>
        </p:txBody>
      </p:sp>
    </p:spTree>
    <p:extLst>
      <p:ext uri="{BB962C8B-B14F-4D97-AF65-F5344CB8AC3E}">
        <p14:creationId xmlns:p14="http://schemas.microsoft.com/office/powerpoint/2010/main" val="3844191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N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F0B119-01D5-46A6-A7F2-E9276DA25D1D}" type="datetimeFigureOut">
              <a:rPr lang="en-NZ" smtClean="0"/>
              <a:pPr/>
              <a:t>30/01/24</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450B2904-E73F-4699-A552-344E938DEFC7}" type="slidenum">
              <a:rPr lang="en-NZ" smtClean="0"/>
              <a:pPr/>
              <a:t>‹#›</a:t>
            </a:fld>
            <a:endParaRPr lang="en-NZ"/>
          </a:p>
        </p:txBody>
      </p:sp>
    </p:spTree>
    <p:extLst>
      <p:ext uri="{BB962C8B-B14F-4D97-AF65-F5344CB8AC3E}">
        <p14:creationId xmlns:p14="http://schemas.microsoft.com/office/powerpoint/2010/main" val="4270296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N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F0B119-01D5-46A6-A7F2-E9276DA25D1D}" type="datetimeFigureOut">
              <a:rPr lang="en-NZ" smtClean="0"/>
              <a:pPr/>
              <a:t>30/01/24</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450B2904-E73F-4699-A552-344E938DEFC7}" type="slidenum">
              <a:rPr lang="en-NZ" smtClean="0"/>
              <a:pPr/>
              <a:t>‹#›</a:t>
            </a:fld>
            <a:endParaRPr lang="en-NZ"/>
          </a:p>
        </p:txBody>
      </p:sp>
    </p:spTree>
    <p:extLst>
      <p:ext uri="{BB962C8B-B14F-4D97-AF65-F5344CB8AC3E}">
        <p14:creationId xmlns:p14="http://schemas.microsoft.com/office/powerpoint/2010/main" val="4285479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F0B119-01D5-46A6-A7F2-E9276DA25D1D}" type="datetimeFigureOut">
              <a:rPr lang="en-NZ" smtClean="0"/>
              <a:pPr/>
              <a:t>30/01/24</a:t>
            </a:fld>
            <a:endParaRPr lang="en-NZ"/>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0B2904-E73F-4699-A552-344E938DEFC7}" type="slidenum">
              <a:rPr lang="en-NZ" smtClean="0"/>
              <a:pPr/>
              <a:t>‹#›</a:t>
            </a:fld>
            <a:endParaRPr lang="en-NZ"/>
          </a:p>
        </p:txBody>
      </p:sp>
    </p:spTree>
    <p:extLst>
      <p:ext uri="{BB962C8B-B14F-4D97-AF65-F5344CB8AC3E}">
        <p14:creationId xmlns:p14="http://schemas.microsoft.com/office/powerpoint/2010/main" val="40243655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http://www.youtube.com/watch?v=zDNJL0mTHWI" TargetMode="Externa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www.youtube.com/watch?v=LSBTSLtCNcc" TargetMode="Externa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hyperlink" Target="https://www.youtube.com/watch?v=LSBTSLtCNcc" TargetMode="External"/><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www.youtube.com/watch?v=4wfWbTIpWFU&amp;feature=related" TargetMode="External"/><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s://www.youtube.com/watch?v=jXCxZE0hZ40" TargetMode="Externa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youtube.com/watch?v=vHLKFSWzImk&amp;t=64s"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youtube.com/watch?v=jTxrq_Erw-k"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348" y="551962"/>
            <a:ext cx="8249304"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143000" y="1293338"/>
            <a:ext cx="6858000" cy="3274592"/>
          </a:xfrm>
        </p:spPr>
        <p:txBody>
          <a:bodyPr anchor="ctr">
            <a:normAutofit/>
          </a:bodyPr>
          <a:lstStyle/>
          <a:p>
            <a:pPr>
              <a:lnSpc>
                <a:spcPct val="90000"/>
              </a:lnSpc>
            </a:pPr>
            <a:r>
              <a:rPr lang="en-NZ" sz="5800"/>
              <a:t>What were the American tactics and why did America Lose the Vietnam War?</a:t>
            </a:r>
          </a:p>
        </p:txBody>
      </p:sp>
      <p:cxnSp>
        <p:nvCxnSpPr>
          <p:cNvPr id="13" name="Straight Connector 12">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47348" y="6354708"/>
            <a:ext cx="8250174"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658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en-US" sz="3500">
                <a:solidFill>
                  <a:srgbClr val="FFFFFF"/>
                </a:solidFill>
              </a:rPr>
              <a:t>Why did the US Tactics not work?</a:t>
            </a:r>
          </a:p>
        </p:txBody>
      </p:sp>
      <p:sp>
        <p:nvSpPr>
          <p:cNvPr id="3" name="Content Placeholder 2"/>
          <p:cNvSpPr>
            <a:spLocks noGrp="1"/>
          </p:cNvSpPr>
          <p:nvPr>
            <p:ph idx="1"/>
          </p:nvPr>
        </p:nvSpPr>
        <p:spPr>
          <a:xfrm>
            <a:off x="3607694" y="649480"/>
            <a:ext cx="4916510" cy="5546047"/>
          </a:xfrm>
        </p:spPr>
        <p:txBody>
          <a:bodyPr anchor="ctr">
            <a:normAutofit/>
          </a:bodyPr>
          <a:lstStyle/>
          <a:p>
            <a:pPr>
              <a:lnSpc>
                <a:spcPct val="90000"/>
              </a:lnSpc>
              <a:buFontTx/>
              <a:buChar char="-"/>
            </a:pPr>
            <a:r>
              <a:rPr lang="en-US" sz="1100"/>
              <a:t>In Vietnam, Washington policy-makers assumed that US technology and firepower could substitute for the acknowledged absence of a viable political and social structure.</a:t>
            </a:r>
          </a:p>
          <a:p>
            <a:pPr>
              <a:lnSpc>
                <a:spcPct val="90000"/>
              </a:lnSpc>
              <a:buFontTx/>
              <a:buChar char="-"/>
            </a:pPr>
            <a:r>
              <a:rPr lang="en-US" sz="1100"/>
              <a:t>In the 1950s Nine-tenths of US aid was spent not on economic or agricultural development, but instead on arms to sustain the regime. The American advisory group focused on creating a conventional army, capable of resisting an invasion from the North such as South Korea had faced.</a:t>
            </a:r>
          </a:p>
          <a:p>
            <a:pPr>
              <a:lnSpc>
                <a:spcPct val="90000"/>
              </a:lnSpc>
              <a:buFontTx/>
              <a:buChar char="-"/>
            </a:pPr>
            <a:r>
              <a:rPr lang="en-US" sz="1100"/>
              <a:t>By the end of 1960 it was estimated that a third of South Vietnam was under secret Communist control.</a:t>
            </a:r>
          </a:p>
          <a:p>
            <a:pPr>
              <a:lnSpc>
                <a:spcPct val="90000"/>
              </a:lnSpc>
              <a:buFontTx/>
              <a:buChar char="-"/>
            </a:pPr>
            <a:r>
              <a:rPr lang="en-US" sz="1100"/>
              <a:t>The ARVN was a disaster. All 21-22 year olds were subject to conscription, but the wealthy could bribe their way out of service. Despite the vast American aid, soldiers were paid a pittance. Few had any prospect of completing their three-year tour unscathed. It caused resentment in the countryside for both the removal of manpower and the occupation by men perceived as foreigners. </a:t>
            </a:r>
          </a:p>
          <a:p>
            <a:pPr>
              <a:lnSpc>
                <a:spcPct val="90000"/>
              </a:lnSpc>
              <a:buFontTx/>
              <a:buChar char="-"/>
            </a:pPr>
            <a:r>
              <a:rPr lang="en-US" sz="1100"/>
              <a:t>US Advisors lacked a common language and often treated battalions as a personal plaything. By the time they built a relationship with those they were advising they would return home, and the cycle began again. The advisors live apart from the Vietnamese. Wanting to win the war as quickly as possible they could not empathise with the ARVN’s reluctance to engage with the enemy.</a:t>
            </a:r>
          </a:p>
          <a:p>
            <a:pPr>
              <a:lnSpc>
                <a:spcPct val="90000"/>
              </a:lnSpc>
              <a:buFontTx/>
              <a:buChar char="-"/>
            </a:pPr>
            <a:r>
              <a:rPr lang="en-US" sz="1100"/>
              <a:t>Strategic Hamlets and Search and Destroy alienated the population and provided more recruits.</a:t>
            </a:r>
          </a:p>
          <a:p>
            <a:pPr>
              <a:lnSpc>
                <a:spcPct val="90000"/>
              </a:lnSpc>
              <a:buFontTx/>
              <a:buChar char="-"/>
            </a:pPr>
            <a:r>
              <a:rPr lang="en-US" sz="1100"/>
              <a:t>The VC gained the support of locals by attacking wealthy peasants. In 1963 2,000 political assassinations were carried out. </a:t>
            </a:r>
          </a:p>
          <a:p>
            <a:pPr>
              <a:lnSpc>
                <a:spcPct val="90000"/>
              </a:lnSpc>
              <a:buFontTx/>
              <a:buChar char="-"/>
            </a:pPr>
            <a:r>
              <a:rPr lang="en-US" sz="1100"/>
              <a:t>Warfare was not conducive to maintaining tight discipline</a:t>
            </a:r>
          </a:p>
          <a:p>
            <a:pPr>
              <a:lnSpc>
                <a:spcPct val="90000"/>
              </a:lnSpc>
              <a:buFontTx/>
              <a:buChar char="-"/>
            </a:pPr>
            <a:r>
              <a:rPr lang="en-US" sz="1100"/>
              <a:t>Only 4 set piece battles in the war.</a:t>
            </a:r>
          </a:p>
          <a:p>
            <a:pPr>
              <a:lnSpc>
                <a:spcPct val="90000"/>
              </a:lnSpc>
              <a:buFontTx/>
              <a:buChar char="-"/>
            </a:pPr>
            <a:r>
              <a:rPr lang="en-US" sz="1100"/>
              <a:t>The Americans were unwilling to listen to British or Australian advice about their successful campaign to eradicate Communist insurgents from Malaya.</a:t>
            </a:r>
          </a:p>
          <a:p>
            <a:pPr>
              <a:lnSpc>
                <a:spcPct val="90000"/>
              </a:lnSpc>
              <a:buFontTx/>
              <a:buChar char="-"/>
            </a:pPr>
            <a:r>
              <a:rPr lang="en-US" sz="1100"/>
              <a:t>Bombing left explosives that would be used for booby traps. </a:t>
            </a:r>
          </a:p>
          <a:p>
            <a:pPr>
              <a:lnSpc>
                <a:spcPct val="90000"/>
              </a:lnSpc>
              <a:buFontTx/>
              <a:buChar char="-"/>
            </a:pPr>
            <a:r>
              <a:rPr lang="en-US" sz="1100"/>
              <a:t>Even if US captured a village the VC could still be active underneath.</a:t>
            </a:r>
          </a:p>
          <a:p>
            <a:pPr>
              <a:lnSpc>
                <a:spcPct val="90000"/>
              </a:lnSpc>
              <a:buFontTx/>
              <a:buChar char="-"/>
            </a:pPr>
            <a:r>
              <a:rPr lang="en-US" sz="1100"/>
              <a:t>The US underrated the VC who were relatively well supplied.</a:t>
            </a:r>
          </a:p>
          <a:p>
            <a:pPr>
              <a:lnSpc>
                <a:spcPct val="90000"/>
              </a:lnSpc>
              <a:buFontTx/>
              <a:buChar char="-"/>
            </a:pPr>
            <a:r>
              <a:rPr lang="en-US" sz="1100"/>
              <a:t>There were no-operatives working in North Vietnam.</a:t>
            </a:r>
          </a:p>
          <a:p>
            <a:pPr>
              <a:lnSpc>
                <a:spcPct val="90000"/>
              </a:lnSpc>
              <a:buFontTx/>
              <a:buChar char="-"/>
            </a:pPr>
            <a:endParaRPr lang="en-US" sz="1100"/>
          </a:p>
        </p:txBody>
      </p:sp>
    </p:spTree>
    <p:extLst>
      <p:ext uri="{BB962C8B-B14F-4D97-AF65-F5344CB8AC3E}">
        <p14:creationId xmlns:p14="http://schemas.microsoft.com/office/powerpoint/2010/main" val="1267562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endParaRPr lang="en-US" sz="3500">
              <a:solidFill>
                <a:srgbClr val="FFFFFF"/>
              </a:solidFill>
            </a:endParaRPr>
          </a:p>
        </p:txBody>
      </p:sp>
      <p:sp>
        <p:nvSpPr>
          <p:cNvPr id="3" name="Content Placeholder 2"/>
          <p:cNvSpPr>
            <a:spLocks noGrp="1"/>
          </p:cNvSpPr>
          <p:nvPr>
            <p:ph idx="1"/>
          </p:nvPr>
        </p:nvSpPr>
        <p:spPr>
          <a:xfrm>
            <a:off x="3607694" y="649480"/>
            <a:ext cx="4916510" cy="5546047"/>
          </a:xfrm>
        </p:spPr>
        <p:txBody>
          <a:bodyPr anchor="ctr">
            <a:normAutofit lnSpcReduction="10000"/>
          </a:bodyPr>
          <a:lstStyle/>
          <a:p>
            <a:pPr>
              <a:lnSpc>
                <a:spcPct val="90000"/>
              </a:lnSpc>
            </a:pPr>
            <a:r>
              <a:rPr lang="en-US" sz="1400" dirty="0"/>
              <a:t>The one-year tour of duty meant that soldiers were always inexperienced, the Vietcong had been fighting since the Japanese </a:t>
            </a:r>
          </a:p>
          <a:p>
            <a:pPr>
              <a:lnSpc>
                <a:spcPct val="90000"/>
              </a:lnSpc>
            </a:pPr>
            <a:r>
              <a:rPr lang="en-US" sz="1400" dirty="0"/>
              <a:t>Operation Rolling Thunder  had too many conditions to be effective. It cost $10 for every $1 worth of damage and did not stop NVRN soldiers</a:t>
            </a:r>
          </a:p>
          <a:p>
            <a:pPr>
              <a:lnSpc>
                <a:spcPct val="90000"/>
              </a:lnSpc>
            </a:pPr>
            <a:r>
              <a:rPr lang="en-US" sz="1400" dirty="0"/>
              <a:t>US got involved in a war of attrition without the desire to stay in Vietnam.</a:t>
            </a:r>
          </a:p>
          <a:p>
            <a:pPr>
              <a:lnSpc>
                <a:spcPct val="90000"/>
              </a:lnSpc>
            </a:pPr>
            <a:r>
              <a:rPr lang="en-US" sz="1400" dirty="0"/>
              <a:t>Up to TET, the USA had eliminated 220,000 NRVN and Viet Cong soldiers, but 80,000 were still available for TET. The US had run out of time for the publics support.</a:t>
            </a:r>
          </a:p>
          <a:p>
            <a:pPr>
              <a:lnSpc>
                <a:spcPct val="90000"/>
              </a:lnSpc>
            </a:pPr>
            <a:r>
              <a:rPr lang="en-US" sz="1400" dirty="0"/>
              <a:t>American soldiers’ morale was low. They had an oversized admiration for the skills of the Vietcong.</a:t>
            </a:r>
          </a:p>
          <a:p>
            <a:pPr>
              <a:lnSpc>
                <a:spcPct val="90000"/>
              </a:lnSpc>
            </a:pPr>
            <a:r>
              <a:rPr lang="en-US" sz="1400" dirty="0"/>
              <a:t>The US did not launch a full-scale invasion of North Vietnam, ensuring that the South suffered from the bulk of the fighting. </a:t>
            </a:r>
          </a:p>
          <a:p>
            <a:pPr>
              <a:lnSpc>
                <a:spcPct val="90000"/>
              </a:lnSpc>
            </a:pPr>
            <a:r>
              <a:rPr lang="en-US" sz="1400" dirty="0"/>
              <a:t>There was little international support</a:t>
            </a:r>
          </a:p>
          <a:p>
            <a:pPr>
              <a:lnSpc>
                <a:spcPct val="90000"/>
              </a:lnSpc>
            </a:pPr>
            <a:r>
              <a:rPr lang="en-US" sz="1400" dirty="0"/>
              <a:t>The US bombing was intensive, but it would not bomb 9km from the Chinese border or Haiphong Harbour Bay where the Russians were supplying</a:t>
            </a:r>
          </a:p>
          <a:p>
            <a:pPr>
              <a:lnSpc>
                <a:spcPct val="90000"/>
              </a:lnSpc>
            </a:pPr>
            <a:r>
              <a:rPr lang="en-US" sz="1400" dirty="0"/>
              <a:t>The Phoenix counter-insurgency program was a huge failure.</a:t>
            </a:r>
          </a:p>
          <a:p>
            <a:pPr>
              <a:lnSpc>
                <a:spcPct val="90000"/>
              </a:lnSpc>
            </a:pPr>
            <a:r>
              <a:rPr lang="en-US" sz="1400" dirty="0"/>
              <a:t>A US general said : We went into Korea with a rotten army, and came out with a fine one; we went into Vietnam with a great army, and finished with a terrible one.</a:t>
            </a:r>
          </a:p>
          <a:p>
            <a:pPr>
              <a:lnSpc>
                <a:spcPct val="90000"/>
              </a:lnSpc>
            </a:pPr>
            <a:r>
              <a:rPr lang="en-US" sz="1400" dirty="0"/>
              <a:t>The US Army contrived to be sufficiently intrusive and racially contemptuous – also intermittently murderous – to earn the hostility of the population; yet inadequately savage to deter many peasants from supporting the communists.</a:t>
            </a:r>
          </a:p>
        </p:txBody>
      </p:sp>
    </p:spTree>
    <p:extLst>
      <p:ext uri="{BB962C8B-B14F-4D97-AF65-F5344CB8AC3E}">
        <p14:creationId xmlns:p14="http://schemas.microsoft.com/office/powerpoint/2010/main" val="2685803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hlinkClick r:id="rId2"/>
              </a:rPr>
              <a:t>Tet Offensive</a:t>
            </a:r>
            <a:endParaRPr lang="en-NZ" dirty="0"/>
          </a:p>
        </p:txBody>
      </p:sp>
      <p:graphicFrame>
        <p:nvGraphicFramePr>
          <p:cNvPr id="2052" name="Content Placeholder 2">
            <a:extLst>
              <a:ext uri="{FF2B5EF4-FFF2-40B4-BE49-F238E27FC236}">
                <a16:creationId xmlns:a16="http://schemas.microsoft.com/office/drawing/2014/main" id="{DA2D15C8-D87C-05CE-0A92-E81CFD72CEA8}"/>
              </a:ext>
            </a:extLst>
          </p:cNvPr>
          <p:cNvGraphicFramePr>
            <a:graphicFrameLocks noGrp="1"/>
          </p:cNvGraphicFramePr>
          <p:nvPr>
            <p:ph sz="half" idx="1"/>
          </p:nvPr>
        </p:nvGraphicFramePr>
        <p:xfrm>
          <a:off x="457200" y="1600200"/>
          <a:ext cx="4038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descr="Tet Offensive | Facts, Casualties, Videos, &amp; Significance | Britannica">
            <a:extLst>
              <a:ext uri="{FF2B5EF4-FFF2-40B4-BE49-F238E27FC236}">
                <a16:creationId xmlns:a16="http://schemas.microsoft.com/office/drawing/2014/main" id="{C0A8DD80-2B63-1CDE-BC0D-EEF852117CF7}"/>
              </a:ext>
            </a:extLst>
          </p:cNvPr>
          <p:cNvPicPr>
            <a:picLocks noGrp="1" noChangeAspect="1" noChangeArrowheads="1"/>
          </p:cNvPicPr>
          <p:nvPr>
            <p:ph sz="half" idx="2"/>
          </p:nvPr>
        </p:nvPicPr>
        <p:blipFill>
          <a:blip r:embed="rId8">
            <a:extLst>
              <a:ext uri="{28A0092B-C50C-407E-A947-70E740481C1C}">
                <a14:useLocalDpi xmlns:a14="http://schemas.microsoft.com/office/drawing/2010/main" val="0"/>
              </a:ext>
            </a:extLst>
          </a:blip>
          <a:srcRect/>
          <a:stretch>
            <a:fillRect/>
          </a:stretch>
        </p:blipFill>
        <p:spPr bwMode="auto">
          <a:xfrm>
            <a:off x="4648200" y="2406761"/>
            <a:ext cx="4038600" cy="2912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044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C681C32C-7AFC-4BB3-9088-65CBDFC5D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1968 Tet offensive: 50th anniversary of Vietnam War's bloody turning point  - The Washington Post">
            <a:extLst>
              <a:ext uri="{FF2B5EF4-FFF2-40B4-BE49-F238E27FC236}">
                <a16:creationId xmlns:a16="http://schemas.microsoft.com/office/drawing/2014/main" id="{F5352F83-77EA-C118-DAB7-EBE5EA2F7212}"/>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22544" b="8170"/>
          <a:stretch/>
        </p:blipFill>
        <p:spPr bwMode="auto">
          <a:xfrm>
            <a:off x="20" y="432"/>
            <a:ext cx="9143980" cy="424475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87F93BB-5535-A447-1853-E993A59C6A54}"/>
              </a:ext>
            </a:extLst>
          </p:cNvPr>
          <p:cNvSpPr>
            <a:spLocks noGrp="1"/>
          </p:cNvSpPr>
          <p:nvPr>
            <p:ph sz="half" idx="1"/>
          </p:nvPr>
        </p:nvSpPr>
        <p:spPr>
          <a:xfrm>
            <a:off x="333214" y="4255269"/>
            <a:ext cx="8477572" cy="1800199"/>
          </a:xfrm>
        </p:spPr>
        <p:txBody>
          <a:bodyPr vert="horz" lIns="91440" tIns="45720" rIns="91440" bIns="45720" rtlCol="0">
            <a:noAutofit/>
          </a:bodyPr>
          <a:lstStyle/>
          <a:p>
            <a:pPr indent="-228600">
              <a:lnSpc>
                <a:spcPct val="90000"/>
              </a:lnSpc>
            </a:pPr>
            <a:r>
              <a:rPr lang="en-US" sz="1400" dirty="0"/>
              <a:t>North Korean leadership predicted that 500,000 in the South would rise against the government.</a:t>
            </a:r>
          </a:p>
          <a:p>
            <a:pPr indent="-228600">
              <a:lnSpc>
                <a:spcPct val="90000"/>
              </a:lnSpc>
            </a:pPr>
            <a:r>
              <a:rPr lang="en-US" sz="1400" dirty="0"/>
              <a:t>Eventually it was only a few hundred.</a:t>
            </a:r>
          </a:p>
          <a:p>
            <a:pPr indent="-228600">
              <a:lnSpc>
                <a:spcPct val="90000"/>
              </a:lnSpc>
            </a:pPr>
            <a:r>
              <a:rPr lang="en-US" sz="1400" dirty="0"/>
              <a:t>A Tet truce had been agreed. Given the reports of North Vietnamese activity the US should not have </a:t>
            </a:r>
            <a:r>
              <a:rPr lang="en-US" sz="1400" dirty="0" err="1"/>
              <a:t>honoured</a:t>
            </a:r>
            <a:r>
              <a:rPr lang="en-US" sz="1400" dirty="0"/>
              <a:t> it. </a:t>
            </a:r>
          </a:p>
          <a:p>
            <a:pPr indent="-228600">
              <a:lnSpc>
                <a:spcPct val="90000"/>
              </a:lnSpc>
            </a:pPr>
            <a:r>
              <a:rPr lang="en-US" sz="1400" dirty="0"/>
              <a:t>The siege of the US Embassy was </a:t>
            </a:r>
            <a:r>
              <a:rPr lang="en-US" sz="1400" dirty="0" err="1"/>
              <a:t>embarassing</a:t>
            </a:r>
            <a:r>
              <a:rPr lang="en-US" sz="1400" dirty="0"/>
              <a:t>. It took 6 hours to dislodge the 17 VC attackers.</a:t>
            </a:r>
          </a:p>
          <a:p>
            <a:pPr indent="-228600">
              <a:lnSpc>
                <a:spcPct val="90000"/>
              </a:lnSpc>
            </a:pPr>
            <a:r>
              <a:rPr lang="en-US" sz="1400" dirty="0"/>
              <a:t>While most formations held their position and inflicted higher casualties, the public were exposed to mayhem and carnage.</a:t>
            </a:r>
          </a:p>
          <a:p>
            <a:pPr indent="-228600">
              <a:lnSpc>
                <a:spcPct val="90000"/>
              </a:lnSpc>
            </a:pPr>
            <a:r>
              <a:rPr lang="en-US" sz="1400" dirty="0"/>
              <a:t>The real significance of the Tet Offensive is it prevented the Viet Cong from being capable of defeating the Americans. As long as the US had the will to stay then they could remain. </a:t>
            </a:r>
          </a:p>
        </p:txBody>
      </p:sp>
      <p:sp>
        <p:nvSpPr>
          <p:cNvPr id="3081" name="Rectangle 3080">
            <a:extLst>
              <a:ext uri="{FF2B5EF4-FFF2-40B4-BE49-F238E27FC236}">
                <a16:creationId xmlns:a16="http://schemas.microsoft.com/office/drawing/2014/main" id="{199C0ED0-69DE-4C31-A5CF-E2A46FD30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8D42B8BD-40AF-488E-8A79-D7256C917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7289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7" name="Rectangle 4106">
            <a:extLst>
              <a:ext uri="{FF2B5EF4-FFF2-40B4-BE49-F238E27FC236}">
                <a16:creationId xmlns:a16="http://schemas.microsoft.com/office/drawing/2014/main" id="{4E98B8B0-573C-43DD-85FE-31433D5707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3195395A-2FCA-CC2F-E5C4-94AEB826BF70}"/>
              </a:ext>
            </a:extLst>
          </p:cNvPr>
          <p:cNvPicPr>
            <a:picLocks noChangeAspect="1"/>
          </p:cNvPicPr>
          <p:nvPr/>
        </p:nvPicPr>
        <p:blipFill rotWithShape="1">
          <a:blip r:embed="rId2">
            <a:extLst>
              <a:ext uri="{28A0092B-C50C-407E-A947-70E740481C1C}">
                <a14:useLocalDpi xmlns:a14="http://schemas.microsoft.com/office/drawing/2010/main" val="0"/>
              </a:ext>
            </a:extLst>
          </a:blip>
          <a:srcRect l="21194" r="17935"/>
          <a:stretch/>
        </p:blipFill>
        <p:spPr>
          <a:xfrm>
            <a:off x="-4" y="0"/>
            <a:ext cx="5732039" cy="6857990"/>
          </a:xfrm>
          <a:prstGeom prst="rect">
            <a:avLst/>
          </a:prstGeom>
          <a:noFill/>
        </p:spPr>
        <p:style>
          <a:lnRef idx="2">
            <a:schemeClr val="accent3"/>
          </a:lnRef>
          <a:fillRef idx="1">
            <a:schemeClr val="lt1"/>
          </a:fillRef>
          <a:effectRef idx="0">
            <a:schemeClr val="accent3"/>
          </a:effectRef>
          <a:fontRef idx="minor">
            <a:schemeClr val="dk1"/>
          </a:fontRef>
        </p:style>
      </p:pic>
      <p:sp>
        <p:nvSpPr>
          <p:cNvPr id="4109" name="Rectangle 4108">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447" y="3986129"/>
            <a:ext cx="4716196" cy="2253231"/>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D872276A-2149-8C97-3C88-6E300BA2C7EC}"/>
              </a:ext>
            </a:extLst>
          </p:cNvPr>
          <p:cNvSpPr>
            <a:spLocks noGrp="1"/>
          </p:cNvSpPr>
          <p:nvPr>
            <p:ph type="title"/>
          </p:nvPr>
        </p:nvSpPr>
        <p:spPr>
          <a:xfrm>
            <a:off x="630936" y="4152624"/>
            <a:ext cx="1584198" cy="1920240"/>
          </a:xfrm>
        </p:spPr>
        <p:txBody>
          <a:bodyPr>
            <a:normAutofit/>
          </a:bodyPr>
          <a:lstStyle/>
          <a:p>
            <a:endParaRPr lang="en-CN" sz="2100"/>
          </a:p>
        </p:txBody>
      </p:sp>
      <p:pic>
        <p:nvPicPr>
          <p:cNvPr id="10" name="Content Placeholder 3">
            <a:extLst>
              <a:ext uri="{FF2B5EF4-FFF2-40B4-BE49-F238E27FC236}">
                <a16:creationId xmlns:a16="http://schemas.microsoft.com/office/drawing/2014/main" id="{19EDBC88-AC24-1493-85F1-B41285270179}"/>
              </a:ext>
            </a:extLst>
          </p:cNvPr>
          <p:cNvPicPr>
            <a:picLocks noChangeAspect="1"/>
          </p:cNvPicPr>
          <p:nvPr/>
        </p:nvPicPr>
        <p:blipFill rotWithShape="1">
          <a:blip r:embed="rId3">
            <a:extLst>
              <a:ext uri="{28A0092B-C50C-407E-A947-70E740481C1C}">
                <a14:useLocalDpi xmlns:a14="http://schemas.microsoft.com/office/drawing/2010/main" val="0"/>
              </a:ext>
            </a:extLst>
          </a:blip>
          <a:srcRect r="3433" b="-2"/>
          <a:stretch/>
        </p:blipFill>
        <p:spPr>
          <a:xfrm>
            <a:off x="5790036" y="10"/>
            <a:ext cx="3353964" cy="2240270"/>
          </a:xfrm>
          <a:prstGeom prst="rect">
            <a:avLst/>
          </a:prstGeom>
        </p:spPr>
      </p:pic>
      <p:sp>
        <p:nvSpPr>
          <p:cNvPr id="4111" name="Rectangle 4110">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1277" y="47845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13" name="Rectangle 4112">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2405" y="5105887"/>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04" name="Content Placeholder 4103">
            <a:extLst>
              <a:ext uri="{FF2B5EF4-FFF2-40B4-BE49-F238E27FC236}">
                <a16:creationId xmlns:a16="http://schemas.microsoft.com/office/drawing/2014/main" id="{C97B3661-26E9-5FA2-AF08-F8DAE97200A5}"/>
              </a:ext>
            </a:extLst>
          </p:cNvPr>
          <p:cNvSpPr>
            <a:spLocks noGrp="1"/>
          </p:cNvSpPr>
          <p:nvPr>
            <p:ph idx="1"/>
          </p:nvPr>
        </p:nvSpPr>
        <p:spPr>
          <a:xfrm>
            <a:off x="2523744" y="4151376"/>
            <a:ext cx="2489454" cy="1920240"/>
          </a:xfrm>
        </p:spPr>
        <p:txBody>
          <a:bodyPr anchor="ctr">
            <a:normAutofit/>
          </a:bodyPr>
          <a:lstStyle/>
          <a:p>
            <a:endParaRPr lang="en-US" sz="1500"/>
          </a:p>
        </p:txBody>
      </p:sp>
      <p:pic>
        <p:nvPicPr>
          <p:cNvPr id="4098" name="Picture 2" descr="The Tet Offensive Caught US by Surprise During the Vietnam War">
            <a:extLst>
              <a:ext uri="{FF2B5EF4-FFF2-40B4-BE49-F238E27FC236}">
                <a16:creationId xmlns:a16="http://schemas.microsoft.com/office/drawing/2014/main" id="{AD02DB3B-4A60-AAE4-27E9-1F59AF9CE9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32" r="1" b="1"/>
          <a:stretch/>
        </p:blipFill>
        <p:spPr bwMode="auto">
          <a:xfrm>
            <a:off x="5790036" y="2308860"/>
            <a:ext cx="3353964" cy="224028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OAA - Tet Offensive 50 Years Later: 4 Lessons the Military Can Learn Today">
            <a:extLst>
              <a:ext uri="{FF2B5EF4-FFF2-40B4-BE49-F238E27FC236}">
                <a16:creationId xmlns:a16="http://schemas.microsoft.com/office/drawing/2014/main" id="{C836BCE4-2F4F-9D15-8B47-17997C4F7E9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64" r="-2" b="-2"/>
          <a:stretch/>
        </p:blipFill>
        <p:spPr bwMode="auto">
          <a:xfrm>
            <a:off x="5790036" y="4617720"/>
            <a:ext cx="3353968" cy="224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102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214AA7-F028-4A0D-8698-61AEC754D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159834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D1E58E1-82B8-5672-1088-89E4B7D62186}"/>
              </a:ext>
            </a:extLst>
          </p:cNvPr>
          <p:cNvSpPr>
            <a:spLocks noGrp="1"/>
          </p:cNvSpPr>
          <p:nvPr>
            <p:ph type="title"/>
          </p:nvPr>
        </p:nvSpPr>
        <p:spPr>
          <a:xfrm>
            <a:off x="869949" y="995318"/>
            <a:ext cx="7404101" cy="1281554"/>
          </a:xfrm>
          <a:solidFill>
            <a:srgbClr val="FFFFFF"/>
          </a:solidFill>
          <a:ln w="38100">
            <a:solidFill>
              <a:srgbClr val="7F7F7F"/>
            </a:solidFill>
            <a:miter lim="800000"/>
          </a:ln>
        </p:spPr>
        <p:txBody>
          <a:bodyPr>
            <a:normAutofit fontScale="90000"/>
          </a:bodyPr>
          <a:lstStyle/>
          <a:p>
            <a:pPr>
              <a:lnSpc>
                <a:spcPct val="90000"/>
              </a:lnSpc>
            </a:pPr>
            <a:br>
              <a:rPr lang="en-US" sz="1500" dirty="0">
                <a:solidFill>
                  <a:srgbClr val="3F3F3F"/>
                </a:solidFill>
                <a:effectLst/>
                <a:latin typeface="Arial" panose="020B0604020202020204" pitchFamily="34" charset="0"/>
              </a:rPr>
            </a:br>
            <a:br>
              <a:rPr lang="en-US" sz="1500" dirty="0">
                <a:solidFill>
                  <a:srgbClr val="3F3F3F"/>
                </a:solidFill>
                <a:effectLst/>
                <a:latin typeface="Arial" panose="020B0604020202020204" pitchFamily="34" charset="0"/>
              </a:rPr>
            </a:br>
            <a:br>
              <a:rPr lang="en-US" sz="1500" dirty="0">
                <a:solidFill>
                  <a:srgbClr val="3F3F3F"/>
                </a:solidFill>
                <a:effectLst/>
                <a:latin typeface="Arial" panose="020B0604020202020204" pitchFamily="34" charset="0"/>
              </a:rPr>
            </a:br>
            <a:r>
              <a:rPr lang="en-US" sz="1500" dirty="0">
                <a:solidFill>
                  <a:srgbClr val="3F3F3F"/>
                </a:solidFill>
                <a:effectLst/>
                <a:latin typeface="Arial" panose="020B0604020202020204" pitchFamily="34" charset="0"/>
              </a:rPr>
              <a:t>‘The Tet Offensive was the main reason for American withdrawal from Vietnam.’ </a:t>
            </a:r>
            <a:br>
              <a:rPr lang="en-US" sz="1500" dirty="0">
                <a:solidFill>
                  <a:srgbClr val="3F3F3F"/>
                </a:solidFill>
                <a:effectLst/>
                <a:latin typeface="Arial" panose="020B0604020202020204" pitchFamily="34" charset="0"/>
              </a:rPr>
            </a:br>
            <a:r>
              <a:rPr lang="en-US" sz="1500" dirty="0">
                <a:solidFill>
                  <a:srgbClr val="3F3F3F"/>
                </a:solidFill>
                <a:effectLst/>
                <a:latin typeface="Arial" panose="020B0604020202020204" pitchFamily="34" charset="0"/>
              </a:rPr>
              <a:t>How far do you agree with this statement? Explain your answer. </a:t>
            </a:r>
            <a:br>
              <a:rPr lang="en-US" sz="1500" dirty="0">
                <a:solidFill>
                  <a:srgbClr val="3F3F3F"/>
                </a:solidFill>
                <a:effectLst/>
                <a:latin typeface="Arial" panose="020B0604020202020204" pitchFamily="34" charset="0"/>
              </a:rPr>
            </a:br>
            <a:br>
              <a:rPr lang="en-US" sz="1500" dirty="0">
                <a:solidFill>
                  <a:srgbClr val="3F3F3F"/>
                </a:solidFill>
                <a:effectLst/>
                <a:latin typeface="Arial" panose="020B0604020202020204" pitchFamily="34" charset="0"/>
              </a:rPr>
            </a:br>
            <a:br>
              <a:rPr lang="en-US" sz="1500" dirty="0">
                <a:solidFill>
                  <a:srgbClr val="3F3F3F"/>
                </a:solidFill>
                <a:effectLst/>
                <a:latin typeface="Arial" panose="020B0604020202020204" pitchFamily="34" charset="0"/>
              </a:rPr>
            </a:br>
            <a:br>
              <a:rPr lang="en-US" sz="1500" dirty="0">
                <a:solidFill>
                  <a:srgbClr val="3F3F3F"/>
                </a:solidFill>
                <a:effectLst/>
                <a:latin typeface="Arial" panose="020B0604020202020204" pitchFamily="34" charset="0"/>
              </a:rPr>
            </a:br>
            <a:endParaRPr lang="en-CN" sz="1500" dirty="0">
              <a:solidFill>
                <a:srgbClr val="3F3F3F"/>
              </a:solidFill>
            </a:endParaRPr>
          </a:p>
        </p:txBody>
      </p:sp>
      <p:sp>
        <p:nvSpPr>
          <p:cNvPr id="3" name="Content Placeholder 2">
            <a:extLst>
              <a:ext uri="{FF2B5EF4-FFF2-40B4-BE49-F238E27FC236}">
                <a16:creationId xmlns:a16="http://schemas.microsoft.com/office/drawing/2014/main" id="{2B023DFB-5007-DE06-C1FB-25221678F763}"/>
              </a:ext>
            </a:extLst>
          </p:cNvPr>
          <p:cNvSpPr>
            <a:spLocks noGrp="1"/>
          </p:cNvSpPr>
          <p:nvPr>
            <p:ph sz="half" idx="1"/>
          </p:nvPr>
        </p:nvSpPr>
        <p:spPr>
          <a:xfrm>
            <a:off x="1107686" y="2888250"/>
            <a:ext cx="3223013" cy="2959777"/>
          </a:xfrm>
        </p:spPr>
        <p:txBody>
          <a:bodyPr anchor="t">
            <a:normAutofit/>
          </a:bodyPr>
          <a:lstStyle/>
          <a:p>
            <a:endParaRPr lang="en-CN" sz="1700"/>
          </a:p>
        </p:txBody>
      </p:sp>
      <p:cxnSp>
        <p:nvCxnSpPr>
          <p:cNvPr id="11" name="Straight Connector 10">
            <a:extLst>
              <a:ext uri="{FF2B5EF4-FFF2-40B4-BE49-F238E27FC236}">
                <a16:creationId xmlns:a16="http://schemas.microsoft.com/office/drawing/2014/main" id="{D6206FDC-2777-4D7F-AF9C-73413DA664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2888250"/>
            <a:ext cx="0" cy="2769135"/>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52E488E-81FF-2AF6-109B-6B17B567B0A4}"/>
              </a:ext>
            </a:extLst>
          </p:cNvPr>
          <p:cNvSpPr>
            <a:spLocks noGrp="1"/>
          </p:cNvSpPr>
          <p:nvPr>
            <p:ph sz="half" idx="2"/>
          </p:nvPr>
        </p:nvSpPr>
        <p:spPr>
          <a:xfrm>
            <a:off x="4813298" y="2888250"/>
            <a:ext cx="3219445" cy="2959778"/>
          </a:xfrm>
        </p:spPr>
        <p:txBody>
          <a:bodyPr anchor="t">
            <a:normAutofit/>
          </a:bodyPr>
          <a:lstStyle/>
          <a:p>
            <a:endParaRPr lang="en-CN" sz="1700"/>
          </a:p>
        </p:txBody>
      </p:sp>
    </p:spTree>
    <p:extLst>
      <p:ext uri="{BB962C8B-B14F-4D97-AF65-F5344CB8AC3E}">
        <p14:creationId xmlns:p14="http://schemas.microsoft.com/office/powerpoint/2010/main" val="3656103589"/>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0F36D3B-3F44-80FD-66D6-EBE7E4935D36}"/>
            </a:ext>
          </a:extLst>
        </p:cNvPr>
        <p:cNvGrpSpPr/>
        <p:nvPr/>
      </p:nvGrpSpPr>
      <p:grpSpPr>
        <a:xfrm>
          <a:off x="0" y="0"/>
          <a:ext cx="0" cy="0"/>
          <a:chOff x="0" y="0"/>
          <a:chExt cx="0" cy="0"/>
        </a:xfrm>
      </p:grpSpPr>
      <p:sp useBgFill="1">
        <p:nvSpPr>
          <p:cNvPr id="6165" name="Rectangle 6164">
            <a:extLst>
              <a:ext uri="{FF2B5EF4-FFF2-40B4-BE49-F238E27FC236}">
                <a16:creationId xmlns:a16="http://schemas.microsoft.com/office/drawing/2014/main" id="{3D5FBB81-B61B-416A-8F5D-A8DDF625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 y="0"/>
            <a:ext cx="914377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148" name="Picture 4" descr="On This Day, March 31: William Calley sentenced for My Lai Massacre -  UPI.com">
            <a:extLst>
              <a:ext uri="{FF2B5EF4-FFF2-40B4-BE49-F238E27FC236}">
                <a16:creationId xmlns:a16="http://schemas.microsoft.com/office/drawing/2014/main" id="{A8B21C10-8920-C4C9-61AA-230D8005FC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5" r="2857" b="1"/>
          <a:stretch/>
        </p:blipFill>
        <p:spPr bwMode="auto">
          <a:xfrm>
            <a:off x="4192017" y="10"/>
            <a:ext cx="4951990" cy="3428990"/>
          </a:xfrm>
          <a:custGeom>
            <a:avLst/>
            <a:gdLst/>
            <a:ahLst/>
            <a:cxnLst/>
            <a:rect l="l" t="t" r="r" b="b"/>
            <a:pathLst>
              <a:path w="6602653" h="3387852">
                <a:moveTo>
                  <a:pt x="0" y="0"/>
                </a:moveTo>
                <a:lnTo>
                  <a:pt x="6602653" y="0"/>
                </a:lnTo>
                <a:lnTo>
                  <a:pt x="6602653" y="3387852"/>
                </a:lnTo>
                <a:lnTo>
                  <a:pt x="1651528" y="3387852"/>
                </a:lnTo>
                <a:lnTo>
                  <a:pt x="1650315" y="3337395"/>
                </a:lnTo>
                <a:cubicBezTo>
                  <a:pt x="1582116" y="1928213"/>
                  <a:pt x="1005803" y="708413"/>
                  <a:pt x="22589" y="14997"/>
                </a:cubicBezTo>
                <a:close/>
              </a:path>
            </a:pathLst>
          </a:custGeom>
          <a:noFill/>
          <a:extLst>
            <a:ext uri="{909E8E84-426E-40DD-AFC4-6F175D3DCCD1}">
              <a14:hiddenFill xmlns:a14="http://schemas.microsoft.com/office/drawing/2010/main">
                <a:solidFill>
                  <a:srgbClr val="FFFFFF"/>
                </a:solidFill>
              </a14:hiddenFill>
            </a:ext>
          </a:extLst>
        </p:spPr>
      </p:pic>
      <p:sp>
        <p:nvSpPr>
          <p:cNvPr id="6166" name="Freeform: Shape 6154">
            <a:extLst>
              <a:ext uri="{FF2B5EF4-FFF2-40B4-BE49-F238E27FC236}">
                <a16:creationId xmlns:a16="http://schemas.microsoft.com/office/drawing/2014/main" id="{40C0D7D4-D83D-4C58-87D1-955F0A917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07038" cy="6858000"/>
          </a:xfrm>
          <a:custGeom>
            <a:avLst/>
            <a:gdLst>
              <a:gd name="connsiteX0" fmla="*/ 0 w 7476051"/>
              <a:gd name="connsiteY0" fmla="*/ 0 h 6858000"/>
              <a:gd name="connsiteX1" fmla="*/ 5853028 w 7476051"/>
              <a:gd name="connsiteY1" fmla="*/ 0 h 6858000"/>
              <a:gd name="connsiteX2" fmla="*/ 5875152 w 7476051"/>
              <a:gd name="connsiteY2" fmla="*/ 14997 h 6858000"/>
              <a:gd name="connsiteX3" fmla="*/ 7476051 w 7476051"/>
              <a:gd name="connsiteY3" fmla="*/ 3621656 h 6858000"/>
              <a:gd name="connsiteX4" fmla="*/ 5601702 w 7476051"/>
              <a:gd name="connsiteY4" fmla="*/ 6374814 h 6858000"/>
              <a:gd name="connsiteX5" fmla="*/ 5085053 w 7476051"/>
              <a:gd name="connsiteY5" fmla="*/ 6780599 h 6858000"/>
              <a:gd name="connsiteX6" fmla="*/ 4973297 w 7476051"/>
              <a:gd name="connsiteY6" fmla="*/ 6858000 h 6858000"/>
              <a:gd name="connsiteX7" fmla="*/ 0 w 747605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6051" h="6858000">
                <a:moveTo>
                  <a:pt x="0" y="0"/>
                </a:moveTo>
                <a:lnTo>
                  <a:pt x="5853028" y="0"/>
                </a:lnTo>
                <a:lnTo>
                  <a:pt x="5875152" y="14997"/>
                </a:lnTo>
                <a:cubicBezTo>
                  <a:pt x="6902315" y="754641"/>
                  <a:pt x="7476051" y="2093192"/>
                  <a:pt x="7476051" y="3621656"/>
                </a:cubicBezTo>
                <a:cubicBezTo>
                  <a:pt x="7476051" y="4969131"/>
                  <a:pt x="6547326" y="5602839"/>
                  <a:pt x="5601702" y="6374814"/>
                </a:cubicBezTo>
                <a:cubicBezTo>
                  <a:pt x="5429499" y="6515397"/>
                  <a:pt x="5258871" y="6653108"/>
                  <a:pt x="5085053" y="6780599"/>
                </a:cubicBezTo>
                <a:lnTo>
                  <a:pt x="4973297"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useBgFill="1">
        <p:nvSpPr>
          <p:cNvPr id="6167" name="Freeform: Shape 6156">
            <a:extLst>
              <a:ext uri="{FF2B5EF4-FFF2-40B4-BE49-F238E27FC236}">
                <a16:creationId xmlns:a16="http://schemas.microsoft.com/office/drawing/2014/main" id="{F07A86F0-54F8-4B8C-87A5-96127C0E18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custGeom>
            <a:avLst/>
            <a:gdLst>
              <a:gd name="connsiteX0" fmla="*/ 0 w 12192001"/>
              <a:gd name="connsiteY0" fmla="*/ 0 h 6858000"/>
              <a:gd name="connsiteX1" fmla="*/ 69061 w 12192001"/>
              <a:gd name="connsiteY1" fmla="*/ 0 h 6858000"/>
              <a:gd name="connsiteX2" fmla="*/ 164839 w 12192001"/>
              <a:gd name="connsiteY2" fmla="*/ 0 h 6858000"/>
              <a:gd name="connsiteX3" fmla="*/ 568151 w 12192001"/>
              <a:gd name="connsiteY3" fmla="*/ 0 h 6858000"/>
              <a:gd name="connsiteX4" fmla="*/ 2985579 w 12192001"/>
              <a:gd name="connsiteY4" fmla="*/ 0 h 6858000"/>
              <a:gd name="connsiteX5" fmla="*/ 5713293 w 12192001"/>
              <a:gd name="connsiteY5" fmla="*/ 0 h 6858000"/>
              <a:gd name="connsiteX6" fmla="*/ 5728683 w 12192001"/>
              <a:gd name="connsiteY6" fmla="*/ 10445 h 6858000"/>
              <a:gd name="connsiteX7" fmla="*/ 7302921 w 12192001"/>
              <a:gd name="connsiteY7" fmla="*/ 3057689 h 6858000"/>
              <a:gd name="connsiteX8" fmla="*/ 7319385 w 12192001"/>
              <a:gd name="connsiteY8" fmla="*/ 3406140 h 6858000"/>
              <a:gd name="connsiteX9" fmla="*/ 12192001 w 12192001"/>
              <a:gd name="connsiteY9" fmla="*/ 3406140 h 6858000"/>
              <a:gd name="connsiteX10" fmla="*/ 12192001 w 12192001"/>
              <a:gd name="connsiteY10" fmla="*/ 3451860 h 6858000"/>
              <a:gd name="connsiteX11" fmla="*/ 7321545 w 12192001"/>
              <a:gd name="connsiteY11" fmla="*/ 3451860 h 6858000"/>
              <a:gd name="connsiteX12" fmla="*/ 7329580 w 12192001"/>
              <a:gd name="connsiteY12" fmla="*/ 3621913 h 6858000"/>
              <a:gd name="connsiteX13" fmla="*/ 5455232 w 12192001"/>
              <a:gd name="connsiteY13" fmla="*/ 6378742 h 6858000"/>
              <a:gd name="connsiteX14" fmla="*/ 4938583 w 12192001"/>
              <a:gd name="connsiteY14" fmla="*/ 6785068 h 6858000"/>
              <a:gd name="connsiteX15" fmla="*/ 4833420 w 12192001"/>
              <a:gd name="connsiteY15" fmla="*/ 6858000 h 6858000"/>
              <a:gd name="connsiteX16" fmla="*/ 2985579 w 12192001"/>
              <a:gd name="connsiteY16" fmla="*/ 6858000 h 6858000"/>
              <a:gd name="connsiteX17" fmla="*/ 568151 w 12192001"/>
              <a:gd name="connsiteY17" fmla="*/ 6858000 h 6858000"/>
              <a:gd name="connsiteX18" fmla="*/ 164839 w 12192001"/>
              <a:gd name="connsiteY18" fmla="*/ 6858000 h 6858000"/>
              <a:gd name="connsiteX19" fmla="*/ 69061 w 12192001"/>
              <a:gd name="connsiteY19" fmla="*/ 6858000 h 6858000"/>
              <a:gd name="connsiteX20" fmla="*/ 0 w 12192001"/>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1" h="6858000">
                <a:moveTo>
                  <a:pt x="0" y="0"/>
                </a:moveTo>
                <a:lnTo>
                  <a:pt x="69061" y="0"/>
                </a:lnTo>
                <a:lnTo>
                  <a:pt x="164839" y="0"/>
                </a:lnTo>
                <a:lnTo>
                  <a:pt x="568151" y="0"/>
                </a:lnTo>
                <a:lnTo>
                  <a:pt x="2985579" y="0"/>
                </a:lnTo>
                <a:lnTo>
                  <a:pt x="5713293" y="0"/>
                </a:lnTo>
                <a:lnTo>
                  <a:pt x="5728683" y="10445"/>
                </a:lnTo>
                <a:cubicBezTo>
                  <a:pt x="6627449" y="658496"/>
                  <a:pt x="7179061" y="1765698"/>
                  <a:pt x="7302921" y="3057689"/>
                </a:cubicBezTo>
                <a:lnTo>
                  <a:pt x="7319385" y="3406140"/>
                </a:lnTo>
                <a:lnTo>
                  <a:pt x="12192001" y="3406140"/>
                </a:lnTo>
                <a:lnTo>
                  <a:pt x="12192001" y="3451860"/>
                </a:lnTo>
                <a:lnTo>
                  <a:pt x="7321545" y="3451860"/>
                </a:lnTo>
                <a:lnTo>
                  <a:pt x="7329580" y="3621913"/>
                </a:lnTo>
                <a:cubicBezTo>
                  <a:pt x="7329580" y="4971185"/>
                  <a:pt x="6400856" y="5605738"/>
                  <a:pt x="5455232" y="6378742"/>
                </a:cubicBezTo>
                <a:cubicBezTo>
                  <a:pt x="5283029" y="6519512"/>
                  <a:pt x="5112400" y="6657407"/>
                  <a:pt x="4938583" y="6785068"/>
                </a:cubicBezTo>
                <a:lnTo>
                  <a:pt x="4833420" y="6858000"/>
                </a:lnTo>
                <a:lnTo>
                  <a:pt x="2985579" y="6858000"/>
                </a:lnTo>
                <a:lnTo>
                  <a:pt x="568151" y="6858000"/>
                </a:lnTo>
                <a:lnTo>
                  <a:pt x="164839" y="6858000"/>
                </a:lnTo>
                <a:lnTo>
                  <a:pt x="69061" y="6858000"/>
                </a:lnTo>
                <a:lnTo>
                  <a:pt x="0" y="6858000"/>
                </a:ln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solidFill>
                <a:prstClr val="white"/>
              </a:solidFill>
              <a:latin typeface="Meiryo"/>
            </a:endParaRPr>
          </a:p>
        </p:txBody>
      </p:sp>
      <p:pic>
        <p:nvPicPr>
          <p:cNvPr id="6146" name="Picture 2" descr="What Happened on March 16th – My Lai Massacre | IF I ONLY HAD A TIME MACHINE">
            <a:extLst>
              <a:ext uri="{FF2B5EF4-FFF2-40B4-BE49-F238E27FC236}">
                <a16:creationId xmlns:a16="http://schemas.microsoft.com/office/drawing/2014/main" id="{D90D7AA2-158B-710F-E63D-C38AB93A4718}"/>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2017" r="4465" b="-3"/>
          <a:stretch/>
        </p:blipFill>
        <p:spPr bwMode="auto">
          <a:xfrm>
            <a:off x="3518331" y="3429000"/>
            <a:ext cx="5625661" cy="3429000"/>
          </a:xfrm>
          <a:custGeom>
            <a:avLst/>
            <a:gdLst/>
            <a:ahLst/>
            <a:cxnLst/>
            <a:rect l="l" t="t" r="r" b="b"/>
            <a:pathLst>
              <a:path w="7500882" h="3387852">
                <a:moveTo>
                  <a:pt x="2551735" y="0"/>
                </a:moveTo>
                <a:lnTo>
                  <a:pt x="7500882" y="0"/>
                </a:lnTo>
                <a:lnTo>
                  <a:pt x="7500882" y="3387852"/>
                </a:lnTo>
                <a:lnTo>
                  <a:pt x="0" y="3387852"/>
                </a:lnTo>
                <a:lnTo>
                  <a:pt x="114106" y="3310451"/>
                </a:lnTo>
                <a:cubicBezTo>
                  <a:pt x="291579" y="3182960"/>
                  <a:pt x="465794" y="3045249"/>
                  <a:pt x="641619" y="2904666"/>
                </a:cubicBezTo>
                <a:cubicBezTo>
                  <a:pt x="1607125" y="2132691"/>
                  <a:pt x="2555378" y="1498983"/>
                  <a:pt x="2555378" y="151508"/>
                </a:cubicBezTo>
                <a:close/>
              </a:path>
            </a:pathLst>
          </a:custGeom>
          <a:noFill/>
          <a:extLst>
            <a:ext uri="{909E8E84-426E-40DD-AFC4-6F175D3DCCD1}">
              <a14:hiddenFill xmlns:a14="http://schemas.microsoft.com/office/drawing/2010/main">
                <a:solidFill>
                  <a:srgbClr val="FFFFFF"/>
                </a:solidFill>
              </a14:hiddenFill>
            </a:ext>
          </a:extLst>
        </p:spPr>
      </p:pic>
      <p:sp>
        <p:nvSpPr>
          <p:cNvPr id="6168" name="Freeform: Shape 6158">
            <a:extLst>
              <a:ext uri="{FF2B5EF4-FFF2-40B4-BE49-F238E27FC236}">
                <a16:creationId xmlns:a16="http://schemas.microsoft.com/office/drawing/2014/main" id="{15F9A324-404E-4C5D-AFF0-C5D0D841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68033" y="-1"/>
            <a:ext cx="1901448" cy="6858001"/>
          </a:xfrm>
          <a:custGeom>
            <a:avLst/>
            <a:gdLst>
              <a:gd name="connsiteX0" fmla="*/ 1218585 w 2535264"/>
              <a:gd name="connsiteY0" fmla="*/ 0 h 6858001"/>
              <a:gd name="connsiteX1" fmla="*/ 1236561 w 2535264"/>
              <a:gd name="connsiteY1" fmla="*/ 0 h 6858001"/>
              <a:gd name="connsiteX2" fmla="*/ 1264452 w 2535264"/>
              <a:gd name="connsiteY2" fmla="*/ 24550 h 6858001"/>
              <a:gd name="connsiteX3" fmla="*/ 2528121 w 2535264"/>
              <a:gd name="connsiteY3" fmla="*/ 3710502 h 6858001"/>
              <a:gd name="connsiteX4" fmla="*/ 492890 w 2535264"/>
              <a:gd name="connsiteY4" fmla="*/ 6507511 h 6858001"/>
              <a:gd name="connsiteX5" fmla="*/ 221418 w 2535264"/>
              <a:gd name="connsiteY5" fmla="*/ 6713387 h 6858001"/>
              <a:gd name="connsiteX6" fmla="*/ 20100 w 2535264"/>
              <a:gd name="connsiteY6" fmla="*/ 6858001 h 6858001"/>
              <a:gd name="connsiteX7" fmla="*/ 0 w 2535264"/>
              <a:gd name="connsiteY7" fmla="*/ 6858001 h 6858001"/>
              <a:gd name="connsiteX8" fmla="*/ 202488 w 2535264"/>
              <a:gd name="connsiteY8" fmla="*/ 6712547 h 6858001"/>
              <a:gd name="connsiteX9" fmla="*/ 473961 w 2535264"/>
              <a:gd name="connsiteY9" fmla="*/ 6506670 h 6858001"/>
              <a:gd name="connsiteX10" fmla="*/ 2509192 w 2535264"/>
              <a:gd name="connsiteY10" fmla="*/ 3709662 h 6858001"/>
              <a:gd name="connsiteX11" fmla="*/ 1245521 w 2535264"/>
              <a:gd name="connsiteY11" fmla="*/ 2370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5264" h="6858001">
                <a:moveTo>
                  <a:pt x="1218585" y="0"/>
                </a:moveTo>
                <a:lnTo>
                  <a:pt x="1236561" y="0"/>
                </a:lnTo>
                <a:lnTo>
                  <a:pt x="1264452" y="24550"/>
                </a:lnTo>
                <a:cubicBezTo>
                  <a:pt x="2149109" y="863108"/>
                  <a:pt x="2598329" y="2210814"/>
                  <a:pt x="2528121" y="3710502"/>
                </a:cubicBezTo>
                <a:cubicBezTo>
                  <a:pt x="2462100" y="5120751"/>
                  <a:pt x="1489450" y="5742158"/>
                  <a:pt x="492890" y="6507511"/>
                </a:cubicBezTo>
                <a:cubicBezTo>
                  <a:pt x="402151" y="6577199"/>
                  <a:pt x="311847" y="6646154"/>
                  <a:pt x="221418" y="6713387"/>
                </a:cubicBezTo>
                <a:lnTo>
                  <a:pt x="20100" y="6858001"/>
                </a:lnTo>
                <a:lnTo>
                  <a:pt x="0" y="6858001"/>
                </a:lnTo>
                <a:lnTo>
                  <a:pt x="202488" y="6712547"/>
                </a:lnTo>
                <a:cubicBezTo>
                  <a:pt x="292917" y="6645314"/>
                  <a:pt x="383222" y="6576359"/>
                  <a:pt x="473961" y="6506670"/>
                </a:cubicBezTo>
                <a:cubicBezTo>
                  <a:pt x="1470520" y="5741317"/>
                  <a:pt x="2443170" y="5119911"/>
                  <a:pt x="2509192" y="3709662"/>
                </a:cubicBezTo>
                <a:cubicBezTo>
                  <a:pt x="2579400" y="2209973"/>
                  <a:pt x="2130178" y="862268"/>
                  <a:pt x="1245521" y="23708"/>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21A31B4F-0E7A-5375-828F-C97176DC9B8E}"/>
              </a:ext>
            </a:extLst>
          </p:cNvPr>
          <p:cNvSpPr>
            <a:spLocks noGrp="1"/>
          </p:cNvSpPr>
          <p:nvPr>
            <p:ph type="title"/>
          </p:nvPr>
        </p:nvSpPr>
        <p:spPr>
          <a:xfrm>
            <a:off x="884682" y="539087"/>
            <a:ext cx="3687318" cy="1543714"/>
          </a:xfrm>
        </p:spPr>
        <p:txBody>
          <a:bodyPr vert="horz" lIns="91440" tIns="45720" rIns="91440" bIns="45720" rtlCol="0" anchor="b">
            <a:normAutofit/>
          </a:bodyPr>
          <a:lstStyle/>
          <a:p>
            <a:pPr algn="l">
              <a:lnSpc>
                <a:spcPct val="90000"/>
              </a:lnSpc>
            </a:pPr>
            <a:r>
              <a:rPr lang="en-US" sz="3100" kern="1200">
                <a:solidFill>
                  <a:schemeClr val="tx1"/>
                </a:solidFill>
                <a:latin typeface="+mj-lt"/>
                <a:ea typeface="+mj-ea"/>
                <a:cs typeface="+mj-cs"/>
              </a:rPr>
              <a:t>Burning the Village: My Lai 1968</a:t>
            </a:r>
          </a:p>
        </p:txBody>
      </p:sp>
      <p:sp>
        <p:nvSpPr>
          <p:cNvPr id="8" name="Content Placeholder 7">
            <a:extLst>
              <a:ext uri="{FF2B5EF4-FFF2-40B4-BE49-F238E27FC236}">
                <a16:creationId xmlns:a16="http://schemas.microsoft.com/office/drawing/2014/main" id="{8E66CC6D-E05F-97CF-9E8B-321DAA7C062F}"/>
              </a:ext>
            </a:extLst>
          </p:cNvPr>
          <p:cNvSpPr>
            <a:spLocks noGrp="1"/>
          </p:cNvSpPr>
          <p:nvPr>
            <p:ph sz="half" idx="1"/>
          </p:nvPr>
        </p:nvSpPr>
        <p:spPr>
          <a:xfrm>
            <a:off x="884682" y="2169994"/>
            <a:ext cx="3811865" cy="3794244"/>
          </a:xfrm>
        </p:spPr>
        <p:txBody>
          <a:bodyPr vert="horz" lIns="91440" tIns="45720" rIns="91440" bIns="45720" rtlCol="0">
            <a:normAutofit/>
          </a:bodyPr>
          <a:lstStyle/>
          <a:p>
            <a:pPr indent="-228600">
              <a:lnSpc>
                <a:spcPct val="90000"/>
              </a:lnSpc>
            </a:pPr>
            <a:r>
              <a:rPr lang="en-US" sz="1700"/>
              <a:t>On 16 March 1968 40 soldiers of C Company of the 1/20th Infantry murdered 504 civilians in My Lai.</a:t>
            </a:r>
          </a:p>
          <a:p>
            <a:pPr indent="-228600">
              <a:lnSpc>
                <a:spcPct val="90000"/>
              </a:lnSpc>
            </a:pPr>
            <a:r>
              <a:rPr lang="en-US" sz="1700"/>
              <a:t>Many women were also gang raped.</a:t>
            </a:r>
          </a:p>
          <a:p>
            <a:pPr indent="-228600">
              <a:lnSpc>
                <a:spcPct val="90000"/>
              </a:lnSpc>
            </a:pPr>
            <a:r>
              <a:rPr lang="en-US" sz="1700"/>
              <a:t>There was an instutional cover up. No investigation was carried out despite repeated reports of the atrocity.</a:t>
            </a:r>
          </a:p>
          <a:p>
            <a:pPr indent="-228600">
              <a:lnSpc>
                <a:spcPct val="90000"/>
              </a:lnSpc>
            </a:pPr>
            <a:r>
              <a:rPr lang="en-US" sz="1700"/>
              <a:t>The trial and imprisonment of Platoon Leader William Calley set off a culture war. Nixon capitalised on the controversy by pardoning Calley. In private the President blamed ”dirty rotten Jews from New York” </a:t>
            </a:r>
          </a:p>
        </p:txBody>
      </p:sp>
    </p:spTree>
    <p:extLst>
      <p:ext uri="{BB962C8B-B14F-4D97-AF65-F5344CB8AC3E}">
        <p14:creationId xmlns:p14="http://schemas.microsoft.com/office/powerpoint/2010/main" val="2779198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9F8123-010B-C555-3BE7-2AF655CB5ADC}"/>
              </a:ext>
            </a:extLst>
          </p:cNvPr>
          <p:cNvSpPr>
            <a:spLocks noGrp="1"/>
          </p:cNvSpPr>
          <p:nvPr>
            <p:ph type="title"/>
          </p:nvPr>
        </p:nvSpPr>
        <p:spPr>
          <a:xfrm>
            <a:off x="4746505" y="-2514487"/>
            <a:ext cx="3725957" cy="530741"/>
          </a:xfrm>
        </p:spPr>
        <p:txBody>
          <a:bodyPr>
            <a:normAutofit fontScale="90000"/>
          </a:bodyPr>
          <a:lstStyle/>
          <a:p>
            <a:endParaRPr lang="en-CN" dirty="0"/>
          </a:p>
        </p:txBody>
      </p:sp>
      <p:pic>
        <p:nvPicPr>
          <p:cNvPr id="5122" name="Picture 2" descr="My Lai massacre - Wikipedia">
            <a:extLst>
              <a:ext uri="{FF2B5EF4-FFF2-40B4-BE49-F238E27FC236}">
                <a16:creationId xmlns:a16="http://schemas.microsoft.com/office/drawing/2014/main" id="{1451A10B-5D94-FE6F-F09B-CBD77C8C2EF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57042" y="3236371"/>
            <a:ext cx="4331198" cy="288693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Opinion: In the My Lai Massacre 55 years ago, Hugh Thompson put his life  and reputation on the line - The San Diego Union-Tribune">
            <a:extLst>
              <a:ext uri="{FF2B5EF4-FFF2-40B4-BE49-F238E27FC236}">
                <a16:creationId xmlns:a16="http://schemas.microsoft.com/office/drawing/2014/main" id="{5B28918E-E315-C0F7-812F-C86BDAE9DF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737" y="243641"/>
            <a:ext cx="4245926" cy="281292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The My Lai massacre and the cover-up | Britannica">
            <a:extLst>
              <a:ext uri="{FF2B5EF4-FFF2-40B4-BE49-F238E27FC236}">
                <a16:creationId xmlns:a16="http://schemas.microsoft.com/office/drawing/2014/main" id="{1C9E4554-3733-63FA-2447-540ACA31F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907" y="706388"/>
            <a:ext cx="3886025" cy="5445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082263"/>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p:nvPr>
        </p:nvSpPr>
        <p:spPr>
          <a:xfrm>
            <a:off x="628650" y="448721"/>
            <a:ext cx="3530753" cy="1225650"/>
          </a:xfrm>
        </p:spPr>
        <p:txBody>
          <a:bodyPr vert="horz" lIns="91440" tIns="45720" rIns="91440" bIns="45720" rtlCol="0" anchor="b">
            <a:normAutofit/>
          </a:bodyPr>
          <a:lstStyle/>
          <a:p>
            <a:pPr algn="l">
              <a:lnSpc>
                <a:spcPct val="90000"/>
              </a:lnSpc>
            </a:pPr>
            <a:r>
              <a:rPr lang="en-US" sz="3300" kern="1200">
                <a:solidFill>
                  <a:schemeClr val="bg1"/>
                </a:solidFill>
                <a:latin typeface="+mj-lt"/>
                <a:ea typeface="+mj-ea"/>
                <a:cs typeface="+mj-cs"/>
              </a:rPr>
              <a:t>US Troops</a:t>
            </a:r>
          </a:p>
        </p:txBody>
      </p:sp>
      <p:cxnSp>
        <p:nvCxnSpPr>
          <p:cNvPr id="28" name="Straight Connector 27">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3904" y="1749756"/>
            <a:ext cx="353872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8F3A2A3-AB28-5A4F-05C0-6B8F7B0823D6}"/>
              </a:ext>
            </a:extLst>
          </p:cNvPr>
          <p:cNvSpPr>
            <a:spLocks noGrp="1"/>
          </p:cNvSpPr>
          <p:nvPr>
            <p:ph sz="half" idx="1"/>
          </p:nvPr>
        </p:nvSpPr>
        <p:spPr>
          <a:xfrm>
            <a:off x="673326" y="1909192"/>
            <a:ext cx="3439885" cy="3647710"/>
          </a:xfrm>
        </p:spPr>
        <p:txBody>
          <a:bodyPr vert="horz" lIns="91440" tIns="45720" rIns="91440" bIns="45720" rtlCol="0">
            <a:normAutofit/>
          </a:bodyPr>
          <a:lstStyle/>
          <a:p>
            <a:pPr marL="342900" indent="-228600">
              <a:lnSpc>
                <a:spcPct val="90000"/>
              </a:lnSpc>
            </a:pPr>
            <a:r>
              <a:rPr lang="en-US" sz="1600" b="0">
                <a:solidFill>
                  <a:schemeClr val="bg1"/>
                </a:solidFill>
              </a:rPr>
              <a:t>By 1971 60% of US soldiers were regular pot smokers, 22% had used heroin.</a:t>
            </a:r>
          </a:p>
          <a:p>
            <a:pPr marL="342900" indent="-228600">
              <a:lnSpc>
                <a:spcPct val="90000"/>
              </a:lnSpc>
            </a:pPr>
            <a:r>
              <a:rPr lang="en-US" sz="1600" b="0">
                <a:solidFill>
                  <a:schemeClr val="bg1"/>
                </a:solidFill>
              </a:rPr>
              <a:t>Soliders would ‘flake out,’ refusing to go in the field, clean their weapons, or handle equipment.</a:t>
            </a:r>
          </a:p>
          <a:p>
            <a:pPr marL="342900" indent="-228600">
              <a:lnSpc>
                <a:spcPct val="90000"/>
              </a:lnSpc>
            </a:pPr>
            <a:r>
              <a:rPr lang="en-US" sz="1600" b="0">
                <a:solidFill>
                  <a:schemeClr val="bg1"/>
                </a:solidFill>
              </a:rPr>
              <a:t>The killing of officers with grenades: ’fragging’ became ubiquitious. There were 600 attempts between 1969-1971, killing 82. </a:t>
            </a:r>
          </a:p>
          <a:p>
            <a:pPr marL="342900" indent="-228600">
              <a:lnSpc>
                <a:spcPct val="90000"/>
              </a:lnSpc>
            </a:pPr>
            <a:r>
              <a:rPr lang="en-US" sz="1600" b="0">
                <a:solidFill>
                  <a:schemeClr val="bg1"/>
                </a:solidFill>
              </a:rPr>
              <a:t>In 1969, 2,500 military absentees were loose in country, most engaged in crime.</a:t>
            </a:r>
          </a:p>
          <a:p>
            <a:pPr indent="-228600">
              <a:lnSpc>
                <a:spcPct val="90000"/>
              </a:lnSpc>
            </a:pPr>
            <a:endParaRPr lang="en-US" sz="1600" b="0">
              <a:solidFill>
                <a:schemeClr val="bg1"/>
              </a:solidFill>
            </a:endParaRPr>
          </a:p>
        </p:txBody>
      </p:sp>
      <p:cxnSp>
        <p:nvCxnSpPr>
          <p:cNvPr id="30" name="Straight Connector 29">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5520" y="5707672"/>
            <a:ext cx="353549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Content Placeholder 4">
            <a:extLst>
              <a:ext uri="{FF2B5EF4-FFF2-40B4-BE49-F238E27FC236}">
                <a16:creationId xmlns:a16="http://schemas.microsoft.com/office/drawing/2014/main" id="{2EE37D5F-36A8-13B6-6AED-E58F64EB5F4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94089" y="91775"/>
            <a:ext cx="4249911" cy="6674450"/>
          </a:xfrm>
          <a:prstGeom prst="rect">
            <a:avLst/>
          </a:prstGeom>
        </p:spPr>
      </p:pic>
    </p:spTree>
    <p:extLst>
      <p:ext uri="{BB962C8B-B14F-4D97-AF65-F5344CB8AC3E}">
        <p14:creationId xmlns:p14="http://schemas.microsoft.com/office/powerpoint/2010/main" val="4004174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5" name="Rectangle 9224">
            <a:extLst>
              <a:ext uri="{FF2B5EF4-FFF2-40B4-BE49-F238E27FC236}">
                <a16:creationId xmlns:a16="http://schemas.microsoft.com/office/drawing/2014/main" id="{7E734232-46A8-4884-9A59-B7E3BA4BC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0" name="Picture 4" descr="How Young Soldiers Saw Life in Wartime Vietnam - The New York Times">
            <a:extLst>
              <a:ext uri="{FF2B5EF4-FFF2-40B4-BE49-F238E27FC236}">
                <a16:creationId xmlns:a16="http://schemas.microsoft.com/office/drawing/2014/main" id="{88620A4E-FC24-E6A4-8632-3E05403AA7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533" r="5889" b="-1"/>
          <a:stretch/>
        </p:blipFill>
        <p:spPr bwMode="auto">
          <a:xfrm>
            <a:off x="-2" y="-8371"/>
            <a:ext cx="6086465" cy="4470815"/>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DB5F2C02-4771-3CBB-8071-E58C3F5E1183}"/>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9971" r="31731"/>
          <a:stretch/>
        </p:blipFill>
        <p:spPr bwMode="auto">
          <a:xfrm>
            <a:off x="6086469" y="-8371"/>
            <a:ext cx="3057525" cy="4470815"/>
          </a:xfrm>
          <a:prstGeom prst="rect">
            <a:avLst/>
          </a:prstGeom>
          <a:noFill/>
          <a:extLst>
            <a:ext uri="{909E8E84-426E-40DD-AFC4-6F175D3DCCD1}">
              <a14:hiddenFill xmlns:a14="http://schemas.microsoft.com/office/drawing/2010/main">
                <a:solidFill>
                  <a:srgbClr val="FFFFFF"/>
                </a:solidFill>
              </a14:hiddenFill>
            </a:ext>
          </a:extLst>
        </p:spPr>
      </p:pic>
      <p:sp>
        <p:nvSpPr>
          <p:cNvPr id="9227" name="Rectangle 9226">
            <a:extLst>
              <a:ext uri="{FF2B5EF4-FFF2-40B4-BE49-F238E27FC236}">
                <a16:creationId xmlns:a16="http://schemas.microsoft.com/office/drawing/2014/main" id="{D346B8D2-3218-41A5-B817-9ABFB108C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462444"/>
            <a:ext cx="6086468" cy="2394056"/>
          </a:xfrm>
          <a:prstGeom prst="rect">
            <a:avLst/>
          </a:prstGeom>
          <a:gradFill>
            <a:gsLst>
              <a:gs pos="10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9" name="Rectangle 9228">
            <a:extLst>
              <a:ext uri="{FF2B5EF4-FFF2-40B4-BE49-F238E27FC236}">
                <a16:creationId xmlns:a16="http://schemas.microsoft.com/office/drawing/2014/main" id="{88D6B9EF-FF47-487C-8B82-F9F2B9A54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0944"/>
            <a:ext cx="6086463" cy="2397055"/>
          </a:xfrm>
          <a:prstGeom prst="rect">
            <a:avLst/>
          </a:prstGeom>
          <a:gradFill>
            <a:gsLst>
              <a:gs pos="7000">
                <a:srgbClr val="000000">
                  <a:alpha val="49000"/>
                </a:srgbClr>
              </a:gs>
              <a:gs pos="67000">
                <a:schemeClr val="accent1">
                  <a:lumMod val="75000"/>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AA12620A-2A5A-EA17-D5C0-7CEB09E5A263}"/>
              </a:ext>
            </a:extLst>
          </p:cNvPr>
          <p:cNvSpPr>
            <a:spLocks noGrp="1"/>
          </p:cNvSpPr>
          <p:nvPr>
            <p:ph type="title"/>
          </p:nvPr>
        </p:nvSpPr>
        <p:spPr>
          <a:xfrm>
            <a:off x="521804" y="4768553"/>
            <a:ext cx="5150467" cy="1115412"/>
          </a:xfrm>
        </p:spPr>
        <p:txBody>
          <a:bodyPr vert="horz" lIns="91440" tIns="45720" rIns="91440" bIns="45720" rtlCol="0" anchor="b">
            <a:normAutofit/>
          </a:bodyPr>
          <a:lstStyle/>
          <a:p>
            <a:pPr algn="l">
              <a:lnSpc>
                <a:spcPct val="90000"/>
              </a:lnSpc>
            </a:pPr>
            <a:endParaRPr lang="en-US" sz="3500" kern="1200">
              <a:solidFill>
                <a:srgbClr val="FFFFFF"/>
              </a:solidFill>
              <a:latin typeface="+mj-lt"/>
              <a:ea typeface="+mj-ea"/>
              <a:cs typeface="+mj-cs"/>
            </a:endParaRPr>
          </a:p>
        </p:txBody>
      </p:sp>
      <p:pic>
        <p:nvPicPr>
          <p:cNvPr id="13" name="Content Placeholder 4">
            <a:extLst>
              <a:ext uri="{FF2B5EF4-FFF2-40B4-BE49-F238E27FC236}">
                <a16:creationId xmlns:a16="http://schemas.microsoft.com/office/drawing/2014/main" id="{051A08F7-1AA1-AA9A-DED7-91C44BD30E53}"/>
              </a:ext>
            </a:extLst>
          </p:cNvPr>
          <p:cNvPicPr>
            <a:picLocks noChangeAspect="1"/>
          </p:cNvPicPr>
          <p:nvPr/>
        </p:nvPicPr>
        <p:blipFill rotWithShape="1">
          <a:blip r:embed="rId4">
            <a:extLst>
              <a:ext uri="{28A0092B-C50C-407E-A947-70E740481C1C}">
                <a14:useLocalDpi xmlns:a14="http://schemas.microsoft.com/office/drawing/2010/main" val="0"/>
              </a:ext>
            </a:extLst>
          </a:blip>
          <a:srcRect l="3826" r="6489" b="-2"/>
          <a:stretch/>
        </p:blipFill>
        <p:spPr>
          <a:xfrm>
            <a:off x="6086469" y="4454317"/>
            <a:ext cx="3057525" cy="2412053"/>
          </a:xfrm>
          <a:prstGeom prst="rect">
            <a:avLst/>
          </a:prstGeom>
        </p:spPr>
      </p:pic>
    </p:spTree>
    <p:extLst>
      <p:ext uri="{BB962C8B-B14F-4D97-AF65-F5344CB8AC3E}">
        <p14:creationId xmlns:p14="http://schemas.microsoft.com/office/powerpoint/2010/main" val="1963104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Rice fields on terraced of Mu Cang Chai  YenBai  in Vietnam">
            <a:extLst>
              <a:ext uri="{FF2B5EF4-FFF2-40B4-BE49-F238E27FC236}">
                <a16:creationId xmlns:a16="http://schemas.microsoft.com/office/drawing/2014/main" id="{3BB31253-A8EF-D840-7103-F32342B1A36B}"/>
              </a:ext>
            </a:extLst>
          </p:cNvPr>
          <p:cNvPicPr>
            <a:picLocks noChangeAspect="1"/>
          </p:cNvPicPr>
          <p:nvPr/>
        </p:nvPicPr>
        <p:blipFill rotWithShape="1">
          <a:blip r:embed="rId2"/>
          <a:srcRect l="6656" r="30064" b="-1"/>
          <a:stretch/>
        </p:blipFill>
        <p:spPr>
          <a:xfrm>
            <a:off x="2642616" y="10"/>
            <a:ext cx="6501384"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58485" y="1122363"/>
            <a:ext cx="3017520" cy="3204134"/>
          </a:xfrm>
        </p:spPr>
        <p:txBody>
          <a:bodyPr vert="horz" lIns="91440" tIns="45720" rIns="91440" bIns="45720" rtlCol="0" anchor="b">
            <a:normAutofit/>
          </a:bodyPr>
          <a:lstStyle/>
          <a:p>
            <a:pPr algn="l">
              <a:lnSpc>
                <a:spcPct val="90000"/>
              </a:lnSpc>
            </a:pPr>
            <a:r>
              <a:rPr lang="en-US" sz="3900">
                <a:solidFill>
                  <a:schemeClr val="bg1"/>
                </a:solidFill>
              </a:rPr>
              <a:t>What were the objectives of the Americans in Vietnam?</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30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A12022-6950-5587-24B4-5A6A3F989FDB}"/>
              </a:ext>
            </a:extLst>
          </p:cNvPr>
          <p:cNvSpPr>
            <a:spLocks noGrp="1"/>
          </p:cNvSpPr>
          <p:nvPr>
            <p:ph type="title"/>
          </p:nvPr>
        </p:nvSpPr>
        <p:spPr>
          <a:xfrm>
            <a:off x="350041" y="586855"/>
            <a:ext cx="2401025" cy="3387497"/>
          </a:xfrm>
        </p:spPr>
        <p:txBody>
          <a:bodyPr anchor="b">
            <a:normAutofit/>
          </a:bodyPr>
          <a:lstStyle/>
          <a:p>
            <a:pPr algn="r">
              <a:lnSpc>
                <a:spcPct val="90000"/>
              </a:lnSpc>
            </a:pPr>
            <a:r>
              <a:rPr lang="en-US" sz="1700">
                <a:solidFill>
                  <a:srgbClr val="FFFFFF"/>
                </a:solidFill>
                <a:effectLst/>
                <a:latin typeface="Arial" panose="020B0604020202020204" pitchFamily="34" charset="0"/>
              </a:rPr>
              <a:t>‘US involvement in Vietnam was an error from the beginning.’ </a:t>
            </a:r>
            <a:br>
              <a:rPr lang="en-US" sz="1700">
                <a:solidFill>
                  <a:srgbClr val="FFFFFF"/>
                </a:solidFill>
                <a:effectLst/>
                <a:latin typeface="Arial" panose="020B0604020202020204" pitchFamily="34" charset="0"/>
              </a:rPr>
            </a:br>
            <a:r>
              <a:rPr lang="en-US" sz="1700">
                <a:solidFill>
                  <a:srgbClr val="FFFFFF"/>
                </a:solidFill>
                <a:effectLst/>
                <a:latin typeface="Arial" panose="020B0604020202020204" pitchFamily="34" charset="0"/>
              </a:rPr>
              <a:t>‘In Vietnam, Kennedy was more successful than Johnson.’ How far do you agree with this statement? Explain your answer. </a:t>
            </a:r>
            <a:br>
              <a:rPr lang="en-US" sz="1700">
                <a:solidFill>
                  <a:srgbClr val="FFFFFF"/>
                </a:solidFill>
                <a:effectLst/>
                <a:latin typeface="Arial" panose="020B0604020202020204" pitchFamily="34" charset="0"/>
              </a:rPr>
            </a:br>
            <a:endParaRPr lang="en-CN" sz="1700">
              <a:solidFill>
                <a:srgbClr val="FFFFFF"/>
              </a:solidFill>
            </a:endParaRPr>
          </a:p>
        </p:txBody>
      </p:sp>
      <p:sp>
        <p:nvSpPr>
          <p:cNvPr id="5" name="Content Placeholder 4">
            <a:extLst>
              <a:ext uri="{FF2B5EF4-FFF2-40B4-BE49-F238E27FC236}">
                <a16:creationId xmlns:a16="http://schemas.microsoft.com/office/drawing/2014/main" id="{DFC80427-3D26-818C-D75C-BB923485079F}"/>
              </a:ext>
            </a:extLst>
          </p:cNvPr>
          <p:cNvSpPr>
            <a:spLocks noGrp="1"/>
          </p:cNvSpPr>
          <p:nvPr>
            <p:ph idx="1"/>
          </p:nvPr>
        </p:nvSpPr>
        <p:spPr>
          <a:xfrm>
            <a:off x="3607694" y="649480"/>
            <a:ext cx="4916510" cy="5546047"/>
          </a:xfrm>
        </p:spPr>
        <p:txBody>
          <a:bodyPr anchor="ctr">
            <a:normAutofit/>
          </a:bodyPr>
          <a:lstStyle/>
          <a:p>
            <a:endParaRPr lang="en-CN" sz="1700"/>
          </a:p>
        </p:txBody>
      </p:sp>
    </p:spTree>
    <p:extLst>
      <p:ext uri="{BB962C8B-B14F-4D97-AF65-F5344CB8AC3E}">
        <p14:creationId xmlns:p14="http://schemas.microsoft.com/office/powerpoint/2010/main" val="1476933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25646-E4D4-A140-F493-CF3F08E68E45}"/>
              </a:ext>
            </a:extLst>
          </p:cNvPr>
          <p:cNvSpPr>
            <a:spLocks noGrp="1"/>
          </p:cNvSpPr>
          <p:nvPr>
            <p:ph type="title"/>
          </p:nvPr>
        </p:nvSpPr>
        <p:spPr/>
        <p:txBody>
          <a:bodyPr/>
          <a:lstStyle/>
          <a:p>
            <a:endParaRPr lang="en-CN"/>
          </a:p>
        </p:txBody>
      </p:sp>
      <p:pic>
        <p:nvPicPr>
          <p:cNvPr id="4" name="Content Placeholder 3">
            <a:extLst>
              <a:ext uri="{FF2B5EF4-FFF2-40B4-BE49-F238E27FC236}">
                <a16:creationId xmlns:a16="http://schemas.microsoft.com/office/drawing/2014/main" id="{BC86B7DB-E7C4-136E-59FB-A8ED46E0378E}"/>
              </a:ext>
            </a:extLst>
          </p:cNvPr>
          <p:cNvPicPr>
            <a:picLocks noGrp="1" noChangeAspect="1"/>
          </p:cNvPicPr>
          <p:nvPr>
            <p:ph idx="1"/>
          </p:nvPr>
        </p:nvPicPr>
        <p:blipFill>
          <a:blip r:embed="rId2"/>
          <a:stretch>
            <a:fillRect/>
          </a:stretch>
        </p:blipFill>
        <p:spPr>
          <a:xfrm>
            <a:off x="2103745" y="106284"/>
            <a:ext cx="5564600" cy="6751716"/>
          </a:xfrm>
          <a:prstGeom prst="rect">
            <a:avLst/>
          </a:prstGeom>
        </p:spPr>
      </p:pic>
    </p:spTree>
    <p:extLst>
      <p:ext uri="{BB962C8B-B14F-4D97-AF65-F5344CB8AC3E}">
        <p14:creationId xmlns:p14="http://schemas.microsoft.com/office/powerpoint/2010/main" val="17356261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3D6EC93-F369-413E-AA67-5D4104161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1641752"/>
            <a:ext cx="3295650" cy="1323439"/>
          </a:xfrm>
        </p:spPr>
        <p:txBody>
          <a:bodyPr vert="horz" lIns="91440" tIns="45720" rIns="91440" bIns="45720" rtlCol="0" anchor="t">
            <a:normAutofit/>
          </a:bodyPr>
          <a:lstStyle/>
          <a:p>
            <a:pPr algn="l">
              <a:lnSpc>
                <a:spcPct val="90000"/>
              </a:lnSpc>
            </a:pPr>
            <a:r>
              <a:rPr lang="en-US" sz="3500">
                <a:solidFill>
                  <a:schemeClr val="bg1"/>
                </a:solidFill>
                <a:hlinkClick r:id="rId2"/>
              </a:rPr>
              <a:t>1968 Democratic Convention</a:t>
            </a:r>
            <a:endParaRPr lang="en-US" sz="3500">
              <a:solidFill>
                <a:schemeClr val="bg1"/>
              </a:solidFill>
            </a:endParaRPr>
          </a:p>
        </p:txBody>
      </p:sp>
      <p:sp>
        <p:nvSpPr>
          <p:cNvPr id="4" name="Content Placeholder 3">
            <a:extLst>
              <a:ext uri="{FF2B5EF4-FFF2-40B4-BE49-F238E27FC236}">
                <a16:creationId xmlns:a16="http://schemas.microsoft.com/office/drawing/2014/main" id="{2EF0E033-7B02-2ECC-9F9D-7524957F8AEF}"/>
              </a:ext>
            </a:extLst>
          </p:cNvPr>
          <p:cNvSpPr>
            <a:spLocks noGrp="1"/>
          </p:cNvSpPr>
          <p:nvPr>
            <p:ph sz="half" idx="1"/>
          </p:nvPr>
        </p:nvSpPr>
        <p:spPr>
          <a:xfrm>
            <a:off x="628650" y="3146400"/>
            <a:ext cx="3295650" cy="2454300"/>
          </a:xfrm>
        </p:spPr>
        <p:txBody>
          <a:bodyPr vert="horz" lIns="91440" tIns="45720" rIns="91440" bIns="45720" rtlCol="0">
            <a:normAutofit/>
          </a:bodyPr>
          <a:lstStyle/>
          <a:p>
            <a:pPr indent="-228600">
              <a:lnSpc>
                <a:spcPct val="90000"/>
              </a:lnSpc>
            </a:pPr>
            <a:r>
              <a:rPr lang="en-US" sz="1000">
                <a:solidFill>
                  <a:schemeClr val="bg1">
                    <a:alpha val="80000"/>
                  </a:schemeClr>
                </a:solidFill>
              </a:rPr>
              <a:t>The Democrat Party was divided between a pro and anti-war faction in 1968.</a:t>
            </a:r>
          </a:p>
          <a:p>
            <a:pPr indent="-228600">
              <a:lnSpc>
                <a:spcPct val="90000"/>
              </a:lnSpc>
            </a:pPr>
            <a:r>
              <a:rPr lang="en-US" sz="1000">
                <a:solidFill>
                  <a:schemeClr val="bg1">
                    <a:alpha val="80000"/>
                  </a:schemeClr>
                </a:solidFill>
              </a:rPr>
              <a:t>The anti-war candidate, Robert Kennedy, had been assasinated in June 1968, leaving the presidential nomination open for the pro-war Hubert Humphrey.</a:t>
            </a:r>
          </a:p>
          <a:p>
            <a:pPr indent="-228600">
              <a:lnSpc>
                <a:spcPct val="90000"/>
              </a:lnSpc>
            </a:pPr>
            <a:r>
              <a:rPr lang="en-US" sz="1000">
                <a:solidFill>
                  <a:schemeClr val="bg1">
                    <a:alpha val="80000"/>
                  </a:schemeClr>
                </a:solidFill>
              </a:rPr>
              <a:t>The Democrat party boss in Chicago, Mayor Daley, was determined to prevent any disorder. He refused to grant any permits to protestors and recruited 23,000 police and national guardsman to suppress disent.</a:t>
            </a:r>
          </a:p>
          <a:p>
            <a:pPr indent="-228600">
              <a:lnSpc>
                <a:spcPct val="90000"/>
              </a:lnSpc>
            </a:pPr>
            <a:r>
              <a:rPr lang="en-US" sz="1000">
                <a:solidFill>
                  <a:schemeClr val="bg1">
                    <a:alpha val="80000"/>
                  </a:schemeClr>
                </a:solidFill>
              </a:rPr>
              <a:t>After four days of increasing tensions, riots broke out. 668 protestors were arrested and 1,100 were injured or needed tretment for tear gas exposure. 192 police were injured. The breakdown of societal norms that had occurred in Vietnam had been brought to the USA.</a:t>
            </a:r>
          </a:p>
        </p:txBody>
      </p:sp>
      <p:pic>
        <p:nvPicPr>
          <p:cNvPr id="10" name="Content Placeholder 5">
            <a:extLst>
              <a:ext uri="{FF2B5EF4-FFF2-40B4-BE49-F238E27FC236}">
                <a16:creationId xmlns:a16="http://schemas.microsoft.com/office/drawing/2014/main" id="{1EA8E15E-D474-1DE1-4DDC-EE375EB7224F}"/>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5065" r="18945"/>
          <a:stretch/>
        </p:blipFill>
        <p:spPr>
          <a:xfrm>
            <a:off x="4314144" y="10"/>
            <a:ext cx="4829856"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17" name="Group 16">
            <a:extLst>
              <a:ext uri="{FF2B5EF4-FFF2-40B4-BE49-F238E27FC236}">
                <a16:creationId xmlns:a16="http://schemas.microsoft.com/office/drawing/2014/main" id="{4EA04677-6B2C-40F4-975C-ED91965527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24273" y="0"/>
            <a:ext cx="656039" cy="6857455"/>
            <a:chOff x="5632356" y="0"/>
            <a:chExt cx="874718" cy="6857455"/>
          </a:xfrm>
        </p:grpSpPr>
        <p:sp>
          <p:nvSpPr>
            <p:cNvPr id="18" name="Freeform: Shape 17">
              <a:extLst>
                <a:ext uri="{FF2B5EF4-FFF2-40B4-BE49-F238E27FC236}">
                  <a16:creationId xmlns:a16="http://schemas.microsoft.com/office/drawing/2014/main" id="{3F1ABE2E-F19F-4BD3-B0FA-8A2D8885B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C86D0F14-D449-4833-830D-A382829E2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305409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287"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C91DDDF-F6EA-C593-0F2A-38F0CFD3178E}"/>
              </a:ext>
            </a:extLst>
          </p:cNvPr>
          <p:cNvSpPr>
            <a:spLocks noGrp="1"/>
          </p:cNvSpPr>
          <p:nvPr>
            <p:ph type="title"/>
          </p:nvPr>
        </p:nvSpPr>
        <p:spPr>
          <a:xfrm>
            <a:off x="628650" y="1412488"/>
            <a:ext cx="2174391" cy="4363844"/>
          </a:xfrm>
        </p:spPr>
        <p:txBody>
          <a:bodyPr anchor="t">
            <a:normAutofit/>
          </a:bodyPr>
          <a:lstStyle/>
          <a:p>
            <a:pPr>
              <a:lnSpc>
                <a:spcPct val="90000"/>
              </a:lnSpc>
            </a:pPr>
            <a:r>
              <a:rPr lang="en-US" sz="2200" dirty="0">
                <a:solidFill>
                  <a:srgbClr val="FFFFFF"/>
                </a:solidFill>
              </a:rPr>
              <a:t>‘When Nixon became President in 1969, he needed to seek a peace settlement with North Vietnam.’ How far do you agree with this statement? Explain your answer.</a:t>
            </a:r>
            <a:endParaRPr lang="en-CN" sz="2200" dirty="0">
              <a:solidFill>
                <a:srgbClr val="FFFFFF"/>
              </a:solidFill>
            </a:endParaRPr>
          </a:p>
        </p:txBody>
      </p:sp>
      <p:sp>
        <p:nvSpPr>
          <p:cNvPr id="3" name="Content Placeholder 2">
            <a:extLst>
              <a:ext uri="{FF2B5EF4-FFF2-40B4-BE49-F238E27FC236}">
                <a16:creationId xmlns:a16="http://schemas.microsoft.com/office/drawing/2014/main" id="{ED32E8E8-D830-F401-C279-A8BDF7FF1B04}"/>
              </a:ext>
            </a:extLst>
          </p:cNvPr>
          <p:cNvSpPr>
            <a:spLocks noGrp="1"/>
          </p:cNvSpPr>
          <p:nvPr>
            <p:ph sz="half" idx="1"/>
          </p:nvPr>
        </p:nvSpPr>
        <p:spPr>
          <a:xfrm>
            <a:off x="3285641" y="1412489"/>
            <a:ext cx="2570462" cy="4363844"/>
          </a:xfrm>
        </p:spPr>
        <p:txBody>
          <a:bodyPr>
            <a:normAutofit/>
          </a:bodyPr>
          <a:lstStyle/>
          <a:p>
            <a:endParaRPr lang="en-CN" sz="1700"/>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403"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09ADA724-056F-64A6-275F-E69EC47337CE}"/>
              </a:ext>
            </a:extLst>
          </p:cNvPr>
          <p:cNvSpPr>
            <a:spLocks noGrp="1"/>
          </p:cNvSpPr>
          <p:nvPr>
            <p:ph sz="half" idx="2"/>
          </p:nvPr>
        </p:nvSpPr>
        <p:spPr>
          <a:xfrm>
            <a:off x="6338703" y="1412489"/>
            <a:ext cx="2398275" cy="4363844"/>
          </a:xfrm>
        </p:spPr>
        <p:txBody>
          <a:bodyPr>
            <a:normAutofit/>
          </a:bodyPr>
          <a:lstStyle/>
          <a:p>
            <a:endParaRPr lang="en-CN" sz="1700"/>
          </a:p>
        </p:txBody>
      </p:sp>
    </p:spTree>
    <p:extLst>
      <p:ext uri="{BB962C8B-B14F-4D97-AF65-F5344CB8AC3E}">
        <p14:creationId xmlns:p14="http://schemas.microsoft.com/office/powerpoint/2010/main" val="3762649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51" name="Rectangle 10250">
            <a:extLst>
              <a:ext uri="{FF2B5EF4-FFF2-40B4-BE49-F238E27FC236}">
                <a16:creationId xmlns:a16="http://schemas.microsoft.com/office/drawing/2014/main" id="{7C3DB6CE-B855-4AD2-8FB5-3C271542CE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5AF788A-532B-D900-FDFF-D9509E6CAA8E}"/>
              </a:ext>
            </a:extLst>
          </p:cNvPr>
          <p:cNvPicPr>
            <a:picLocks noChangeAspect="1"/>
          </p:cNvPicPr>
          <p:nvPr/>
        </p:nvPicPr>
        <p:blipFill rotWithShape="1">
          <a:blip r:embed="rId2">
            <a:alphaModFix amt="40000"/>
          </a:blip>
          <a:srcRect/>
          <a:stretch/>
        </p:blipFill>
        <p:spPr>
          <a:xfrm>
            <a:off x="-18" y="-3"/>
            <a:ext cx="9144000" cy="6858000"/>
          </a:xfrm>
          <a:prstGeom prst="rect">
            <a:avLst/>
          </a:prstGeom>
        </p:spPr>
      </p:pic>
      <p:sp>
        <p:nvSpPr>
          <p:cNvPr id="2" name="Title 1"/>
          <p:cNvSpPr>
            <a:spLocks noGrp="1"/>
          </p:cNvSpPr>
          <p:nvPr>
            <p:ph type="title"/>
          </p:nvPr>
        </p:nvSpPr>
        <p:spPr>
          <a:xfrm>
            <a:off x="628650" y="1113157"/>
            <a:ext cx="3598015" cy="3103030"/>
          </a:xfrm>
        </p:spPr>
        <p:txBody>
          <a:bodyPr vert="horz" lIns="91440" tIns="45720" rIns="91440" bIns="45720" rtlCol="0" anchor="b">
            <a:normAutofit/>
          </a:bodyPr>
          <a:lstStyle/>
          <a:p>
            <a:pPr algn="l">
              <a:lnSpc>
                <a:spcPct val="90000"/>
              </a:lnSpc>
            </a:pPr>
            <a:r>
              <a:rPr lang="en-US" sz="3800" kern="1200">
                <a:solidFill>
                  <a:schemeClr val="tx1"/>
                </a:solidFill>
                <a:latin typeface="+mj-lt"/>
                <a:ea typeface="+mj-ea"/>
                <a:cs typeface="+mj-cs"/>
              </a:rPr>
              <a:t>Protest Grows</a:t>
            </a:r>
          </a:p>
        </p:txBody>
      </p:sp>
      <p:pic>
        <p:nvPicPr>
          <p:cNvPr id="10246" name="Picture 6" descr="Opinion | How the Draft Reshaped America - The New York Times">
            <a:extLst>
              <a:ext uri="{FF2B5EF4-FFF2-40B4-BE49-F238E27FC236}">
                <a16:creationId xmlns:a16="http://schemas.microsoft.com/office/drawing/2014/main" id="{144C46E0-6032-4FB7-49D9-546BA7337A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06" r="10151" b="3"/>
          <a:stretch/>
        </p:blipFill>
        <p:spPr bwMode="auto">
          <a:xfrm>
            <a:off x="4283129" y="10"/>
            <a:ext cx="4860868" cy="4216177"/>
          </a:xfrm>
          <a:custGeom>
            <a:avLst/>
            <a:gdLst/>
            <a:ahLst/>
            <a:cxnLst/>
            <a:rect l="l" t="t" r="r" b="b"/>
            <a:pathLst>
              <a:path w="6481158" h="4216187">
                <a:moveTo>
                  <a:pt x="159680" y="0"/>
                </a:moveTo>
                <a:lnTo>
                  <a:pt x="6481158" y="0"/>
                </a:lnTo>
                <a:lnTo>
                  <a:pt x="6481158" y="4216187"/>
                </a:lnTo>
                <a:lnTo>
                  <a:pt x="629980" y="4216187"/>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a:noFill/>
          <a:extLst>
            <a:ext uri="{909E8E84-426E-40DD-AFC4-6F175D3DCCD1}">
              <a14:hiddenFill xmlns:a14="http://schemas.microsoft.com/office/drawing/2010/main">
                <a:solidFill>
                  <a:srgbClr val="FFFFFF"/>
                </a:solidFill>
              </a14:hiddenFill>
            </a:ext>
          </a:extLst>
        </p:spPr>
      </p:pic>
      <p:pic>
        <p:nvPicPr>
          <p:cNvPr id="15" name="Content Placeholder 14">
            <a:extLst>
              <a:ext uri="{FF2B5EF4-FFF2-40B4-BE49-F238E27FC236}">
                <a16:creationId xmlns:a16="http://schemas.microsoft.com/office/drawing/2014/main" id="{B61BD26C-2623-171F-243E-B38507AC29D7}"/>
              </a:ext>
            </a:extLst>
          </p:cNvPr>
          <p:cNvPicPr>
            <a:picLocks noGrp="1" noChangeAspect="1"/>
          </p:cNvPicPr>
          <p:nvPr>
            <p:ph idx="1"/>
          </p:nvPr>
        </p:nvPicPr>
        <p:blipFill rotWithShape="1">
          <a:blip r:embed="rId4"/>
          <a:srcRect l="11743" r="6923" b="4"/>
          <a:stretch/>
        </p:blipFill>
        <p:spPr>
          <a:xfrm>
            <a:off x="3808603" y="4323898"/>
            <a:ext cx="3076370" cy="2534102"/>
          </a:xfrm>
          <a:custGeom>
            <a:avLst/>
            <a:gdLst/>
            <a:ahLst/>
            <a:cxnLst/>
            <a:rect l="l" t="t" r="r" b="b"/>
            <a:pathLst>
              <a:path w="4101827" h="2534102">
                <a:moveTo>
                  <a:pt x="1237396" y="0"/>
                </a:moveTo>
                <a:lnTo>
                  <a:pt x="4101827" y="0"/>
                </a:lnTo>
                <a:lnTo>
                  <a:pt x="4101827" y="2534102"/>
                </a:lnTo>
                <a:lnTo>
                  <a:pt x="0" y="2534102"/>
                </a:lnTo>
                <a:lnTo>
                  <a:pt x="21866" y="2503631"/>
                </a:lnTo>
                <a:cubicBezTo>
                  <a:pt x="198424" y="2253521"/>
                  <a:pt x="293791" y="2086461"/>
                  <a:pt x="295356" y="2078512"/>
                </a:cubicBezTo>
                <a:cubicBezTo>
                  <a:pt x="324070" y="1929470"/>
                  <a:pt x="404358" y="1848602"/>
                  <a:pt x="476494" y="1754977"/>
                </a:cubicBezTo>
                <a:cubicBezTo>
                  <a:pt x="539304" y="1672931"/>
                  <a:pt x="606320" y="1585980"/>
                  <a:pt x="629662" y="1466193"/>
                </a:cubicBezTo>
                <a:cubicBezTo>
                  <a:pt x="660486" y="1307325"/>
                  <a:pt x="563420" y="1455147"/>
                  <a:pt x="542839" y="1401940"/>
                </a:cubicBezTo>
                <a:cubicBezTo>
                  <a:pt x="578841" y="1314777"/>
                  <a:pt x="636193" y="1228627"/>
                  <a:pt x="649254" y="1136180"/>
                </a:cubicBezTo>
                <a:cubicBezTo>
                  <a:pt x="695846" y="801928"/>
                  <a:pt x="810580" y="538800"/>
                  <a:pt x="987553" y="313308"/>
                </a:cubicBezTo>
                <a:cubicBezTo>
                  <a:pt x="1038303" y="248170"/>
                  <a:pt x="1069946" y="145770"/>
                  <a:pt x="1141096" y="112922"/>
                </a:cubicBezTo>
                <a:cubicBezTo>
                  <a:pt x="1175680" y="97203"/>
                  <a:pt x="1199891" y="73126"/>
                  <a:pt x="1217455" y="43683"/>
                </a:cubicBezTo>
                <a:close/>
              </a:path>
            </a:pathLst>
          </a:custGeom>
        </p:spPr>
      </p:pic>
      <p:pic>
        <p:nvPicPr>
          <p:cNvPr id="10244" name="Picture 4" descr="Vietnam Veterans Against The War: THE VETERAN: From The, 45% OFF">
            <a:extLst>
              <a:ext uri="{FF2B5EF4-FFF2-40B4-BE49-F238E27FC236}">
                <a16:creationId xmlns:a16="http://schemas.microsoft.com/office/drawing/2014/main" id="{5B70B29A-6C66-E632-1D81-331E3A7B92D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18" r="31645" b="1"/>
          <a:stretch/>
        </p:blipFill>
        <p:spPr bwMode="auto">
          <a:xfrm>
            <a:off x="6980757" y="4323902"/>
            <a:ext cx="2163245" cy="2534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525834"/>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3" name="Rectangle 11272">
            <a:extLst>
              <a:ext uri="{FF2B5EF4-FFF2-40B4-BE49-F238E27FC236}">
                <a16:creationId xmlns:a16="http://schemas.microsoft.com/office/drawing/2014/main" id="{439BCA50-5C8B-4034-853C-B29176644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75" name="Group 11274">
            <a:extLst>
              <a:ext uri="{FF2B5EF4-FFF2-40B4-BE49-F238E27FC236}">
                <a16:creationId xmlns:a16="http://schemas.microsoft.com/office/drawing/2014/main" id="{CB018903-3549-4A3B-A9DF-B26757CAA9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1276" name="Rectangle 11275">
              <a:extLst>
                <a:ext uri="{FF2B5EF4-FFF2-40B4-BE49-F238E27FC236}">
                  <a16:creationId xmlns:a16="http://schemas.microsoft.com/office/drawing/2014/main" id="{9E5D3F77-D07F-4F7D-97A2-E36683020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7" name="Rectangle 11276">
              <a:extLst>
                <a:ext uri="{FF2B5EF4-FFF2-40B4-BE49-F238E27FC236}">
                  <a16:creationId xmlns:a16="http://schemas.microsoft.com/office/drawing/2014/main" id="{DC6F5A2D-56A0-4ED7-A3E2-3CF67608F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C9E3E16-5F5E-02DC-EA63-185B39A9CD6D}"/>
              </a:ext>
            </a:extLst>
          </p:cNvPr>
          <p:cNvSpPr>
            <a:spLocks noGrp="1"/>
          </p:cNvSpPr>
          <p:nvPr>
            <p:ph type="title"/>
          </p:nvPr>
        </p:nvSpPr>
        <p:spPr>
          <a:xfrm>
            <a:off x="411957" y="458033"/>
            <a:ext cx="3943349" cy="726224"/>
          </a:xfrm>
        </p:spPr>
        <p:txBody>
          <a:bodyPr vert="horz" wrap="square" lIns="91440" tIns="45720" rIns="91440" bIns="45720" rtlCol="0" anchor="ctr">
            <a:normAutofit/>
          </a:bodyPr>
          <a:lstStyle/>
          <a:p>
            <a:pPr algn="l">
              <a:lnSpc>
                <a:spcPct val="90000"/>
              </a:lnSpc>
            </a:pPr>
            <a:endParaRPr lang="en-US" sz="1900" kern="1200">
              <a:solidFill>
                <a:schemeClr val="tx1"/>
              </a:solidFill>
              <a:latin typeface="+mj-lt"/>
              <a:ea typeface="+mj-ea"/>
              <a:cs typeface="+mj-cs"/>
            </a:endParaRPr>
          </a:p>
        </p:txBody>
      </p:sp>
      <p:pic>
        <p:nvPicPr>
          <p:cNvPr id="11266" name="Picture 2" descr="Antiwar poster">
            <a:extLst>
              <a:ext uri="{FF2B5EF4-FFF2-40B4-BE49-F238E27FC236}">
                <a16:creationId xmlns:a16="http://schemas.microsoft.com/office/drawing/2014/main" id="{D5E368D9-346B-960D-D848-0ACD8CC810B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956" r="13581" b="-3"/>
          <a:stretch/>
        </p:blipFill>
        <p:spPr bwMode="auto">
          <a:xfrm>
            <a:off x="413147" y="1557339"/>
            <a:ext cx="2692312" cy="4752000"/>
          </a:xfrm>
          <a:prstGeom prst="rect">
            <a:avLst/>
          </a:prstGeom>
          <a:noFill/>
          <a:effectLst>
            <a:outerShdw blurRad="508000" dist="101600" dir="5400000" algn="tl" rotWithShape="0">
              <a:prstClr val="black">
                <a:alpha val="10000"/>
              </a:prst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E4A7563-9245-851D-B428-12937989B757}"/>
              </a:ext>
            </a:extLst>
          </p:cNvPr>
          <p:cNvPicPr>
            <a:picLocks noChangeAspect="1"/>
          </p:cNvPicPr>
          <p:nvPr/>
        </p:nvPicPr>
        <p:blipFill rotWithShape="1">
          <a:blip r:embed="rId3"/>
          <a:srcRect l="10533" r="8225" b="-1"/>
          <a:stretch/>
        </p:blipFill>
        <p:spPr>
          <a:xfrm>
            <a:off x="3241648" y="1557339"/>
            <a:ext cx="2675913" cy="4752000"/>
          </a:xfrm>
          <a:prstGeom prst="rect">
            <a:avLst/>
          </a:prstGeom>
          <a:effectLst>
            <a:outerShdw blurRad="508000" dist="101600" dir="5400000" algn="tl" rotWithShape="0">
              <a:prstClr val="black">
                <a:alpha val="10000"/>
              </a:prstClr>
            </a:outerShdw>
          </a:effectLst>
        </p:spPr>
      </p:pic>
      <p:pic>
        <p:nvPicPr>
          <p:cNvPr id="11268" name="Picture 4" descr="7 Posters And Placards From A Century Of Anti-War Protest | IWM">
            <a:extLst>
              <a:ext uri="{FF2B5EF4-FFF2-40B4-BE49-F238E27FC236}">
                <a16:creationId xmlns:a16="http://schemas.microsoft.com/office/drawing/2014/main" id="{C6C4E28A-3333-7F1D-15C3-894EB7CFF1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225" r="14930"/>
          <a:stretch/>
        </p:blipFill>
        <p:spPr bwMode="auto">
          <a:xfrm>
            <a:off x="6052561" y="1557339"/>
            <a:ext cx="2675700" cy="4752000"/>
          </a:xfrm>
          <a:prstGeom prst="rect">
            <a:avLst/>
          </a:prstGeom>
          <a:noFill/>
          <a:effectLst>
            <a:outerShdw blurRad="508000" dist="101600" dir="5400000" algn="tl" rotWithShape="0">
              <a:prstClr val="black">
                <a:alpha val="1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5266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graph with numbers and a line&#10;&#10;Description automatically generated">
            <a:extLst>
              <a:ext uri="{FF2B5EF4-FFF2-40B4-BE49-F238E27FC236}">
                <a16:creationId xmlns:a16="http://schemas.microsoft.com/office/drawing/2014/main" id="{668AC953-C330-BD2F-0905-1DF940E74D0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3641" y="643467"/>
            <a:ext cx="6536717" cy="5571066"/>
          </a:xfrm>
          <a:prstGeom prst="rect">
            <a:avLst/>
          </a:prstGeom>
        </p:spPr>
      </p:pic>
    </p:spTree>
    <p:extLst>
      <p:ext uri="{BB962C8B-B14F-4D97-AF65-F5344CB8AC3E}">
        <p14:creationId xmlns:p14="http://schemas.microsoft.com/office/powerpoint/2010/main" val="2787455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en-US" sz="3500">
                <a:solidFill>
                  <a:srgbClr val="FFFFFF"/>
                </a:solidFill>
              </a:rPr>
              <a:t>Why was there so much opposition?</a:t>
            </a:r>
          </a:p>
        </p:txBody>
      </p:sp>
      <p:sp>
        <p:nvSpPr>
          <p:cNvPr id="3" name="Content Placeholder 2"/>
          <p:cNvSpPr>
            <a:spLocks noGrp="1"/>
          </p:cNvSpPr>
          <p:nvPr>
            <p:ph idx="1"/>
          </p:nvPr>
        </p:nvSpPr>
        <p:spPr>
          <a:xfrm>
            <a:off x="3607694" y="649480"/>
            <a:ext cx="4916510" cy="5546047"/>
          </a:xfrm>
        </p:spPr>
        <p:txBody>
          <a:bodyPr anchor="ctr">
            <a:normAutofit/>
          </a:bodyPr>
          <a:lstStyle/>
          <a:p>
            <a:pPr>
              <a:lnSpc>
                <a:spcPct val="90000"/>
              </a:lnSpc>
            </a:pPr>
            <a:r>
              <a:rPr lang="en-US" sz="1700"/>
              <a:t>No Moral Authority</a:t>
            </a:r>
          </a:p>
          <a:p>
            <a:pPr>
              <a:lnSpc>
                <a:spcPct val="90000"/>
              </a:lnSpc>
            </a:pPr>
            <a:r>
              <a:rPr lang="en-US" sz="1700"/>
              <a:t>Extensive media coverage. North Vietnamese atrocities not covered (Loan)</a:t>
            </a:r>
          </a:p>
          <a:p>
            <a:pPr>
              <a:lnSpc>
                <a:spcPct val="90000"/>
              </a:lnSpc>
            </a:pPr>
            <a:r>
              <a:rPr lang="en-US" sz="1700"/>
              <a:t>CONITELPRO</a:t>
            </a:r>
          </a:p>
          <a:p>
            <a:pPr>
              <a:lnSpc>
                <a:spcPct val="90000"/>
              </a:lnSpc>
            </a:pPr>
            <a:r>
              <a:rPr lang="en-US" sz="1700"/>
              <a:t>Creditability Gap </a:t>
            </a:r>
          </a:p>
          <a:p>
            <a:pPr>
              <a:lnSpc>
                <a:spcPct val="90000"/>
              </a:lnSpc>
            </a:pPr>
            <a:r>
              <a:rPr lang="en-US" sz="1700"/>
              <a:t>Returning soldiers joined the anti-war movement</a:t>
            </a:r>
          </a:p>
          <a:p>
            <a:pPr>
              <a:lnSpc>
                <a:spcPct val="90000"/>
              </a:lnSpc>
            </a:pPr>
            <a:r>
              <a:rPr lang="en-US" sz="1700"/>
              <a:t>Johnson had to suspend much social spending (Great Society)</a:t>
            </a:r>
          </a:p>
          <a:p>
            <a:pPr>
              <a:lnSpc>
                <a:spcPct val="90000"/>
              </a:lnSpc>
            </a:pPr>
            <a:r>
              <a:rPr lang="en-US" sz="1700"/>
              <a:t>The rich could escape the draft much easier</a:t>
            </a:r>
          </a:p>
          <a:p>
            <a:pPr>
              <a:lnSpc>
                <a:spcPct val="90000"/>
              </a:lnSpc>
            </a:pPr>
            <a:r>
              <a:rPr lang="en-US" sz="1700"/>
              <a:t>Average soldier killed was 19</a:t>
            </a:r>
          </a:p>
          <a:p>
            <a:pPr>
              <a:lnSpc>
                <a:spcPct val="90000"/>
              </a:lnSpc>
            </a:pPr>
            <a:r>
              <a:rPr lang="en-US" sz="1700"/>
              <a:t>Black community suffered</a:t>
            </a:r>
          </a:p>
          <a:p>
            <a:pPr>
              <a:lnSpc>
                <a:spcPct val="90000"/>
              </a:lnSpc>
            </a:pPr>
            <a:r>
              <a:rPr lang="en-US" sz="1700"/>
              <a:t>Undeclared war against Cambodia caused outrage</a:t>
            </a:r>
          </a:p>
          <a:p>
            <a:pPr>
              <a:lnSpc>
                <a:spcPct val="90000"/>
              </a:lnSpc>
            </a:pPr>
            <a:r>
              <a:rPr lang="en-US" sz="1700"/>
              <a:t>William Calley (My Lai) was paroled , there was a belief that war crimes were accepted in the US military.</a:t>
            </a:r>
          </a:p>
          <a:p>
            <a:pPr>
              <a:lnSpc>
                <a:spcPct val="90000"/>
              </a:lnSpc>
            </a:pPr>
            <a:r>
              <a:rPr lang="en-US" sz="1700"/>
              <a:t>Pentagon Papers fueled peoples distrust of the government</a:t>
            </a:r>
          </a:p>
          <a:p>
            <a:pPr>
              <a:lnSpc>
                <a:spcPct val="90000"/>
              </a:lnSpc>
            </a:pPr>
            <a:r>
              <a:rPr lang="en-US" sz="1700"/>
              <a:t>Veterans March</a:t>
            </a:r>
          </a:p>
          <a:p>
            <a:pPr>
              <a:lnSpc>
                <a:spcPct val="90000"/>
              </a:lnSpc>
            </a:pPr>
            <a:r>
              <a:rPr lang="en-US" sz="1700"/>
              <a:t>Silent majority</a:t>
            </a:r>
          </a:p>
          <a:p>
            <a:pPr>
              <a:lnSpc>
                <a:spcPct val="90000"/>
              </a:lnSpc>
            </a:pPr>
            <a:r>
              <a:rPr lang="en-US" sz="1700"/>
              <a:t>Kent State</a:t>
            </a:r>
          </a:p>
        </p:txBody>
      </p:sp>
    </p:spTree>
    <p:extLst>
      <p:ext uri="{BB962C8B-B14F-4D97-AF65-F5344CB8AC3E}">
        <p14:creationId xmlns:p14="http://schemas.microsoft.com/office/powerpoint/2010/main" val="28288508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DB843B0E-21DD-0754-7061-C9CA4116E1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0" y="889000"/>
            <a:ext cx="4094163" cy="3235325"/>
          </a:xfrm>
          <a:prstGeom prst="rect">
            <a:avLst/>
          </a:prstGeom>
        </p:spPr>
      </p:pic>
      <p:pic>
        <p:nvPicPr>
          <p:cNvPr id="1028" name="Picture 4" descr="Forty years since the Kent State massacre - World Socialist Web Site">
            <a:extLst>
              <a:ext uri="{FF2B5EF4-FFF2-40B4-BE49-F238E27FC236}">
                <a16:creationId xmlns:a16="http://schemas.microsoft.com/office/drawing/2014/main" id="{2EA821C3-12C1-E926-6351-BF0DAF12D2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187825"/>
            <a:ext cx="1311275" cy="1781175"/>
          </a:xfrm>
          <a:prstGeom prst="rect">
            <a:avLst/>
          </a:prstGeom>
          <a:extLst>
            <a:ext uri="{909E8E84-426E-40DD-AFC4-6F175D3DCCD1}">
              <a14:hiddenFill xmlns:a14="http://schemas.microsoft.com/office/drawing/2010/main">
                <a:solidFill>
                  <a:srgbClr val="FFFFFF"/>
                </a:solidFill>
              </a14:hiddenFill>
            </a:ext>
          </a:extLst>
        </p:spPr>
      </p:pic>
      <p:pic>
        <p:nvPicPr>
          <p:cNvPr id="1026" name="Picture 2" descr="May 4, 1970: Kent State Massacre - Zinn Education Project">
            <a:extLst>
              <a:ext uri="{FF2B5EF4-FFF2-40B4-BE49-F238E27FC236}">
                <a16:creationId xmlns:a16="http://schemas.microsoft.com/office/drawing/2014/main" id="{828F0246-4793-8920-833F-7EA3794895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5188" y="4187825"/>
            <a:ext cx="2720975" cy="1781175"/>
          </a:xfrm>
          <a:prstGeom prst="rect">
            <a:avLst/>
          </a:prstGeom>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66221" y="640080"/>
            <a:ext cx="3168968" cy="5578816"/>
          </a:xfrm>
        </p:spPr>
        <p:txBody>
          <a:bodyPr vert="horz" lIns="91440" tIns="45720" rIns="91440" bIns="45720" rtlCol="0" anchor="ctr">
            <a:normAutofit/>
          </a:bodyPr>
          <a:lstStyle/>
          <a:p>
            <a:pPr>
              <a:lnSpc>
                <a:spcPct val="90000"/>
              </a:lnSpc>
            </a:pPr>
            <a:r>
              <a:rPr lang="en-US" kern="1200">
                <a:solidFill>
                  <a:srgbClr val="FFFFFF"/>
                </a:solidFill>
                <a:latin typeface="+mj-lt"/>
                <a:ea typeface="+mj-ea"/>
                <a:cs typeface="+mj-cs"/>
                <a:hlinkClick r:id="rId5"/>
              </a:rPr>
              <a:t>Kent State: May 4 1970</a:t>
            </a:r>
            <a:endParaRPr lang="en-US" kern="1200">
              <a:solidFill>
                <a:srgbClr val="FFFFFF"/>
              </a:solidFill>
              <a:latin typeface="+mj-lt"/>
              <a:ea typeface="+mj-ea"/>
              <a:cs typeface="+mj-cs"/>
            </a:endParaRPr>
          </a:p>
        </p:txBody>
      </p:sp>
    </p:spTree>
    <p:extLst>
      <p:ext uri="{BB962C8B-B14F-4D97-AF65-F5344CB8AC3E}">
        <p14:creationId xmlns:p14="http://schemas.microsoft.com/office/powerpoint/2010/main" val="23771924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8" name="Rectangle 12297">
            <a:extLst>
              <a:ext uri="{FF2B5EF4-FFF2-40B4-BE49-F238E27FC236}">
                <a16:creationId xmlns:a16="http://schemas.microsoft.com/office/drawing/2014/main" id="{F541DB91-0B10-46D9-B34B-7BFF96026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7" name="Freeform: Shape 12296">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26075" y="-1"/>
            <a:ext cx="7817925"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p:cNvSpPr>
            <a:spLocks noGrp="1"/>
          </p:cNvSpPr>
          <p:nvPr>
            <p:ph type="title"/>
          </p:nvPr>
        </p:nvSpPr>
        <p:spPr>
          <a:xfrm>
            <a:off x="4144617" y="365125"/>
            <a:ext cx="4370732" cy="1433433"/>
          </a:xfrm>
        </p:spPr>
        <p:txBody>
          <a:bodyPr vert="horz" lIns="91440" tIns="45720" rIns="91440" bIns="45720" rtlCol="0" anchor="b">
            <a:normAutofit/>
          </a:bodyPr>
          <a:lstStyle/>
          <a:p>
            <a:pPr algn="l">
              <a:lnSpc>
                <a:spcPct val="90000"/>
              </a:lnSpc>
            </a:pPr>
            <a:r>
              <a:rPr lang="en-US" kern="1200">
                <a:solidFill>
                  <a:schemeClr val="tx1"/>
                </a:solidFill>
                <a:latin typeface="+mj-lt"/>
                <a:ea typeface="+mj-ea"/>
                <a:cs typeface="+mj-cs"/>
              </a:rPr>
              <a:t>What was the Ho Chi Minh Trail?</a:t>
            </a:r>
          </a:p>
        </p:txBody>
      </p:sp>
      <p:pic>
        <p:nvPicPr>
          <p:cNvPr id="12290" name="Picture 2" descr="What was the Ho Chi Minh Trail? | Socratic">
            <a:extLst>
              <a:ext uri="{FF2B5EF4-FFF2-40B4-BE49-F238E27FC236}">
                <a16:creationId xmlns:a16="http://schemas.microsoft.com/office/drawing/2014/main" id="{7E8CA632-9F63-D20B-3CCA-3C8741B37CD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46451" y="2782956"/>
            <a:ext cx="2904446" cy="3449030"/>
          </a:xfrm>
          <a:prstGeom prst="rect">
            <a:avLst/>
          </a:prstGeom>
          <a:noFill/>
          <a:extLst>
            <a:ext uri="{909E8E84-426E-40DD-AFC4-6F175D3DCCD1}">
              <a14:hiddenFill xmlns:a14="http://schemas.microsoft.com/office/drawing/2010/main">
                <a:solidFill>
                  <a:srgbClr val="FFFFFF"/>
                </a:solidFill>
              </a14:hiddenFill>
            </a:ext>
          </a:extLst>
        </p:spPr>
      </p:pic>
      <p:sp>
        <p:nvSpPr>
          <p:cNvPr id="12299" name="Content Placeholder 7">
            <a:extLst>
              <a:ext uri="{FF2B5EF4-FFF2-40B4-BE49-F238E27FC236}">
                <a16:creationId xmlns:a16="http://schemas.microsoft.com/office/drawing/2014/main" id="{54A71958-DD3B-945F-3517-86CFEBC52010}"/>
              </a:ext>
            </a:extLst>
          </p:cNvPr>
          <p:cNvSpPr>
            <a:spLocks noGrp="1"/>
          </p:cNvSpPr>
          <p:nvPr>
            <p:ph sz="half" idx="1"/>
          </p:nvPr>
        </p:nvSpPr>
        <p:spPr>
          <a:xfrm>
            <a:off x="4144617" y="2055813"/>
            <a:ext cx="4370733" cy="4121149"/>
          </a:xfrm>
        </p:spPr>
        <p:txBody>
          <a:bodyPr vert="horz" lIns="91440" tIns="45720" rIns="91440" bIns="45720" rtlCol="0" anchor="t">
            <a:normAutofit/>
          </a:bodyPr>
          <a:lstStyle/>
          <a:p>
            <a:pPr indent="-228600">
              <a:lnSpc>
                <a:spcPct val="90000"/>
              </a:lnSpc>
            </a:pPr>
            <a:endParaRPr lang="en-US" sz="1700"/>
          </a:p>
        </p:txBody>
      </p:sp>
    </p:spTree>
    <p:extLst>
      <p:ext uri="{BB962C8B-B14F-4D97-AF65-F5344CB8AC3E}">
        <p14:creationId xmlns:p14="http://schemas.microsoft.com/office/powerpoint/2010/main" val="3642338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334644"/>
            <a:ext cx="7882128" cy="1076914"/>
          </a:xfrm>
        </p:spPr>
        <p:txBody>
          <a:bodyPr vert="horz" lIns="91440" tIns="45720" rIns="91440" bIns="45720" rtlCol="0" anchor="ctr">
            <a:normAutofit/>
          </a:bodyPr>
          <a:lstStyle/>
          <a:p>
            <a:pPr algn="l">
              <a:lnSpc>
                <a:spcPct val="90000"/>
              </a:lnSpc>
            </a:pPr>
            <a:r>
              <a:rPr lang="en-US" sz="2200" kern="1200">
                <a:solidFill>
                  <a:schemeClr val="tx1"/>
                </a:solidFill>
                <a:latin typeface="+mj-lt"/>
                <a:ea typeface="+mj-ea"/>
                <a:cs typeface="+mj-cs"/>
              </a:rPr>
              <a:t>Why would the Gulf of Tonkin be an unsatisfactory pretext to war?</a:t>
            </a:r>
            <a:br>
              <a:rPr lang="en-US" sz="2200" kern="1200">
                <a:solidFill>
                  <a:schemeClr val="tx1"/>
                </a:solidFill>
                <a:latin typeface="+mj-lt"/>
                <a:ea typeface="+mj-ea"/>
                <a:cs typeface="+mj-cs"/>
              </a:rPr>
            </a:br>
            <a:endParaRPr lang="en-US" sz="2200" kern="1200">
              <a:solidFill>
                <a:schemeClr val="tx1"/>
              </a:solidFill>
              <a:latin typeface="+mj-lt"/>
              <a:ea typeface="+mj-ea"/>
              <a:cs typeface="+mj-cs"/>
            </a:endParaRPr>
          </a:p>
        </p:txBody>
      </p:sp>
      <p:sp>
        <p:nvSpPr>
          <p:cNvPr id="15" name="Rectangle 14">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079" y="0"/>
            <a:ext cx="7879842"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1512994"/>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6"/>
          <p:cNvSpPr>
            <a:spLocks/>
          </p:cNvSpPr>
          <p:nvPr/>
        </p:nvSpPr>
        <p:spPr>
          <a:xfrm>
            <a:off x="4645025" y="1535113"/>
            <a:ext cx="4041775" cy="639762"/>
          </a:xfrm>
          <a:prstGeom prst="rect">
            <a:avLst/>
          </a:prstGeom>
        </p:spPr>
        <p:txBody>
          <a:bodyPr/>
          <a:lstStyle/>
          <a:p>
            <a:endParaRPr lang="en-US"/>
          </a:p>
        </p:txBody>
      </p:sp>
      <p:sp>
        <p:nvSpPr>
          <p:cNvPr id="8" name="Content Placeholder 7"/>
          <p:cNvSpPr>
            <a:spLocks/>
          </p:cNvSpPr>
          <p:nvPr/>
        </p:nvSpPr>
        <p:spPr>
          <a:xfrm>
            <a:off x="4645025" y="2174875"/>
            <a:ext cx="4041775" cy="3951288"/>
          </a:xfrm>
          <a:prstGeom prst="rect">
            <a:avLst/>
          </a:prstGeom>
        </p:spPr>
        <p:txBody>
          <a:bodyPr/>
          <a:lstStyle/>
          <a:p>
            <a:endParaRPr lang="en-US"/>
          </a:p>
        </p:txBody>
      </p:sp>
      <p:pic>
        <p:nvPicPr>
          <p:cNvPr id="4" name="Content Placeholder 3" descr="Got1.jpg"/>
          <p:cNvPicPr>
            <a:picLocks noChangeAspect="1"/>
          </p:cNvPicPr>
          <p:nvPr/>
        </p:nvPicPr>
        <p:blipFill>
          <a:blip r:embed="rId2"/>
          <a:srcRect l="10007" r="10007"/>
          <a:stretch>
            <a:fillRect/>
          </a:stretch>
        </p:blipFill>
        <p:spPr>
          <a:xfrm>
            <a:off x="582252" y="2231738"/>
            <a:ext cx="3605573" cy="3526236"/>
          </a:xfrm>
          <a:prstGeom prst="rect">
            <a:avLst/>
          </a:prstGeom>
        </p:spPr>
      </p:pic>
      <p:pic>
        <p:nvPicPr>
          <p:cNvPr id="5" name="Picture 4" descr="52d19d255c.gif"/>
          <p:cNvPicPr>
            <a:picLocks noChangeAspect="1"/>
          </p:cNvPicPr>
          <p:nvPr/>
        </p:nvPicPr>
        <p:blipFill>
          <a:blip r:embed="rId3"/>
          <a:stretch>
            <a:fillRect/>
          </a:stretch>
        </p:blipFill>
        <p:spPr>
          <a:xfrm>
            <a:off x="4300809" y="1869764"/>
            <a:ext cx="4207683" cy="425018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6" name="Rectangle 13325">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328" name="Arc 13327">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6100024" y="863980"/>
            <a:ext cx="2987899"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01F7EC-49A8-6EBD-F967-F835802D375D}"/>
              </a:ext>
            </a:extLst>
          </p:cNvPr>
          <p:cNvSpPr>
            <a:spLocks noGrp="1"/>
          </p:cNvSpPr>
          <p:nvPr>
            <p:ph type="title"/>
          </p:nvPr>
        </p:nvSpPr>
        <p:spPr>
          <a:xfrm>
            <a:off x="4421221" y="479493"/>
            <a:ext cx="4094129" cy="1325563"/>
          </a:xfrm>
        </p:spPr>
        <p:txBody>
          <a:bodyPr vert="horz" lIns="91440" tIns="45720" rIns="91440" bIns="45720" rtlCol="0" anchor="ctr">
            <a:normAutofit/>
          </a:bodyPr>
          <a:lstStyle/>
          <a:p>
            <a:pPr algn="l">
              <a:lnSpc>
                <a:spcPct val="90000"/>
              </a:lnSpc>
            </a:pPr>
            <a:r>
              <a:rPr lang="en-US" kern="1200">
                <a:solidFill>
                  <a:schemeClr val="tx1"/>
                </a:solidFill>
                <a:latin typeface="+mj-lt"/>
                <a:ea typeface="+mj-ea"/>
                <a:cs typeface="+mj-cs"/>
              </a:rPr>
              <a:t>Cambodia</a:t>
            </a:r>
          </a:p>
        </p:txBody>
      </p:sp>
      <p:sp>
        <p:nvSpPr>
          <p:cNvPr id="13330" name="Freeform: Shape 13329">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004647"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314" name="Picture 2" descr="How Nixon's Invasion of Cambodia Triggered a Check on Presidential Power |  HISTORY">
            <a:extLst>
              <a:ext uri="{FF2B5EF4-FFF2-40B4-BE49-F238E27FC236}">
                <a16:creationId xmlns:a16="http://schemas.microsoft.com/office/drawing/2014/main" id="{BDB42681-B7E3-B428-3C77-74FC6F73A7F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527386" y="1061939"/>
            <a:ext cx="3583036" cy="4564377"/>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5EFE827-E96E-344F-62C6-D0436253F92E}"/>
              </a:ext>
            </a:extLst>
          </p:cNvPr>
          <p:cNvSpPr>
            <a:spLocks noGrp="1"/>
          </p:cNvSpPr>
          <p:nvPr>
            <p:ph sz="half" idx="1"/>
          </p:nvPr>
        </p:nvSpPr>
        <p:spPr>
          <a:xfrm>
            <a:off x="4421221" y="1984443"/>
            <a:ext cx="4094129" cy="4192520"/>
          </a:xfrm>
        </p:spPr>
        <p:txBody>
          <a:bodyPr vert="horz" lIns="91440" tIns="45720" rIns="91440" bIns="45720" rtlCol="0">
            <a:normAutofit/>
          </a:bodyPr>
          <a:lstStyle/>
          <a:p>
            <a:pPr indent="-228600">
              <a:lnSpc>
                <a:spcPct val="90000"/>
              </a:lnSpc>
            </a:pPr>
            <a:r>
              <a:rPr lang="en-US" sz="1300"/>
              <a:t>To demonstrate a show of strength at the Paris Peace Talks, the US launched a 50,000 strong campaign into Cambodia to remove North Vietnamese fighters. </a:t>
            </a:r>
          </a:p>
          <a:p>
            <a:pPr indent="-228600">
              <a:lnSpc>
                <a:spcPct val="90000"/>
              </a:lnSpc>
            </a:pPr>
            <a:r>
              <a:rPr lang="en-US" sz="1300"/>
              <a:t>The Cambodian leader, Prince Norodom Sihanouk, was in Beijing attempting to enlist Mao’s help in removing the North Vietnamese.</a:t>
            </a:r>
          </a:p>
          <a:p>
            <a:pPr indent="-228600">
              <a:lnSpc>
                <a:spcPct val="90000"/>
              </a:lnSpc>
            </a:pPr>
            <a:r>
              <a:rPr lang="en-US" sz="1300"/>
              <a:t>A coup removed Sihanouk, replacing him with a military dictatorship. The US gave aid to the new regime, but an insufficient amount to deal with the growing power of the communist Khmer Rouge.</a:t>
            </a:r>
          </a:p>
          <a:p>
            <a:pPr indent="-228600">
              <a:lnSpc>
                <a:spcPct val="90000"/>
              </a:lnSpc>
            </a:pPr>
            <a:r>
              <a:rPr lang="en-US" sz="1300"/>
              <a:t>60% of Americans opposed the intervention. Policy analysts found the intervention reckless when the US had already singalled it intended to leave SE Asia. The invasion was also illegal, tantamount to an undeclared war. </a:t>
            </a:r>
          </a:p>
          <a:p>
            <a:pPr indent="-228600">
              <a:lnSpc>
                <a:spcPct val="90000"/>
              </a:lnSpc>
            </a:pPr>
            <a:r>
              <a:rPr lang="en-US" sz="1300"/>
              <a:t>The attacks caused discomfort for the North, but did not stop the supplies of the Ho Chi Minh trail. </a:t>
            </a:r>
          </a:p>
        </p:txBody>
      </p:sp>
    </p:spTree>
    <p:extLst>
      <p:ext uri="{BB962C8B-B14F-4D97-AF65-F5344CB8AC3E}">
        <p14:creationId xmlns:p14="http://schemas.microsoft.com/office/powerpoint/2010/main" val="36854768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43" name="Rectangle 14342">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45" name="Rectangle 14344">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Richard Nixon and Vietnamisation">
            <a:extLst>
              <a:ext uri="{FF2B5EF4-FFF2-40B4-BE49-F238E27FC236}">
                <a16:creationId xmlns:a16="http://schemas.microsoft.com/office/drawing/2014/main" id="{A7DA7ABE-FC4F-4670-46A7-2ABE2556B2B1}"/>
              </a:ext>
            </a:extLst>
          </p:cNvPr>
          <p:cNvPicPr>
            <a:picLocks noGrp="1" noChangeAspect="1" noChangeArrowheads="1"/>
          </p:cNvPicPr>
          <p:nvPr>
            <p:ph sz="half" idx="2"/>
          </p:nvPr>
        </p:nvPicPr>
        <p:blipFill rotWithShape="1">
          <a:blip r:embed="rId2">
            <a:alphaModFix amt="40000"/>
            <a:extLst>
              <a:ext uri="{28A0092B-C50C-407E-A947-70E740481C1C}">
                <a14:useLocalDpi xmlns:a14="http://schemas.microsoft.com/office/drawing/2010/main" val="0"/>
              </a:ext>
            </a:extLst>
          </a:blip>
          <a:srcRect r="-2" b="11267"/>
          <a:stretch/>
        </p:blipFill>
        <p:spPr bwMode="auto">
          <a:xfrm>
            <a:off x="20" y="10"/>
            <a:ext cx="6337717"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EC2A25B0-9C27-4F79-14D1-1C2684408C2F}"/>
              </a:ext>
            </a:extLst>
          </p:cNvPr>
          <p:cNvSpPr>
            <a:spLocks noGrp="1"/>
          </p:cNvSpPr>
          <p:nvPr>
            <p:ph type="title"/>
          </p:nvPr>
        </p:nvSpPr>
        <p:spPr>
          <a:xfrm>
            <a:off x="628650" y="365125"/>
            <a:ext cx="3938487" cy="1627636"/>
          </a:xfrm>
        </p:spPr>
        <p:txBody>
          <a:bodyPr vert="horz" lIns="91440" tIns="45720" rIns="91440" bIns="45720" rtlCol="0" anchor="ctr">
            <a:normAutofit/>
          </a:bodyPr>
          <a:lstStyle/>
          <a:p>
            <a:pPr algn="l">
              <a:lnSpc>
                <a:spcPct val="90000"/>
              </a:lnSpc>
            </a:pPr>
            <a:r>
              <a:rPr lang="en-US" kern="1200">
                <a:solidFill>
                  <a:srgbClr val="FFFFFF"/>
                </a:solidFill>
                <a:latin typeface="+mj-lt"/>
                <a:ea typeface="+mj-ea"/>
                <a:cs typeface="+mj-cs"/>
              </a:rPr>
              <a:t>Vietnamisation</a:t>
            </a:r>
          </a:p>
        </p:txBody>
      </p:sp>
      <p:sp>
        <p:nvSpPr>
          <p:cNvPr id="5" name="Content Placeholder 4">
            <a:extLst>
              <a:ext uri="{FF2B5EF4-FFF2-40B4-BE49-F238E27FC236}">
                <a16:creationId xmlns:a16="http://schemas.microsoft.com/office/drawing/2014/main" id="{1274A8C3-650A-67C3-4D96-75A0782D193D}"/>
              </a:ext>
            </a:extLst>
          </p:cNvPr>
          <p:cNvSpPr>
            <a:spLocks noGrp="1"/>
          </p:cNvSpPr>
          <p:nvPr>
            <p:ph sz="half" idx="1"/>
          </p:nvPr>
        </p:nvSpPr>
        <p:spPr>
          <a:xfrm>
            <a:off x="628650" y="2219785"/>
            <a:ext cx="3464715" cy="3957178"/>
          </a:xfrm>
        </p:spPr>
        <p:txBody>
          <a:bodyPr vert="horz" lIns="91440" tIns="45720" rIns="91440" bIns="45720" rtlCol="0">
            <a:normAutofit/>
          </a:bodyPr>
          <a:lstStyle/>
          <a:p>
            <a:pPr indent="-228600">
              <a:lnSpc>
                <a:spcPct val="90000"/>
              </a:lnSpc>
            </a:pPr>
            <a:r>
              <a:rPr lang="en-US" sz="1700">
                <a:solidFill>
                  <a:srgbClr val="FFFFFF"/>
                </a:solidFill>
              </a:rPr>
              <a:t>Nixon and his National Security Advisor Henry Kissinger reduced US ground troops (70,000 in 1970), while increasing bombing of the North and authorising operations over Cambodia.</a:t>
            </a:r>
          </a:p>
        </p:txBody>
      </p:sp>
      <p:pic>
        <p:nvPicPr>
          <p:cNvPr id="2" name="Content Placeholder 3">
            <a:extLst>
              <a:ext uri="{FF2B5EF4-FFF2-40B4-BE49-F238E27FC236}">
                <a16:creationId xmlns:a16="http://schemas.microsoft.com/office/drawing/2014/main" id="{F0E5FCB9-A576-1F2F-703D-D526D1AF8FC3}"/>
              </a:ext>
            </a:extLst>
          </p:cNvPr>
          <p:cNvPicPr>
            <a:picLocks noChangeAspect="1"/>
          </p:cNvPicPr>
          <p:nvPr/>
        </p:nvPicPr>
        <p:blipFill rotWithShape="1">
          <a:blip r:embed="rId3">
            <a:extLst>
              <a:ext uri="{28A0092B-C50C-407E-A947-70E740481C1C}">
                <a14:useLocalDpi xmlns:a14="http://schemas.microsoft.com/office/drawing/2010/main" val="0"/>
              </a:ext>
            </a:extLst>
          </a:blip>
          <a:srcRect b="677"/>
          <a:stretch/>
        </p:blipFill>
        <p:spPr>
          <a:xfrm>
            <a:off x="4669497"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0727461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Content Placeholder 7" descr="Cartoon of a cartoon of a soldier lying on an object&#10;&#10;Description automatically generated">
            <a:extLst>
              <a:ext uri="{FF2B5EF4-FFF2-40B4-BE49-F238E27FC236}">
                <a16:creationId xmlns:a16="http://schemas.microsoft.com/office/drawing/2014/main" id="{7B39BE3B-4C63-5488-C0E2-BB1BAE5F601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384"/>
          <a:stretch/>
        </p:blipFill>
        <p:spPr>
          <a:xfrm>
            <a:off x="20" y="1282"/>
            <a:ext cx="9143980" cy="6856718"/>
          </a:xfrm>
          <a:prstGeom prst="rect">
            <a:avLst/>
          </a:prstGeom>
        </p:spPr>
      </p:pic>
    </p:spTree>
    <p:extLst>
      <p:ext uri="{BB962C8B-B14F-4D97-AF65-F5344CB8AC3E}">
        <p14:creationId xmlns:p14="http://schemas.microsoft.com/office/powerpoint/2010/main" val="4614560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7" name="Rectangle 7176">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0541" y="181576"/>
            <a:ext cx="886772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Richard Nixon's 1972 Visit To China: What Happened? | HistoryExtra">
            <a:extLst>
              <a:ext uri="{FF2B5EF4-FFF2-40B4-BE49-F238E27FC236}">
                <a16:creationId xmlns:a16="http://schemas.microsoft.com/office/drawing/2014/main" id="{04CB8AF3-E89F-17F8-9311-FB2BFDDA5E57}"/>
              </a:ext>
            </a:extLst>
          </p:cNvPr>
          <p:cNvPicPr>
            <a:picLocks noGrp="1" noChangeAspect="1" noChangeArrowheads="1"/>
          </p:cNvPicPr>
          <p:nvPr>
            <p:ph sz="half" idx="1"/>
          </p:nvPr>
        </p:nvPicPr>
        <p:blipFill rotWithShape="1">
          <a:blip r:embed="rId2">
            <a:alphaModFix amt="60000"/>
            <a:extLst>
              <a:ext uri="{28A0092B-C50C-407E-A947-70E740481C1C}">
                <a14:useLocalDpi xmlns:a14="http://schemas.microsoft.com/office/drawing/2010/main" val="0"/>
              </a:ext>
            </a:extLst>
          </a:blip>
          <a:srcRect r="9272" b="-1"/>
          <a:stretch/>
        </p:blipFill>
        <p:spPr bwMode="auto">
          <a:xfrm>
            <a:off x="135731" y="182880"/>
            <a:ext cx="8867728" cy="64997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28650" y="525195"/>
            <a:ext cx="7623913" cy="2806506"/>
          </a:xfrm>
        </p:spPr>
        <p:txBody>
          <a:bodyPr vert="horz" lIns="91440" tIns="45720" rIns="91440" bIns="45720" rtlCol="0" anchor="b">
            <a:normAutofit/>
          </a:bodyPr>
          <a:lstStyle/>
          <a:p>
            <a:pPr algn="l">
              <a:lnSpc>
                <a:spcPct val="90000"/>
              </a:lnSpc>
            </a:pPr>
            <a:r>
              <a:rPr lang="en-US" sz="3500">
                <a:solidFill>
                  <a:srgbClr val="FFFFFF"/>
                </a:solidFill>
              </a:rPr>
              <a:t>Nixon in China</a:t>
            </a:r>
          </a:p>
        </p:txBody>
      </p:sp>
      <p:sp>
        <p:nvSpPr>
          <p:cNvPr id="3" name="Content Placeholder 2">
            <a:extLst>
              <a:ext uri="{FF2B5EF4-FFF2-40B4-BE49-F238E27FC236}">
                <a16:creationId xmlns:a16="http://schemas.microsoft.com/office/drawing/2014/main" id="{DE29A84B-7EAD-28E9-49A1-99CCE074819F}"/>
              </a:ext>
            </a:extLst>
          </p:cNvPr>
          <p:cNvSpPr>
            <a:spLocks noGrp="1"/>
          </p:cNvSpPr>
          <p:nvPr>
            <p:ph sz="half" idx="2"/>
          </p:nvPr>
        </p:nvSpPr>
        <p:spPr>
          <a:xfrm>
            <a:off x="628650" y="3526300"/>
            <a:ext cx="7623913" cy="2588458"/>
          </a:xfrm>
        </p:spPr>
        <p:txBody>
          <a:bodyPr vert="horz" lIns="91440" tIns="45720" rIns="91440" bIns="45720" rtlCol="0">
            <a:normAutofit/>
          </a:bodyPr>
          <a:lstStyle/>
          <a:p>
            <a:pPr indent="-228600">
              <a:lnSpc>
                <a:spcPct val="90000"/>
              </a:lnSpc>
            </a:pPr>
            <a:r>
              <a:rPr lang="en-US" sz="1600">
                <a:solidFill>
                  <a:srgbClr val="FFFFFF"/>
                </a:solidFill>
              </a:rPr>
              <a:t>The two sides spoke with considerable frankness, agreeing to differ about Taiwan.</a:t>
            </a:r>
          </a:p>
          <a:p>
            <a:pPr indent="-228600">
              <a:lnSpc>
                <a:spcPct val="90000"/>
              </a:lnSpc>
            </a:pPr>
            <a:r>
              <a:rPr lang="en-US" sz="1600">
                <a:solidFill>
                  <a:srgbClr val="FFFFFF"/>
                </a:solidFill>
              </a:rPr>
              <a:t>The president made plain his determination to get out of South Vietnam, and his indifference to what took place thereafter, so long as before the communists took over there was a ‘reasonable interval.’ ‘The Chinese asserted a desire for an end to their isolation; a new working relationship with the US for which they were prepared to make political sacrifices. </a:t>
            </a:r>
          </a:p>
          <a:p>
            <a:pPr indent="-228600">
              <a:lnSpc>
                <a:spcPct val="90000"/>
              </a:lnSpc>
            </a:pPr>
            <a:r>
              <a:rPr lang="en-US" sz="1600">
                <a:solidFill>
                  <a:srgbClr val="FFFFFF"/>
                </a:solidFill>
              </a:rPr>
              <a:t>They would not, however, cut off aid to Hanoi. and it was naïve of the two Americans to fantasise that they might. </a:t>
            </a:r>
          </a:p>
          <a:p>
            <a:pPr indent="-228600">
              <a:lnSpc>
                <a:spcPct val="90000"/>
              </a:lnSpc>
            </a:pPr>
            <a:r>
              <a:rPr lang="en-US" sz="1600">
                <a:solidFill>
                  <a:srgbClr val="FFFFFF"/>
                </a:solidFill>
              </a:rPr>
              <a:t>Nonetheless, Nixon returned home confident that he could now do almost anything he liked to the North, with the decade-long spectre of Chinese intervention banished.</a:t>
            </a:r>
          </a:p>
          <a:p>
            <a:pPr indent="-228600">
              <a:lnSpc>
                <a:spcPct val="90000"/>
              </a:lnSpc>
            </a:pPr>
            <a:endParaRPr lang="en-US" sz="1600">
              <a:solidFill>
                <a:srgbClr val="FFFFFF"/>
              </a:solidFill>
            </a:endParaRPr>
          </a:p>
        </p:txBody>
      </p:sp>
    </p:spTree>
    <p:extLst>
      <p:ext uri="{BB962C8B-B14F-4D97-AF65-F5344CB8AC3E}">
        <p14:creationId xmlns:p14="http://schemas.microsoft.com/office/powerpoint/2010/main" val="32838944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6" name="Rectangle 8205">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8194" name="Picture 2" descr="No photo description available.">
            <a:extLst>
              <a:ext uri="{FF2B5EF4-FFF2-40B4-BE49-F238E27FC236}">
                <a16:creationId xmlns:a16="http://schemas.microsoft.com/office/drawing/2014/main" id="{C7285ED7-B0A5-8133-196D-8DE524EACEB2}"/>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8355" r="31544" b="1"/>
          <a:stretch/>
        </p:blipFill>
        <p:spPr bwMode="auto">
          <a:xfrm>
            <a:off x="20" y="10"/>
            <a:ext cx="7460291" cy="6857990"/>
          </a:xfrm>
          <a:prstGeom prst="rect">
            <a:avLst/>
          </a:prstGeom>
          <a:noFill/>
          <a:extLst>
            <a:ext uri="{909E8E84-426E-40DD-AFC4-6F175D3DCCD1}">
              <a14:hiddenFill xmlns:a14="http://schemas.microsoft.com/office/drawing/2010/main">
                <a:solidFill>
                  <a:srgbClr val="FFFFFF"/>
                </a:solidFill>
              </a14:hiddenFill>
            </a:ext>
          </a:extLst>
        </p:spPr>
      </p:pic>
      <p:sp>
        <p:nvSpPr>
          <p:cNvPr id="8208" name="Freeform: Shape 8207">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239536" y="0"/>
            <a:ext cx="3904464"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8210" name="Freeform: Shape 8209">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1169" y="0"/>
            <a:ext cx="3782831"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8212" name="Freeform: Shape 8211">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22759" y="0"/>
            <a:ext cx="189729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31FBAE5E-1470-5717-8A2F-2C32285EB631}"/>
              </a:ext>
            </a:extLst>
          </p:cNvPr>
          <p:cNvSpPr>
            <a:spLocks noGrp="1"/>
          </p:cNvSpPr>
          <p:nvPr>
            <p:ph type="title"/>
          </p:nvPr>
        </p:nvSpPr>
        <p:spPr>
          <a:xfrm>
            <a:off x="6035040" y="1045597"/>
            <a:ext cx="2725309" cy="1588422"/>
          </a:xfrm>
        </p:spPr>
        <p:txBody>
          <a:bodyPr vert="horz" lIns="91440" tIns="45720" rIns="91440" bIns="45720" rtlCol="0" anchor="b">
            <a:normAutofit/>
          </a:bodyPr>
          <a:lstStyle/>
          <a:p>
            <a:pPr algn="l">
              <a:lnSpc>
                <a:spcPct val="90000"/>
              </a:lnSpc>
            </a:pPr>
            <a:r>
              <a:rPr lang="en-US" sz="3100"/>
              <a:t>Nixon in the Soviet Union</a:t>
            </a:r>
          </a:p>
        </p:txBody>
      </p:sp>
      <p:sp>
        <p:nvSpPr>
          <p:cNvPr id="4" name="Content Placeholder 3">
            <a:extLst>
              <a:ext uri="{FF2B5EF4-FFF2-40B4-BE49-F238E27FC236}">
                <a16:creationId xmlns:a16="http://schemas.microsoft.com/office/drawing/2014/main" id="{9FD153F7-A700-C25D-036E-30AF7CF8646A}"/>
              </a:ext>
            </a:extLst>
          </p:cNvPr>
          <p:cNvSpPr>
            <a:spLocks noGrp="1"/>
          </p:cNvSpPr>
          <p:nvPr>
            <p:ph sz="half" idx="1"/>
          </p:nvPr>
        </p:nvSpPr>
        <p:spPr>
          <a:xfrm>
            <a:off x="6035039" y="2722729"/>
            <a:ext cx="2725310" cy="2700062"/>
          </a:xfrm>
        </p:spPr>
        <p:txBody>
          <a:bodyPr vert="horz" lIns="91440" tIns="45720" rIns="91440" bIns="45720" rtlCol="0">
            <a:normAutofit/>
          </a:bodyPr>
          <a:lstStyle/>
          <a:p>
            <a:pPr indent="-228600">
              <a:lnSpc>
                <a:spcPct val="90000"/>
              </a:lnSpc>
            </a:pPr>
            <a:r>
              <a:rPr lang="en-US" sz="1400"/>
              <a:t>Kissinger failed to understand that the Soviet Union was incapable of exercising influence over North Vietnamese policy.</a:t>
            </a:r>
          </a:p>
          <a:p>
            <a:pPr indent="-228600">
              <a:lnSpc>
                <a:spcPct val="90000"/>
              </a:lnSpc>
            </a:pPr>
            <a:r>
              <a:rPr lang="en-US" sz="1400"/>
              <a:t>The USSR stated that if the USA could not control Israel then how could they North Vietnam. </a:t>
            </a:r>
          </a:p>
          <a:p>
            <a:pPr indent="-228600">
              <a:lnSpc>
                <a:spcPct val="90000"/>
              </a:lnSpc>
            </a:pPr>
            <a:r>
              <a:rPr lang="en-US" sz="1400"/>
              <a:t>Both sides were occupied with nuclear. arms limitation. </a:t>
            </a:r>
          </a:p>
        </p:txBody>
      </p:sp>
    </p:spTree>
    <p:extLst>
      <p:ext uri="{BB962C8B-B14F-4D97-AF65-F5344CB8AC3E}">
        <p14:creationId xmlns:p14="http://schemas.microsoft.com/office/powerpoint/2010/main" val="25831325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2FCB5A-40E6-09FE-2EBA-1A18BCFAE645}"/>
              </a:ext>
            </a:extLst>
          </p:cNvPr>
          <p:cNvSpPr>
            <a:spLocks noGrp="1"/>
          </p:cNvSpPr>
          <p:nvPr>
            <p:ph type="title"/>
          </p:nvPr>
        </p:nvSpPr>
        <p:spPr>
          <a:xfrm>
            <a:off x="852297" y="502020"/>
            <a:ext cx="3992787" cy="1642970"/>
          </a:xfrm>
        </p:spPr>
        <p:txBody>
          <a:bodyPr vert="horz" lIns="91440" tIns="45720" rIns="91440" bIns="45720" rtlCol="0" anchor="b">
            <a:normAutofit/>
          </a:bodyPr>
          <a:lstStyle/>
          <a:p>
            <a:pPr algn="l">
              <a:lnSpc>
                <a:spcPct val="90000"/>
              </a:lnSpc>
            </a:pPr>
            <a:r>
              <a:rPr lang="en-US" sz="3500" kern="1200">
                <a:solidFill>
                  <a:schemeClr val="tx1"/>
                </a:solidFill>
                <a:latin typeface="+mj-lt"/>
                <a:ea typeface="+mj-ea"/>
                <a:cs typeface="+mj-cs"/>
              </a:rPr>
              <a:t>1972 Easter Offensive</a:t>
            </a:r>
          </a:p>
        </p:txBody>
      </p:sp>
      <p:sp>
        <p:nvSpPr>
          <p:cNvPr id="3" name="Content Placeholder 2">
            <a:extLst>
              <a:ext uri="{FF2B5EF4-FFF2-40B4-BE49-F238E27FC236}">
                <a16:creationId xmlns:a16="http://schemas.microsoft.com/office/drawing/2014/main" id="{D0B3FEEB-FF1E-F9B4-412D-191319824AEC}"/>
              </a:ext>
            </a:extLst>
          </p:cNvPr>
          <p:cNvSpPr>
            <a:spLocks noGrp="1"/>
          </p:cNvSpPr>
          <p:nvPr>
            <p:ph sz="half" idx="1"/>
          </p:nvPr>
        </p:nvSpPr>
        <p:spPr>
          <a:xfrm>
            <a:off x="858692" y="2405894"/>
            <a:ext cx="3986392" cy="3535083"/>
          </a:xfrm>
        </p:spPr>
        <p:txBody>
          <a:bodyPr vert="horz" lIns="91440" tIns="45720" rIns="91440" bIns="45720" rtlCol="0" anchor="t">
            <a:normAutofit/>
          </a:bodyPr>
          <a:lstStyle/>
          <a:p>
            <a:pPr indent="-228600">
              <a:lnSpc>
                <a:spcPct val="90000"/>
              </a:lnSpc>
            </a:pPr>
            <a:r>
              <a:rPr lang="en-US" sz="1700"/>
              <a:t>In April 1972 North Vietnamese forces, armed with cutting edge Soviet weapons, swept South.</a:t>
            </a:r>
          </a:p>
          <a:p>
            <a:pPr indent="-228600">
              <a:lnSpc>
                <a:spcPct val="90000"/>
              </a:lnSpc>
            </a:pPr>
            <a:r>
              <a:rPr lang="en-US" sz="1700"/>
              <a:t>The South Vietnamese lost 200 tanks, 300 pieces of artillery and nearly 1,000 other vehicles. US airpower prevented the defeat turning into a rout. </a:t>
            </a:r>
          </a:p>
          <a:p>
            <a:pPr indent="-228600">
              <a:lnSpc>
                <a:spcPct val="90000"/>
              </a:lnSpc>
            </a:pPr>
            <a:r>
              <a:rPr lang="en-US" sz="1700"/>
              <a:t>Despite taking over 100,000 casualties the North Vietnamese leadership remained optimistic. Again it had been proven that ARVN units could only survive with US airpower. </a:t>
            </a:r>
          </a:p>
        </p:txBody>
      </p:sp>
      <p:sp>
        <p:nvSpPr>
          <p:cNvPr id="1033" name="Rectangle 1032">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7" name="Rectangle 1036">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9" name="Rectangle 1038">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undefined">
            <a:extLst>
              <a:ext uri="{FF2B5EF4-FFF2-40B4-BE49-F238E27FC236}">
                <a16:creationId xmlns:a16="http://schemas.microsoft.com/office/drawing/2014/main" id="{575C185B-C4E7-2E91-F4DB-54AC8AA31FD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5306975" y="1066318"/>
            <a:ext cx="3127897" cy="4757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5203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67" name="Rectangle 1536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Operation Linebacker II - The Massive Bombing Campaign That Brought Peace  In Vietnam | War History Online">
            <a:extLst>
              <a:ext uri="{FF2B5EF4-FFF2-40B4-BE49-F238E27FC236}">
                <a16:creationId xmlns:a16="http://schemas.microsoft.com/office/drawing/2014/main" id="{10433DA7-3421-A72F-4BC6-57C16DD96D38}"/>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9805" r="884"/>
          <a:stretch/>
        </p:blipFill>
        <p:spPr bwMode="auto">
          <a:xfrm>
            <a:off x="20" y="10"/>
            <a:ext cx="72522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5369" name="Rectangle 1536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648707" y="365125"/>
            <a:ext cx="2866642" cy="1899912"/>
          </a:xfrm>
        </p:spPr>
        <p:txBody>
          <a:bodyPr vert="horz" lIns="91440" tIns="45720" rIns="91440" bIns="45720" rtlCol="0" anchor="ctr">
            <a:normAutofit/>
          </a:bodyPr>
          <a:lstStyle/>
          <a:p>
            <a:pPr algn="l">
              <a:lnSpc>
                <a:spcPct val="90000"/>
              </a:lnSpc>
            </a:pPr>
            <a:r>
              <a:rPr lang="en-US" sz="3500">
                <a:hlinkClick r:id="rId3"/>
              </a:rPr>
              <a:t>Operation Linebacker</a:t>
            </a:r>
            <a:endParaRPr lang="en-US" sz="3500"/>
          </a:p>
        </p:txBody>
      </p:sp>
      <p:sp>
        <p:nvSpPr>
          <p:cNvPr id="3" name="Content Placeholder 2"/>
          <p:cNvSpPr>
            <a:spLocks noGrp="1"/>
          </p:cNvSpPr>
          <p:nvPr>
            <p:ph sz="half" idx="1"/>
          </p:nvPr>
        </p:nvSpPr>
        <p:spPr>
          <a:xfrm>
            <a:off x="5648707" y="2434201"/>
            <a:ext cx="2866642" cy="3742762"/>
          </a:xfrm>
        </p:spPr>
        <p:txBody>
          <a:bodyPr vert="horz" lIns="91440" tIns="45720" rIns="91440" bIns="45720" rtlCol="0">
            <a:normAutofit/>
          </a:bodyPr>
          <a:lstStyle/>
          <a:p>
            <a:pPr marL="0" indent="-228600">
              <a:lnSpc>
                <a:spcPct val="90000"/>
              </a:lnSpc>
            </a:pPr>
            <a:endParaRPr lang="en-US" sz="1700" u="sng">
              <a:hlinkClick r:id="rId3">
                <a:extLst>
                  <a:ext uri="{A12FA001-AC4F-418D-AE19-62706E023703}">
                    <ahyp:hlinkClr xmlns:ahyp="http://schemas.microsoft.com/office/drawing/2018/hyperlinkcolor" val="tx"/>
                  </a:ext>
                </a:extLst>
              </a:hlinkClick>
            </a:endParaRPr>
          </a:p>
          <a:p>
            <a:pPr indent="-228600">
              <a:lnSpc>
                <a:spcPct val="90000"/>
              </a:lnSpc>
              <a:buSzPts val="2200"/>
            </a:pPr>
            <a:r>
              <a:rPr lang="en-US" sz="1700" b="0" i="0" strike="noStrike" baseline="0"/>
              <a:t>In response to the North Vietnamese attack, Nixon approved the dropping of 155,000 tonnes or ordinance to be dropped on North Vietnamese targets. All North Vietnam’s oil storage and 70% of its electricity production was destroyed. Imports were cut by 95%.</a:t>
            </a:r>
          </a:p>
          <a:p>
            <a:pPr indent="-228600">
              <a:lnSpc>
                <a:spcPct val="90000"/>
              </a:lnSpc>
            </a:pPr>
            <a:endParaRPr lang="en-US" sz="1700">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9917312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3" name="Rectangle 16392">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867F832-DC34-E4F1-F091-C64B7888B075}"/>
              </a:ext>
            </a:extLst>
          </p:cNvPr>
          <p:cNvSpPr>
            <a:spLocks noGrp="1"/>
          </p:cNvSpPr>
          <p:nvPr>
            <p:ph type="title"/>
          </p:nvPr>
        </p:nvSpPr>
        <p:spPr>
          <a:xfrm>
            <a:off x="628650" y="365125"/>
            <a:ext cx="7886700" cy="1325563"/>
          </a:xfrm>
        </p:spPr>
        <p:txBody>
          <a:bodyPr vert="horz" lIns="91440" tIns="45720" rIns="91440" bIns="45720" rtlCol="0" anchor="ctr">
            <a:normAutofit/>
          </a:bodyPr>
          <a:lstStyle/>
          <a:p>
            <a:pPr algn="l">
              <a:lnSpc>
                <a:spcPct val="90000"/>
              </a:lnSpc>
            </a:pPr>
            <a:r>
              <a:rPr lang="en-US" sz="4700" kern="1200">
                <a:solidFill>
                  <a:schemeClr val="tx1"/>
                </a:solidFill>
                <a:latin typeface="+mj-lt"/>
                <a:ea typeface="+mj-ea"/>
                <a:cs typeface="+mj-cs"/>
              </a:rPr>
              <a:t>Paris Peace Conference</a:t>
            </a:r>
          </a:p>
        </p:txBody>
      </p:sp>
      <p:sp>
        <p:nvSpPr>
          <p:cNvPr id="16395"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1865313"/>
            <a:ext cx="7818120" cy="18288"/>
          </a:xfrm>
          <a:custGeom>
            <a:avLst/>
            <a:gdLst>
              <a:gd name="connsiteX0" fmla="*/ 0 w 7818120"/>
              <a:gd name="connsiteY0" fmla="*/ 0 h 18288"/>
              <a:gd name="connsiteX1" fmla="*/ 416966 w 7818120"/>
              <a:gd name="connsiteY1" fmla="*/ 0 h 18288"/>
              <a:gd name="connsiteX2" fmla="*/ 1146658 w 7818120"/>
              <a:gd name="connsiteY2" fmla="*/ 0 h 18288"/>
              <a:gd name="connsiteX3" fmla="*/ 1563624 w 7818120"/>
              <a:gd name="connsiteY3" fmla="*/ 0 h 18288"/>
              <a:gd name="connsiteX4" fmla="*/ 2136953 w 7818120"/>
              <a:gd name="connsiteY4" fmla="*/ 0 h 18288"/>
              <a:gd name="connsiteX5" fmla="*/ 2944825 w 7818120"/>
              <a:gd name="connsiteY5" fmla="*/ 0 h 18288"/>
              <a:gd name="connsiteX6" fmla="*/ 3596335 w 7818120"/>
              <a:gd name="connsiteY6" fmla="*/ 0 h 18288"/>
              <a:gd name="connsiteX7" fmla="*/ 4326026 w 7818120"/>
              <a:gd name="connsiteY7" fmla="*/ 0 h 18288"/>
              <a:gd name="connsiteX8" fmla="*/ 4899355 w 7818120"/>
              <a:gd name="connsiteY8" fmla="*/ 0 h 18288"/>
              <a:gd name="connsiteX9" fmla="*/ 5550865 w 7818120"/>
              <a:gd name="connsiteY9" fmla="*/ 0 h 18288"/>
              <a:gd name="connsiteX10" fmla="*/ 6358738 w 7818120"/>
              <a:gd name="connsiteY10" fmla="*/ 0 h 18288"/>
              <a:gd name="connsiteX11" fmla="*/ 6853885 w 7818120"/>
              <a:gd name="connsiteY11" fmla="*/ 0 h 18288"/>
              <a:gd name="connsiteX12" fmla="*/ 7818120 w 7818120"/>
              <a:gd name="connsiteY12" fmla="*/ 0 h 18288"/>
              <a:gd name="connsiteX13" fmla="*/ 7818120 w 7818120"/>
              <a:gd name="connsiteY13" fmla="*/ 18288 h 18288"/>
              <a:gd name="connsiteX14" fmla="*/ 7244791 w 7818120"/>
              <a:gd name="connsiteY14" fmla="*/ 18288 h 18288"/>
              <a:gd name="connsiteX15" fmla="*/ 6827825 w 7818120"/>
              <a:gd name="connsiteY15" fmla="*/ 18288 h 18288"/>
              <a:gd name="connsiteX16" fmla="*/ 6176315 w 7818120"/>
              <a:gd name="connsiteY16" fmla="*/ 18288 h 18288"/>
              <a:gd name="connsiteX17" fmla="*/ 5681167 w 7818120"/>
              <a:gd name="connsiteY17" fmla="*/ 18288 h 18288"/>
              <a:gd name="connsiteX18" fmla="*/ 5029657 w 7818120"/>
              <a:gd name="connsiteY18" fmla="*/ 18288 h 18288"/>
              <a:gd name="connsiteX19" fmla="*/ 4378147 w 7818120"/>
              <a:gd name="connsiteY19" fmla="*/ 18288 h 18288"/>
              <a:gd name="connsiteX20" fmla="*/ 3726637 w 7818120"/>
              <a:gd name="connsiteY20" fmla="*/ 18288 h 18288"/>
              <a:gd name="connsiteX21" fmla="*/ 3075127 w 7818120"/>
              <a:gd name="connsiteY21" fmla="*/ 18288 h 18288"/>
              <a:gd name="connsiteX22" fmla="*/ 2501798 w 7818120"/>
              <a:gd name="connsiteY22" fmla="*/ 18288 h 18288"/>
              <a:gd name="connsiteX23" fmla="*/ 1772107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 name="connsiteX0" fmla="*/ 0 w 7818120"/>
              <a:gd name="connsiteY0" fmla="*/ 0 h 18288"/>
              <a:gd name="connsiteX1" fmla="*/ 573329 w 7818120"/>
              <a:gd name="connsiteY1" fmla="*/ 0 h 18288"/>
              <a:gd name="connsiteX2" fmla="*/ 990295 w 7818120"/>
              <a:gd name="connsiteY2" fmla="*/ 0 h 18288"/>
              <a:gd name="connsiteX3" fmla="*/ 1394232 w 7818120"/>
              <a:gd name="connsiteY3" fmla="*/ 0 h 18288"/>
              <a:gd name="connsiteX4" fmla="*/ 1798168 w 7818120"/>
              <a:gd name="connsiteY4" fmla="*/ 0 h 18288"/>
              <a:gd name="connsiteX5" fmla="*/ 2371496 w 7818120"/>
              <a:gd name="connsiteY5" fmla="*/ 0 h 18288"/>
              <a:gd name="connsiteX6" fmla="*/ 2944825 w 7818120"/>
              <a:gd name="connsiteY6" fmla="*/ 0 h 18288"/>
              <a:gd name="connsiteX7" fmla="*/ 3752698 w 7818120"/>
              <a:gd name="connsiteY7" fmla="*/ 0 h 18288"/>
              <a:gd name="connsiteX8" fmla="*/ 4247845 w 7818120"/>
              <a:gd name="connsiteY8" fmla="*/ 0 h 18288"/>
              <a:gd name="connsiteX9" fmla="*/ 5055718 w 7818120"/>
              <a:gd name="connsiteY9" fmla="*/ 0 h 18288"/>
              <a:gd name="connsiteX10" fmla="*/ 5863590 w 7818120"/>
              <a:gd name="connsiteY10" fmla="*/ 0 h 18288"/>
              <a:gd name="connsiteX11" fmla="*/ 6515100 w 7818120"/>
              <a:gd name="connsiteY11" fmla="*/ 0 h 18288"/>
              <a:gd name="connsiteX12" fmla="*/ 7818120 w 7818120"/>
              <a:gd name="connsiteY12" fmla="*/ 0 h 18288"/>
              <a:gd name="connsiteX13" fmla="*/ 7818120 w 7818120"/>
              <a:gd name="connsiteY13" fmla="*/ 18288 h 18288"/>
              <a:gd name="connsiteX14" fmla="*/ 7401154 w 7818120"/>
              <a:gd name="connsiteY14" fmla="*/ 18288 h 18288"/>
              <a:gd name="connsiteX15" fmla="*/ 6593281 w 7818120"/>
              <a:gd name="connsiteY15" fmla="*/ 18288 h 18288"/>
              <a:gd name="connsiteX16" fmla="*/ 6098134 w 7818120"/>
              <a:gd name="connsiteY16" fmla="*/ 18288 h 18288"/>
              <a:gd name="connsiteX17" fmla="*/ 5446624 w 7818120"/>
              <a:gd name="connsiteY17" fmla="*/ 18288 h 18288"/>
              <a:gd name="connsiteX18" fmla="*/ 4638751 w 7818120"/>
              <a:gd name="connsiteY18" fmla="*/ 18288 h 18288"/>
              <a:gd name="connsiteX19" fmla="*/ 3987241 w 7818120"/>
              <a:gd name="connsiteY19" fmla="*/ 18288 h 18288"/>
              <a:gd name="connsiteX20" fmla="*/ 3570275 w 7818120"/>
              <a:gd name="connsiteY20" fmla="*/ 18288 h 18288"/>
              <a:gd name="connsiteX21" fmla="*/ 3075127 w 7818120"/>
              <a:gd name="connsiteY21" fmla="*/ 18288 h 18288"/>
              <a:gd name="connsiteX22" fmla="*/ 2267255 w 7818120"/>
              <a:gd name="connsiteY22" fmla="*/ 18288 h 18288"/>
              <a:gd name="connsiteX23" fmla="*/ 1615745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18120" h="18288" fill="none" extrusionOk="0">
                <a:moveTo>
                  <a:pt x="0" y="0"/>
                </a:moveTo>
                <a:cubicBezTo>
                  <a:pt x="101002" y="-20048"/>
                  <a:pt x="215808" y="13837"/>
                  <a:pt x="416966" y="0"/>
                </a:cubicBezTo>
                <a:cubicBezTo>
                  <a:pt x="573264" y="9422"/>
                  <a:pt x="897859" y="4188"/>
                  <a:pt x="1146658" y="0"/>
                </a:cubicBezTo>
                <a:cubicBezTo>
                  <a:pt x="1409722" y="12227"/>
                  <a:pt x="1377475" y="-3286"/>
                  <a:pt x="1563624" y="0"/>
                </a:cubicBezTo>
                <a:cubicBezTo>
                  <a:pt x="1758084" y="11330"/>
                  <a:pt x="1967746" y="-7403"/>
                  <a:pt x="2136953" y="0"/>
                </a:cubicBezTo>
                <a:cubicBezTo>
                  <a:pt x="2354826" y="-5751"/>
                  <a:pt x="2687014" y="20029"/>
                  <a:pt x="2944825" y="0"/>
                </a:cubicBezTo>
                <a:cubicBezTo>
                  <a:pt x="3238848" y="15226"/>
                  <a:pt x="3415761" y="33925"/>
                  <a:pt x="3596335" y="0"/>
                </a:cubicBezTo>
                <a:cubicBezTo>
                  <a:pt x="3815108" y="13362"/>
                  <a:pt x="3972448" y="-68797"/>
                  <a:pt x="4326026" y="0"/>
                </a:cubicBezTo>
                <a:cubicBezTo>
                  <a:pt x="4638028" y="39995"/>
                  <a:pt x="4794473" y="211"/>
                  <a:pt x="4899355" y="0"/>
                </a:cubicBezTo>
                <a:cubicBezTo>
                  <a:pt x="5037170" y="-13296"/>
                  <a:pt x="5289722" y="-48609"/>
                  <a:pt x="5550865" y="0"/>
                </a:cubicBezTo>
                <a:cubicBezTo>
                  <a:pt x="5740088" y="19163"/>
                  <a:pt x="6143605" y="-29909"/>
                  <a:pt x="6358738" y="0"/>
                </a:cubicBezTo>
                <a:cubicBezTo>
                  <a:pt x="6556443" y="18955"/>
                  <a:pt x="6741581" y="-22634"/>
                  <a:pt x="6853885" y="0"/>
                </a:cubicBezTo>
                <a:cubicBezTo>
                  <a:pt x="6996029" y="20497"/>
                  <a:pt x="7453286" y="6658"/>
                  <a:pt x="7818120" y="0"/>
                </a:cubicBezTo>
                <a:cubicBezTo>
                  <a:pt x="7817552" y="7862"/>
                  <a:pt x="7817901" y="13269"/>
                  <a:pt x="7818120" y="18288"/>
                </a:cubicBezTo>
                <a:cubicBezTo>
                  <a:pt x="7701883" y="-33961"/>
                  <a:pt x="7395843" y="8437"/>
                  <a:pt x="7244791" y="18288"/>
                </a:cubicBezTo>
                <a:cubicBezTo>
                  <a:pt x="7088282" y="14407"/>
                  <a:pt x="6958165" y="20902"/>
                  <a:pt x="6827825" y="18288"/>
                </a:cubicBezTo>
                <a:cubicBezTo>
                  <a:pt x="6715653" y="-2805"/>
                  <a:pt x="6356779" y="33124"/>
                  <a:pt x="6176315" y="18288"/>
                </a:cubicBezTo>
                <a:cubicBezTo>
                  <a:pt x="6015867" y="-5301"/>
                  <a:pt x="5852369" y="-275"/>
                  <a:pt x="5681167" y="18288"/>
                </a:cubicBezTo>
                <a:cubicBezTo>
                  <a:pt x="5508002" y="48742"/>
                  <a:pt x="5304989" y="-7247"/>
                  <a:pt x="5029657" y="18288"/>
                </a:cubicBezTo>
                <a:cubicBezTo>
                  <a:pt x="4760375" y="46790"/>
                  <a:pt x="4637400" y="35678"/>
                  <a:pt x="4378147" y="18288"/>
                </a:cubicBezTo>
                <a:cubicBezTo>
                  <a:pt x="4094943" y="8043"/>
                  <a:pt x="4037303" y="27568"/>
                  <a:pt x="3726637" y="18288"/>
                </a:cubicBezTo>
                <a:cubicBezTo>
                  <a:pt x="3400340" y="-2459"/>
                  <a:pt x="3320728" y="61058"/>
                  <a:pt x="3075127" y="18288"/>
                </a:cubicBezTo>
                <a:cubicBezTo>
                  <a:pt x="2809301" y="-25757"/>
                  <a:pt x="2702630" y="16477"/>
                  <a:pt x="2501798" y="18288"/>
                </a:cubicBezTo>
                <a:cubicBezTo>
                  <a:pt x="2308686" y="20751"/>
                  <a:pt x="2079466" y="5550"/>
                  <a:pt x="1772107" y="18288"/>
                </a:cubicBezTo>
                <a:cubicBezTo>
                  <a:pt x="1420202" y="47064"/>
                  <a:pt x="1431765" y="28913"/>
                  <a:pt x="1120597" y="18288"/>
                </a:cubicBezTo>
                <a:cubicBezTo>
                  <a:pt x="791266" y="31607"/>
                  <a:pt x="235945" y="82322"/>
                  <a:pt x="0" y="18288"/>
                </a:cubicBezTo>
                <a:cubicBezTo>
                  <a:pt x="-589" y="13471"/>
                  <a:pt x="-474" y="7409"/>
                  <a:pt x="0" y="0"/>
                </a:cubicBezTo>
                <a:close/>
              </a:path>
              <a:path w="7818120" h="18288" stroke="0" extrusionOk="0">
                <a:moveTo>
                  <a:pt x="0" y="0"/>
                </a:moveTo>
                <a:cubicBezTo>
                  <a:pt x="161767" y="-7030"/>
                  <a:pt x="286873" y="-11228"/>
                  <a:pt x="573329" y="0"/>
                </a:cubicBezTo>
                <a:cubicBezTo>
                  <a:pt x="860952" y="-8429"/>
                  <a:pt x="823968" y="-2420"/>
                  <a:pt x="990295" y="0"/>
                </a:cubicBezTo>
                <a:cubicBezTo>
                  <a:pt x="1144921" y="-13846"/>
                  <a:pt x="1288801" y="10931"/>
                  <a:pt x="1394232" y="0"/>
                </a:cubicBezTo>
                <a:cubicBezTo>
                  <a:pt x="1499663" y="-10931"/>
                  <a:pt x="1677634" y="10318"/>
                  <a:pt x="1798168" y="0"/>
                </a:cubicBezTo>
                <a:cubicBezTo>
                  <a:pt x="2021167" y="5465"/>
                  <a:pt x="2087775" y="-15972"/>
                  <a:pt x="2371496" y="0"/>
                </a:cubicBezTo>
                <a:cubicBezTo>
                  <a:pt x="2646084" y="3640"/>
                  <a:pt x="2709294" y="-15431"/>
                  <a:pt x="2944825" y="0"/>
                </a:cubicBezTo>
                <a:cubicBezTo>
                  <a:pt x="3182104" y="39801"/>
                  <a:pt x="3563508" y="7189"/>
                  <a:pt x="3752698" y="0"/>
                </a:cubicBezTo>
                <a:cubicBezTo>
                  <a:pt x="4004713" y="-51688"/>
                  <a:pt x="4111759" y="8465"/>
                  <a:pt x="4247845" y="0"/>
                </a:cubicBezTo>
                <a:cubicBezTo>
                  <a:pt x="4409051" y="-38636"/>
                  <a:pt x="4840912" y="-6880"/>
                  <a:pt x="5055718" y="0"/>
                </a:cubicBezTo>
                <a:cubicBezTo>
                  <a:pt x="5318987" y="12828"/>
                  <a:pt x="5464207" y="16349"/>
                  <a:pt x="5863590" y="0"/>
                </a:cubicBezTo>
                <a:cubicBezTo>
                  <a:pt x="6258188" y="21536"/>
                  <a:pt x="6373895" y="-20866"/>
                  <a:pt x="6515100" y="0"/>
                </a:cubicBezTo>
                <a:cubicBezTo>
                  <a:pt x="6673199" y="-42487"/>
                  <a:pt x="7368245" y="-124798"/>
                  <a:pt x="7818120" y="0"/>
                </a:cubicBezTo>
                <a:cubicBezTo>
                  <a:pt x="7818163" y="8895"/>
                  <a:pt x="7818750" y="9828"/>
                  <a:pt x="7818120" y="18288"/>
                </a:cubicBezTo>
                <a:cubicBezTo>
                  <a:pt x="7615777" y="-1071"/>
                  <a:pt x="7527543" y="-5750"/>
                  <a:pt x="7401154" y="18288"/>
                </a:cubicBezTo>
                <a:cubicBezTo>
                  <a:pt x="7322611" y="47896"/>
                  <a:pt x="6964426" y="-24966"/>
                  <a:pt x="6593281" y="18288"/>
                </a:cubicBezTo>
                <a:cubicBezTo>
                  <a:pt x="6260055" y="33833"/>
                  <a:pt x="6287545" y="-3963"/>
                  <a:pt x="6098134" y="18288"/>
                </a:cubicBezTo>
                <a:cubicBezTo>
                  <a:pt x="5900337" y="14995"/>
                  <a:pt x="5605990" y="72621"/>
                  <a:pt x="5446624" y="18288"/>
                </a:cubicBezTo>
                <a:cubicBezTo>
                  <a:pt x="5244167" y="-23104"/>
                  <a:pt x="4914971" y="-34358"/>
                  <a:pt x="4638751" y="18288"/>
                </a:cubicBezTo>
                <a:cubicBezTo>
                  <a:pt x="4353273" y="8380"/>
                  <a:pt x="4297533" y="13876"/>
                  <a:pt x="3987241" y="18288"/>
                </a:cubicBezTo>
                <a:cubicBezTo>
                  <a:pt x="3687723" y="41876"/>
                  <a:pt x="3776181" y="30039"/>
                  <a:pt x="3570275" y="18288"/>
                </a:cubicBezTo>
                <a:cubicBezTo>
                  <a:pt x="3396160" y="10249"/>
                  <a:pt x="3285909" y="48310"/>
                  <a:pt x="3075127" y="18288"/>
                </a:cubicBezTo>
                <a:cubicBezTo>
                  <a:pt x="2869474" y="41512"/>
                  <a:pt x="2676329" y="4972"/>
                  <a:pt x="2267255" y="18288"/>
                </a:cubicBezTo>
                <a:cubicBezTo>
                  <a:pt x="1866401" y="24532"/>
                  <a:pt x="1882987" y="25696"/>
                  <a:pt x="1615745" y="18288"/>
                </a:cubicBezTo>
                <a:cubicBezTo>
                  <a:pt x="1346085" y="13379"/>
                  <a:pt x="1323312" y="12392"/>
                  <a:pt x="1120597" y="18288"/>
                </a:cubicBezTo>
                <a:cubicBezTo>
                  <a:pt x="940237" y="-60975"/>
                  <a:pt x="569386" y="27591"/>
                  <a:pt x="0" y="18288"/>
                </a:cubicBezTo>
                <a:cubicBezTo>
                  <a:pt x="1751" y="14440"/>
                  <a:pt x="-1272" y="7740"/>
                  <a:pt x="0" y="0"/>
                </a:cubicBezTo>
                <a:close/>
              </a:path>
              <a:path w="7818120" h="18288" fill="none" stroke="0" extrusionOk="0">
                <a:moveTo>
                  <a:pt x="0" y="0"/>
                </a:moveTo>
                <a:cubicBezTo>
                  <a:pt x="102311" y="-24031"/>
                  <a:pt x="206428" y="20084"/>
                  <a:pt x="416966" y="0"/>
                </a:cubicBezTo>
                <a:cubicBezTo>
                  <a:pt x="662339" y="-9883"/>
                  <a:pt x="833564" y="-11910"/>
                  <a:pt x="1146658" y="0"/>
                </a:cubicBezTo>
                <a:cubicBezTo>
                  <a:pt x="1398993" y="16754"/>
                  <a:pt x="1378239" y="-4997"/>
                  <a:pt x="1563624" y="0"/>
                </a:cubicBezTo>
                <a:cubicBezTo>
                  <a:pt x="1738265" y="3015"/>
                  <a:pt x="2006667" y="23864"/>
                  <a:pt x="2136953" y="0"/>
                </a:cubicBezTo>
                <a:cubicBezTo>
                  <a:pt x="2338524" y="-3063"/>
                  <a:pt x="2693378" y="-15904"/>
                  <a:pt x="2944825" y="0"/>
                </a:cubicBezTo>
                <a:cubicBezTo>
                  <a:pt x="3201439" y="-13695"/>
                  <a:pt x="3379198" y="46243"/>
                  <a:pt x="3596335" y="0"/>
                </a:cubicBezTo>
                <a:cubicBezTo>
                  <a:pt x="3778868" y="-61549"/>
                  <a:pt x="3979469" y="3461"/>
                  <a:pt x="4326026" y="0"/>
                </a:cubicBezTo>
                <a:cubicBezTo>
                  <a:pt x="4670641" y="40397"/>
                  <a:pt x="4801160" y="2093"/>
                  <a:pt x="4899355" y="0"/>
                </a:cubicBezTo>
                <a:cubicBezTo>
                  <a:pt x="4972821" y="-4221"/>
                  <a:pt x="5326959" y="8892"/>
                  <a:pt x="5550865" y="0"/>
                </a:cubicBezTo>
                <a:cubicBezTo>
                  <a:pt x="5793178" y="12267"/>
                  <a:pt x="6146346" y="-4531"/>
                  <a:pt x="6358738" y="0"/>
                </a:cubicBezTo>
                <a:cubicBezTo>
                  <a:pt x="6580825" y="49349"/>
                  <a:pt x="6739467" y="13524"/>
                  <a:pt x="6853885" y="0"/>
                </a:cubicBezTo>
                <a:cubicBezTo>
                  <a:pt x="7057243" y="-60557"/>
                  <a:pt x="7415107" y="-58698"/>
                  <a:pt x="7818120" y="0"/>
                </a:cubicBezTo>
                <a:cubicBezTo>
                  <a:pt x="7817705" y="7748"/>
                  <a:pt x="7817189" y="13015"/>
                  <a:pt x="7818120" y="18288"/>
                </a:cubicBezTo>
                <a:cubicBezTo>
                  <a:pt x="7693944" y="-3615"/>
                  <a:pt x="7376376" y="-6677"/>
                  <a:pt x="7244791" y="18288"/>
                </a:cubicBezTo>
                <a:cubicBezTo>
                  <a:pt x="7100086" y="-5717"/>
                  <a:pt x="6942350" y="35421"/>
                  <a:pt x="6827825" y="18288"/>
                </a:cubicBezTo>
                <a:cubicBezTo>
                  <a:pt x="6691364" y="27873"/>
                  <a:pt x="6342432" y="37332"/>
                  <a:pt x="6176315" y="18288"/>
                </a:cubicBezTo>
                <a:cubicBezTo>
                  <a:pt x="6012850" y="28657"/>
                  <a:pt x="5862979" y="-980"/>
                  <a:pt x="5681167" y="18288"/>
                </a:cubicBezTo>
                <a:cubicBezTo>
                  <a:pt x="5485624" y="71662"/>
                  <a:pt x="5295851" y="1288"/>
                  <a:pt x="5029657" y="18288"/>
                </a:cubicBezTo>
                <a:cubicBezTo>
                  <a:pt x="4753680" y="49046"/>
                  <a:pt x="4640335" y="38506"/>
                  <a:pt x="4378147" y="18288"/>
                </a:cubicBezTo>
                <a:cubicBezTo>
                  <a:pt x="4103046" y="-4537"/>
                  <a:pt x="4022480" y="43848"/>
                  <a:pt x="3726637" y="18288"/>
                </a:cubicBezTo>
                <a:cubicBezTo>
                  <a:pt x="3429109" y="3476"/>
                  <a:pt x="3316488" y="61415"/>
                  <a:pt x="3075127" y="18288"/>
                </a:cubicBezTo>
                <a:cubicBezTo>
                  <a:pt x="2821014" y="6093"/>
                  <a:pt x="2665050" y="-11263"/>
                  <a:pt x="2501798" y="18288"/>
                </a:cubicBezTo>
                <a:cubicBezTo>
                  <a:pt x="2343345" y="29394"/>
                  <a:pt x="2120041" y="-50427"/>
                  <a:pt x="1772107" y="18288"/>
                </a:cubicBezTo>
                <a:cubicBezTo>
                  <a:pt x="1424078" y="50665"/>
                  <a:pt x="1427418" y="32572"/>
                  <a:pt x="1120597" y="18288"/>
                </a:cubicBezTo>
                <a:cubicBezTo>
                  <a:pt x="796486" y="45938"/>
                  <a:pt x="243712" y="47798"/>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7818120"/>
                      <a:gd name="connsiteY0" fmla="*/ 0 h 18288"/>
                      <a:gd name="connsiteX1" fmla="*/ 416966 w 7818120"/>
                      <a:gd name="connsiteY1" fmla="*/ 0 h 18288"/>
                      <a:gd name="connsiteX2" fmla="*/ 1146658 w 7818120"/>
                      <a:gd name="connsiteY2" fmla="*/ 0 h 18288"/>
                      <a:gd name="connsiteX3" fmla="*/ 1563624 w 7818120"/>
                      <a:gd name="connsiteY3" fmla="*/ 0 h 18288"/>
                      <a:gd name="connsiteX4" fmla="*/ 2136953 w 7818120"/>
                      <a:gd name="connsiteY4" fmla="*/ 0 h 18288"/>
                      <a:gd name="connsiteX5" fmla="*/ 2944825 w 7818120"/>
                      <a:gd name="connsiteY5" fmla="*/ 0 h 18288"/>
                      <a:gd name="connsiteX6" fmla="*/ 3596335 w 7818120"/>
                      <a:gd name="connsiteY6" fmla="*/ 0 h 18288"/>
                      <a:gd name="connsiteX7" fmla="*/ 4326026 w 7818120"/>
                      <a:gd name="connsiteY7" fmla="*/ 0 h 18288"/>
                      <a:gd name="connsiteX8" fmla="*/ 4899355 w 7818120"/>
                      <a:gd name="connsiteY8" fmla="*/ 0 h 18288"/>
                      <a:gd name="connsiteX9" fmla="*/ 5550865 w 7818120"/>
                      <a:gd name="connsiteY9" fmla="*/ 0 h 18288"/>
                      <a:gd name="connsiteX10" fmla="*/ 6358738 w 7818120"/>
                      <a:gd name="connsiteY10" fmla="*/ 0 h 18288"/>
                      <a:gd name="connsiteX11" fmla="*/ 6853885 w 7818120"/>
                      <a:gd name="connsiteY11" fmla="*/ 0 h 18288"/>
                      <a:gd name="connsiteX12" fmla="*/ 7818120 w 7818120"/>
                      <a:gd name="connsiteY12" fmla="*/ 0 h 18288"/>
                      <a:gd name="connsiteX13" fmla="*/ 7818120 w 7818120"/>
                      <a:gd name="connsiteY13" fmla="*/ 18288 h 18288"/>
                      <a:gd name="connsiteX14" fmla="*/ 7244791 w 7818120"/>
                      <a:gd name="connsiteY14" fmla="*/ 18288 h 18288"/>
                      <a:gd name="connsiteX15" fmla="*/ 6827825 w 7818120"/>
                      <a:gd name="connsiteY15" fmla="*/ 18288 h 18288"/>
                      <a:gd name="connsiteX16" fmla="*/ 6176315 w 7818120"/>
                      <a:gd name="connsiteY16" fmla="*/ 18288 h 18288"/>
                      <a:gd name="connsiteX17" fmla="*/ 5681167 w 7818120"/>
                      <a:gd name="connsiteY17" fmla="*/ 18288 h 18288"/>
                      <a:gd name="connsiteX18" fmla="*/ 5029657 w 7818120"/>
                      <a:gd name="connsiteY18" fmla="*/ 18288 h 18288"/>
                      <a:gd name="connsiteX19" fmla="*/ 4378147 w 7818120"/>
                      <a:gd name="connsiteY19" fmla="*/ 18288 h 18288"/>
                      <a:gd name="connsiteX20" fmla="*/ 3726637 w 7818120"/>
                      <a:gd name="connsiteY20" fmla="*/ 18288 h 18288"/>
                      <a:gd name="connsiteX21" fmla="*/ 3075127 w 7818120"/>
                      <a:gd name="connsiteY21" fmla="*/ 18288 h 18288"/>
                      <a:gd name="connsiteX22" fmla="*/ 2501798 w 7818120"/>
                      <a:gd name="connsiteY22" fmla="*/ 18288 h 18288"/>
                      <a:gd name="connsiteX23" fmla="*/ 1772107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18120" h="18288" fill="none" extrusionOk="0">
                        <a:moveTo>
                          <a:pt x="0" y="0"/>
                        </a:moveTo>
                        <a:cubicBezTo>
                          <a:pt x="121520" y="-12182"/>
                          <a:pt x="211324" y="18247"/>
                          <a:pt x="416966" y="0"/>
                        </a:cubicBezTo>
                        <a:cubicBezTo>
                          <a:pt x="622608" y="-18247"/>
                          <a:pt x="891241" y="-13744"/>
                          <a:pt x="1146658" y="0"/>
                        </a:cubicBezTo>
                        <a:cubicBezTo>
                          <a:pt x="1402075" y="13744"/>
                          <a:pt x="1378880" y="-8543"/>
                          <a:pt x="1563624" y="0"/>
                        </a:cubicBezTo>
                        <a:cubicBezTo>
                          <a:pt x="1748368" y="8543"/>
                          <a:pt x="1972300" y="7443"/>
                          <a:pt x="2136953" y="0"/>
                        </a:cubicBezTo>
                        <a:cubicBezTo>
                          <a:pt x="2301606" y="-7443"/>
                          <a:pt x="2679634" y="12382"/>
                          <a:pt x="2944825" y="0"/>
                        </a:cubicBezTo>
                        <a:cubicBezTo>
                          <a:pt x="3210016" y="-12382"/>
                          <a:pt x="3409232" y="17967"/>
                          <a:pt x="3596335" y="0"/>
                        </a:cubicBezTo>
                        <a:cubicBezTo>
                          <a:pt x="3783438" y="-17967"/>
                          <a:pt x="4002523" y="-28578"/>
                          <a:pt x="4326026" y="0"/>
                        </a:cubicBezTo>
                        <a:cubicBezTo>
                          <a:pt x="4649529" y="28578"/>
                          <a:pt x="4777384" y="-3624"/>
                          <a:pt x="4899355" y="0"/>
                        </a:cubicBezTo>
                        <a:cubicBezTo>
                          <a:pt x="5021326" y="3624"/>
                          <a:pt x="5317653" y="1281"/>
                          <a:pt x="5550865" y="0"/>
                        </a:cubicBezTo>
                        <a:cubicBezTo>
                          <a:pt x="5784077" y="-1281"/>
                          <a:pt x="6142956" y="-39637"/>
                          <a:pt x="6358738" y="0"/>
                        </a:cubicBezTo>
                        <a:cubicBezTo>
                          <a:pt x="6574520" y="39637"/>
                          <a:pt x="6724785" y="-4460"/>
                          <a:pt x="6853885" y="0"/>
                        </a:cubicBezTo>
                        <a:cubicBezTo>
                          <a:pt x="6982985" y="4460"/>
                          <a:pt x="7403044" y="-1955"/>
                          <a:pt x="7818120" y="0"/>
                        </a:cubicBezTo>
                        <a:cubicBezTo>
                          <a:pt x="7817988" y="7702"/>
                          <a:pt x="7817908" y="13511"/>
                          <a:pt x="7818120" y="18288"/>
                        </a:cubicBezTo>
                        <a:cubicBezTo>
                          <a:pt x="7698847" y="-3267"/>
                          <a:pt x="7390924" y="22979"/>
                          <a:pt x="7244791" y="18288"/>
                        </a:cubicBezTo>
                        <a:cubicBezTo>
                          <a:pt x="7098658" y="13597"/>
                          <a:pt x="6952735" y="29357"/>
                          <a:pt x="6827825" y="18288"/>
                        </a:cubicBezTo>
                        <a:cubicBezTo>
                          <a:pt x="6702915" y="7219"/>
                          <a:pt x="6338661" y="34530"/>
                          <a:pt x="6176315" y="18288"/>
                        </a:cubicBezTo>
                        <a:cubicBezTo>
                          <a:pt x="6013969" y="2047"/>
                          <a:pt x="5850602" y="6362"/>
                          <a:pt x="5681167" y="18288"/>
                        </a:cubicBezTo>
                        <a:cubicBezTo>
                          <a:pt x="5511732" y="30214"/>
                          <a:pt x="5312143" y="419"/>
                          <a:pt x="5029657" y="18288"/>
                        </a:cubicBezTo>
                        <a:cubicBezTo>
                          <a:pt x="4747171" y="36158"/>
                          <a:pt x="4655062" y="30740"/>
                          <a:pt x="4378147" y="18288"/>
                        </a:cubicBezTo>
                        <a:cubicBezTo>
                          <a:pt x="4101232" y="5837"/>
                          <a:pt x="4037646" y="44706"/>
                          <a:pt x="3726637" y="18288"/>
                        </a:cubicBezTo>
                        <a:cubicBezTo>
                          <a:pt x="3415628" y="-8130"/>
                          <a:pt x="3321756" y="45507"/>
                          <a:pt x="3075127" y="18288"/>
                        </a:cubicBezTo>
                        <a:cubicBezTo>
                          <a:pt x="2828498" y="-8931"/>
                          <a:pt x="2684733" y="14853"/>
                          <a:pt x="2501798" y="18288"/>
                        </a:cubicBezTo>
                        <a:cubicBezTo>
                          <a:pt x="2318863" y="21723"/>
                          <a:pt x="2121844" y="-13013"/>
                          <a:pt x="1772107" y="18288"/>
                        </a:cubicBezTo>
                        <a:cubicBezTo>
                          <a:pt x="1422370" y="49589"/>
                          <a:pt x="1431548" y="31666"/>
                          <a:pt x="1120597" y="18288"/>
                        </a:cubicBezTo>
                        <a:cubicBezTo>
                          <a:pt x="809646" y="4911"/>
                          <a:pt x="246393" y="56240"/>
                          <a:pt x="0" y="18288"/>
                        </a:cubicBezTo>
                        <a:cubicBezTo>
                          <a:pt x="129" y="13298"/>
                          <a:pt x="-675" y="6857"/>
                          <a:pt x="0" y="0"/>
                        </a:cubicBezTo>
                        <a:close/>
                      </a:path>
                      <a:path w="7818120" h="18288" stroke="0" extrusionOk="0">
                        <a:moveTo>
                          <a:pt x="0" y="0"/>
                        </a:moveTo>
                        <a:cubicBezTo>
                          <a:pt x="177487" y="-4302"/>
                          <a:pt x="287499" y="4997"/>
                          <a:pt x="573329" y="0"/>
                        </a:cubicBezTo>
                        <a:cubicBezTo>
                          <a:pt x="859159" y="-4997"/>
                          <a:pt x="821965" y="-336"/>
                          <a:pt x="990295" y="0"/>
                        </a:cubicBezTo>
                        <a:cubicBezTo>
                          <a:pt x="1158625" y="336"/>
                          <a:pt x="1587918" y="-4681"/>
                          <a:pt x="1798168" y="0"/>
                        </a:cubicBezTo>
                        <a:cubicBezTo>
                          <a:pt x="2008418" y="4681"/>
                          <a:pt x="2088841" y="-2754"/>
                          <a:pt x="2371496" y="0"/>
                        </a:cubicBezTo>
                        <a:cubicBezTo>
                          <a:pt x="2654151" y="2754"/>
                          <a:pt x="2701462" y="-24976"/>
                          <a:pt x="2944825" y="0"/>
                        </a:cubicBezTo>
                        <a:cubicBezTo>
                          <a:pt x="3188188" y="24976"/>
                          <a:pt x="3511636" y="25407"/>
                          <a:pt x="3752698" y="0"/>
                        </a:cubicBezTo>
                        <a:cubicBezTo>
                          <a:pt x="3993760" y="-25407"/>
                          <a:pt x="4107153" y="6432"/>
                          <a:pt x="4247845" y="0"/>
                        </a:cubicBezTo>
                        <a:cubicBezTo>
                          <a:pt x="4388537" y="-6432"/>
                          <a:pt x="4835598" y="-5108"/>
                          <a:pt x="5055718" y="0"/>
                        </a:cubicBezTo>
                        <a:cubicBezTo>
                          <a:pt x="5275838" y="5108"/>
                          <a:pt x="5461006" y="-24536"/>
                          <a:pt x="5863590" y="0"/>
                        </a:cubicBezTo>
                        <a:cubicBezTo>
                          <a:pt x="6266174" y="24536"/>
                          <a:pt x="6355549" y="-19657"/>
                          <a:pt x="6515100" y="0"/>
                        </a:cubicBezTo>
                        <a:cubicBezTo>
                          <a:pt x="6674651" y="19657"/>
                          <a:pt x="7275423" y="-57462"/>
                          <a:pt x="7818120" y="0"/>
                        </a:cubicBezTo>
                        <a:cubicBezTo>
                          <a:pt x="7818132" y="8833"/>
                          <a:pt x="7818660" y="9830"/>
                          <a:pt x="7818120" y="18288"/>
                        </a:cubicBezTo>
                        <a:cubicBezTo>
                          <a:pt x="7610240" y="4606"/>
                          <a:pt x="7521789" y="7721"/>
                          <a:pt x="7401154" y="18288"/>
                        </a:cubicBezTo>
                        <a:cubicBezTo>
                          <a:pt x="7280519" y="28855"/>
                          <a:pt x="6930719" y="4225"/>
                          <a:pt x="6593281" y="18288"/>
                        </a:cubicBezTo>
                        <a:cubicBezTo>
                          <a:pt x="6255843" y="32351"/>
                          <a:pt x="6286682" y="1162"/>
                          <a:pt x="6098134" y="18288"/>
                        </a:cubicBezTo>
                        <a:cubicBezTo>
                          <a:pt x="5909586" y="35414"/>
                          <a:pt x="5602789" y="48596"/>
                          <a:pt x="5446624" y="18288"/>
                        </a:cubicBezTo>
                        <a:cubicBezTo>
                          <a:pt x="5290459" y="-12020"/>
                          <a:pt x="4917039" y="21960"/>
                          <a:pt x="4638751" y="18288"/>
                        </a:cubicBezTo>
                        <a:cubicBezTo>
                          <a:pt x="4360463" y="14616"/>
                          <a:pt x="4304690" y="5450"/>
                          <a:pt x="3987241" y="18288"/>
                        </a:cubicBezTo>
                        <a:cubicBezTo>
                          <a:pt x="3669792" y="31127"/>
                          <a:pt x="3758742" y="32551"/>
                          <a:pt x="3570275" y="18288"/>
                        </a:cubicBezTo>
                        <a:cubicBezTo>
                          <a:pt x="3381808" y="4025"/>
                          <a:pt x="3267153" y="36200"/>
                          <a:pt x="3075127" y="18288"/>
                        </a:cubicBezTo>
                        <a:cubicBezTo>
                          <a:pt x="2883101" y="376"/>
                          <a:pt x="2665825" y="10973"/>
                          <a:pt x="2267255" y="18288"/>
                        </a:cubicBezTo>
                        <a:cubicBezTo>
                          <a:pt x="1868685" y="25603"/>
                          <a:pt x="1884698" y="28410"/>
                          <a:pt x="1615745" y="18288"/>
                        </a:cubicBezTo>
                        <a:cubicBezTo>
                          <a:pt x="1346792" y="8167"/>
                          <a:pt x="1320952" y="10430"/>
                          <a:pt x="1120597" y="18288"/>
                        </a:cubicBezTo>
                        <a:cubicBezTo>
                          <a:pt x="920242" y="26146"/>
                          <a:pt x="556507" y="50790"/>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011556EB-2DA8-158F-CB52-A4F1CA967083}"/>
              </a:ext>
            </a:extLst>
          </p:cNvPr>
          <p:cNvSpPr>
            <a:spLocks/>
          </p:cNvSpPr>
          <p:nvPr/>
        </p:nvSpPr>
        <p:spPr>
          <a:xfrm>
            <a:off x="1383049" y="2228087"/>
            <a:ext cx="3129896" cy="3507601"/>
          </a:xfrm>
          <a:prstGeom prst="rect">
            <a:avLst/>
          </a:prstGeom>
        </p:spPr>
        <p:txBody>
          <a:bodyPr>
            <a:noAutofit/>
          </a:bodyPr>
          <a:lstStyle/>
          <a:p>
            <a:pPr defTabSz="704088">
              <a:spcAft>
                <a:spcPts val="600"/>
              </a:spcAft>
            </a:pPr>
            <a:r>
              <a:rPr lang="en-CN" sz="1078" kern="1200">
                <a:solidFill>
                  <a:schemeClr val="tx1"/>
                </a:solidFill>
                <a:latin typeface="+mn-lt"/>
                <a:ea typeface="+mn-ea"/>
                <a:cs typeface="+mn-cs"/>
              </a:rPr>
              <a:t>Talks between the US and North Vietnam began in 1968, but little progress had been made.</a:t>
            </a:r>
          </a:p>
          <a:p>
            <a:pPr defTabSz="704088">
              <a:spcAft>
                <a:spcPts val="600"/>
              </a:spcAft>
            </a:pPr>
            <a:r>
              <a:rPr lang="en-CN" sz="1078" kern="1200">
                <a:solidFill>
                  <a:schemeClr val="tx1"/>
                </a:solidFill>
                <a:latin typeface="+mn-lt"/>
                <a:ea typeface="+mn-ea"/>
                <a:cs typeface="+mn-cs"/>
              </a:rPr>
              <a:t>In September 1972, both sides were desperate enough to come to a deal. Nixon hoped to have the accords signed before the November election, even offering $10 billion in potential reparations. </a:t>
            </a:r>
          </a:p>
          <a:p>
            <a:pPr defTabSz="704088">
              <a:spcAft>
                <a:spcPts val="600"/>
              </a:spcAft>
            </a:pPr>
            <a:r>
              <a:rPr lang="en-CN" sz="1078" kern="1200">
                <a:solidFill>
                  <a:schemeClr val="tx1"/>
                </a:solidFill>
                <a:latin typeface="+mn-lt"/>
                <a:ea typeface="+mn-ea"/>
                <a:cs typeface="+mn-cs"/>
              </a:rPr>
              <a:t>In December Nixon ordered Linebacker II with 20,000 tonnes dropped on Hanoi. The bombing had little impact other than anger world opinion. The loss rates amongst US crews were 2.6%.</a:t>
            </a:r>
          </a:p>
          <a:p>
            <a:pPr defTabSz="704088">
              <a:spcAft>
                <a:spcPts val="600"/>
              </a:spcAft>
            </a:pPr>
            <a:r>
              <a:rPr lang="en-CN" sz="1078" kern="1200">
                <a:solidFill>
                  <a:schemeClr val="tx1"/>
                </a:solidFill>
                <a:latin typeface="+mn-lt"/>
                <a:ea typeface="+mn-ea"/>
                <a:cs typeface="+mn-cs"/>
              </a:rPr>
              <a:t>Eventually the accords were signed in January after the US made further concessions. .</a:t>
            </a:r>
          </a:p>
          <a:p>
            <a:pPr defTabSz="704088">
              <a:spcAft>
                <a:spcPts val="600"/>
              </a:spcAft>
            </a:pPr>
            <a:r>
              <a:rPr lang="en-CN" sz="1078" kern="1200">
                <a:solidFill>
                  <a:schemeClr val="tx1"/>
                </a:solidFill>
                <a:latin typeface="+mn-lt"/>
                <a:ea typeface="+mn-ea"/>
                <a:cs typeface="+mn-cs"/>
              </a:rPr>
              <a:t>Neither Kissinger or Nixon believed t</a:t>
            </a:r>
            <a:r>
              <a:rPr lang="en-US" sz="1078" kern="1200">
                <a:solidFill>
                  <a:schemeClr val="tx1"/>
                </a:solidFill>
                <a:latin typeface="+mn-lt"/>
                <a:ea typeface="+mn-ea"/>
                <a:cs typeface="+mn-cs"/>
              </a:rPr>
              <a:t>ha</a:t>
            </a:r>
            <a:r>
              <a:rPr lang="en-CN" sz="1078" kern="1200">
                <a:solidFill>
                  <a:schemeClr val="tx1"/>
                </a:solidFill>
                <a:latin typeface="+mn-lt"/>
                <a:ea typeface="+mn-ea"/>
                <a:cs typeface="+mn-cs"/>
              </a:rPr>
              <a:t>t South Vietnam would survive. They hoped they could get US troops out before a Communist takeover. </a:t>
            </a:r>
            <a:endParaRPr lang="en-CN" sz="1400"/>
          </a:p>
        </p:txBody>
      </p:sp>
      <p:sp>
        <p:nvSpPr>
          <p:cNvPr id="6" name="Content Placeholder 5">
            <a:extLst>
              <a:ext uri="{FF2B5EF4-FFF2-40B4-BE49-F238E27FC236}">
                <a16:creationId xmlns:a16="http://schemas.microsoft.com/office/drawing/2014/main" id="{82184BFE-F67D-7323-0E37-9DC922818C50}"/>
              </a:ext>
            </a:extLst>
          </p:cNvPr>
          <p:cNvSpPr>
            <a:spLocks/>
          </p:cNvSpPr>
          <p:nvPr/>
        </p:nvSpPr>
        <p:spPr>
          <a:xfrm>
            <a:off x="4631055" y="2228087"/>
            <a:ext cx="3129896" cy="3507601"/>
          </a:xfrm>
          <a:prstGeom prst="rect">
            <a:avLst/>
          </a:prstGeom>
        </p:spPr>
        <p:txBody>
          <a:bodyPr>
            <a:normAutofit fontScale="92500" lnSpcReduction="20000"/>
          </a:bodyPr>
          <a:lstStyle/>
          <a:p>
            <a:pPr defTabSz="704088">
              <a:lnSpc>
                <a:spcPct val="90000"/>
              </a:lnSpc>
              <a:spcAft>
                <a:spcPts val="600"/>
              </a:spcAft>
              <a:buFont typeface="Arial" panose="020B0604020202020204" pitchFamily="34" charset="0"/>
              <a:buChar char="•"/>
            </a:pPr>
            <a:r>
              <a:rPr lang="en-US" sz="1000" i="1" kern="1200">
                <a:solidFill>
                  <a:srgbClr val="202122"/>
                </a:solidFill>
                <a:latin typeface="Arial" panose="020B0604020202020204" pitchFamily="34" charset="0"/>
                <a:ea typeface="+mn-ea"/>
                <a:cs typeface="+mn-cs"/>
              </a:rPr>
              <a:t>The withdrawal of all U.S. and allied forces. </a:t>
            </a:r>
          </a:p>
          <a:p>
            <a:pPr defTabSz="704088">
              <a:lnSpc>
                <a:spcPct val="90000"/>
              </a:lnSpc>
              <a:spcAft>
                <a:spcPts val="600"/>
              </a:spcAft>
              <a:buFont typeface="Arial" panose="020B0604020202020204" pitchFamily="34" charset="0"/>
              <a:buChar char="•"/>
            </a:pPr>
            <a:r>
              <a:rPr lang="en-US" sz="1000" i="1" kern="1200">
                <a:solidFill>
                  <a:srgbClr val="202122"/>
                </a:solidFill>
                <a:latin typeface="Arial" panose="020B0604020202020204" pitchFamily="34" charset="0"/>
                <a:ea typeface="+mn-ea"/>
                <a:cs typeface="+mn-cs"/>
              </a:rPr>
              <a:t>The return of prisoners of war </a:t>
            </a:r>
          </a:p>
          <a:p>
            <a:pPr defTabSz="704088">
              <a:lnSpc>
                <a:spcPct val="90000"/>
              </a:lnSpc>
              <a:spcAft>
                <a:spcPts val="600"/>
              </a:spcAft>
              <a:buFont typeface="Arial" panose="020B0604020202020204" pitchFamily="34" charset="0"/>
              <a:buChar char="•"/>
            </a:pPr>
            <a:r>
              <a:rPr lang="en-US" sz="1000" i="1" kern="1200">
                <a:solidFill>
                  <a:srgbClr val="202122"/>
                </a:solidFill>
                <a:latin typeface="Arial" panose="020B0604020202020204" pitchFamily="34" charset="0"/>
                <a:ea typeface="+mn-ea"/>
                <a:cs typeface="+mn-cs"/>
              </a:rPr>
              <a:t>The clearing of mines from North Vietnamese ports by the U.S.</a:t>
            </a:r>
          </a:p>
          <a:p>
            <a:pPr defTabSz="704088">
              <a:lnSpc>
                <a:spcPct val="90000"/>
              </a:lnSpc>
              <a:spcAft>
                <a:spcPts val="600"/>
              </a:spcAft>
              <a:buFont typeface="Arial" panose="020B0604020202020204" pitchFamily="34" charset="0"/>
              <a:buChar char="•"/>
            </a:pPr>
            <a:r>
              <a:rPr lang="en-US" sz="1000" i="1" kern="1200">
                <a:solidFill>
                  <a:srgbClr val="202122"/>
                </a:solidFill>
                <a:latin typeface="Arial" panose="020B0604020202020204" pitchFamily="34" charset="0"/>
                <a:ea typeface="+mn-ea"/>
                <a:cs typeface="+mn-cs"/>
              </a:rPr>
              <a:t>A cease-fire in place in South Vietnam followed by precise delineations of communist and government zones of control.</a:t>
            </a:r>
          </a:p>
          <a:p>
            <a:pPr defTabSz="704088">
              <a:lnSpc>
                <a:spcPct val="90000"/>
              </a:lnSpc>
              <a:spcAft>
                <a:spcPts val="600"/>
              </a:spcAft>
              <a:buFont typeface="Arial" panose="020B0604020202020204" pitchFamily="34" charset="0"/>
              <a:buChar char="•"/>
            </a:pPr>
            <a:r>
              <a:rPr lang="en-US" sz="1000" i="1" kern="1200">
                <a:solidFill>
                  <a:srgbClr val="202122"/>
                </a:solidFill>
                <a:latin typeface="Arial" panose="020B0604020202020204" pitchFamily="34" charset="0"/>
                <a:ea typeface="+mn-ea"/>
                <a:cs typeface="+mn-cs"/>
              </a:rPr>
              <a:t>The establishment of a “National Council of National Reconciliation and Concord” to ensure democratic liberties and organize free elections in South Vietnam.</a:t>
            </a:r>
          </a:p>
          <a:p>
            <a:pPr defTabSz="704088">
              <a:lnSpc>
                <a:spcPct val="90000"/>
              </a:lnSpc>
              <a:spcAft>
                <a:spcPts val="600"/>
              </a:spcAft>
              <a:buFont typeface="Arial" panose="020B0604020202020204" pitchFamily="34" charset="0"/>
              <a:buChar char="•"/>
            </a:pPr>
            <a:r>
              <a:rPr lang="en-US" sz="1000" i="1" kern="1200">
                <a:solidFill>
                  <a:srgbClr val="202122"/>
                </a:solidFill>
                <a:latin typeface="Arial" panose="020B0604020202020204" pitchFamily="34" charset="0"/>
                <a:ea typeface="+mn-ea"/>
                <a:cs typeface="+mn-cs"/>
              </a:rPr>
              <a:t>The reunification of Vietnam through peaceful means without coercion or annexation by either party, and without foreign interference.</a:t>
            </a:r>
          </a:p>
          <a:p>
            <a:pPr defTabSz="704088">
              <a:lnSpc>
                <a:spcPct val="90000"/>
              </a:lnSpc>
              <a:spcAft>
                <a:spcPts val="600"/>
              </a:spcAft>
              <a:buFont typeface="Arial" panose="020B0604020202020204" pitchFamily="34" charset="0"/>
              <a:buChar char="•"/>
            </a:pPr>
            <a:r>
              <a:rPr lang="en-US" sz="1000" i="1" kern="1200">
                <a:solidFill>
                  <a:srgbClr val="202122"/>
                </a:solidFill>
                <a:latin typeface="Arial" panose="020B0604020202020204" pitchFamily="34" charset="0"/>
                <a:ea typeface="+mn-ea"/>
                <a:cs typeface="+mn-cs"/>
              </a:rPr>
              <a:t>The establishment of “Joint Military Commissions” composed of Canada, Hungary, Indonesia, and Poland to implement the cease-fire. </a:t>
            </a:r>
          </a:p>
          <a:p>
            <a:pPr defTabSz="704088">
              <a:lnSpc>
                <a:spcPct val="90000"/>
              </a:lnSpc>
              <a:spcAft>
                <a:spcPts val="600"/>
              </a:spcAft>
              <a:buFont typeface="Arial" panose="020B0604020202020204" pitchFamily="34" charset="0"/>
              <a:buChar char="•"/>
            </a:pPr>
            <a:r>
              <a:rPr lang="en-US" sz="1000" i="1" kern="1200">
                <a:solidFill>
                  <a:srgbClr val="202122"/>
                </a:solidFill>
                <a:latin typeface="Arial" panose="020B0604020202020204" pitchFamily="34" charset="0"/>
                <a:ea typeface="+mn-ea"/>
                <a:cs typeface="+mn-cs"/>
              </a:rPr>
              <a:t>The withdrawal of foreign troops from Laos and Cambodia.</a:t>
            </a:r>
          </a:p>
          <a:p>
            <a:pPr defTabSz="704088">
              <a:lnSpc>
                <a:spcPct val="90000"/>
              </a:lnSpc>
              <a:spcAft>
                <a:spcPts val="600"/>
              </a:spcAft>
              <a:buFont typeface="Arial" panose="020B0604020202020204" pitchFamily="34" charset="0"/>
              <a:buChar char="•"/>
            </a:pPr>
            <a:r>
              <a:rPr lang="en-US" sz="1000" i="1" kern="1200">
                <a:solidFill>
                  <a:srgbClr val="202122"/>
                </a:solidFill>
                <a:latin typeface="Arial" panose="020B0604020202020204" pitchFamily="34" charset="0"/>
                <a:ea typeface="+mn-ea"/>
                <a:cs typeface="+mn-cs"/>
              </a:rPr>
              <a:t>A ban on the introduction of war material in South Vietnam unless on a replacement basis.</a:t>
            </a:r>
          </a:p>
          <a:p>
            <a:pPr defTabSz="704088">
              <a:lnSpc>
                <a:spcPct val="90000"/>
              </a:lnSpc>
              <a:spcAft>
                <a:spcPts val="600"/>
              </a:spcAft>
              <a:buFont typeface="Arial" panose="020B0604020202020204" pitchFamily="34" charset="0"/>
              <a:buChar char="•"/>
            </a:pPr>
            <a:r>
              <a:rPr lang="en-US" sz="1000" i="1" kern="1200">
                <a:solidFill>
                  <a:srgbClr val="202122"/>
                </a:solidFill>
                <a:latin typeface="Arial" panose="020B0604020202020204" pitchFamily="34" charset="0"/>
                <a:ea typeface="+mn-ea"/>
                <a:cs typeface="+mn-cs"/>
              </a:rPr>
              <a:t>A ban on introducing further military personnel into South Vietnam.</a:t>
            </a:r>
          </a:p>
          <a:p>
            <a:pPr defTabSz="704088">
              <a:lnSpc>
                <a:spcPct val="90000"/>
              </a:lnSpc>
              <a:spcAft>
                <a:spcPts val="600"/>
              </a:spcAft>
              <a:buFont typeface="Arial" panose="020B0604020202020204" pitchFamily="34" charset="0"/>
              <a:buChar char="•"/>
            </a:pPr>
            <a:r>
              <a:rPr lang="en-US" sz="1000" i="1" kern="1200">
                <a:solidFill>
                  <a:srgbClr val="202122"/>
                </a:solidFill>
                <a:latin typeface="Arial" panose="020B0604020202020204" pitchFamily="34" charset="0"/>
                <a:ea typeface="+mn-ea"/>
                <a:cs typeface="+mn-cs"/>
              </a:rPr>
              <a:t>U.S. financial contributions to “healing the wounds of war” throughout Indochina.</a:t>
            </a:r>
          </a:p>
          <a:p>
            <a:pPr>
              <a:lnSpc>
                <a:spcPct val="90000"/>
              </a:lnSpc>
              <a:spcAft>
                <a:spcPts val="600"/>
              </a:spcAft>
            </a:pPr>
            <a:endParaRPr lang="en-CN" sz="1000"/>
          </a:p>
        </p:txBody>
      </p:sp>
      <p:pic>
        <p:nvPicPr>
          <p:cNvPr id="16388" name="Picture 4" descr="Paris Peace Accords: lessons on independence, self-reliance and  international solidarity">
            <a:extLst>
              <a:ext uri="{FF2B5EF4-FFF2-40B4-BE49-F238E27FC236}">
                <a16:creationId xmlns:a16="http://schemas.microsoft.com/office/drawing/2014/main" id="{C3FEFB4E-FB07-05AA-5ACE-72BA21C0D6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3049" y="5201553"/>
            <a:ext cx="2396863" cy="1478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8809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15" name="Rectangle 1741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7" name="Rectangle 1741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9" name="Rectangle 1741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1" name="Rectangle 1742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28697" y="348865"/>
            <a:ext cx="7533018" cy="877729"/>
          </a:xfrm>
        </p:spPr>
        <p:txBody>
          <a:bodyPr vert="horz" lIns="91440" tIns="45720" rIns="91440" bIns="45720" rtlCol="0" anchor="ctr">
            <a:normAutofit/>
          </a:bodyPr>
          <a:lstStyle/>
          <a:p>
            <a:pPr algn="l">
              <a:lnSpc>
                <a:spcPct val="90000"/>
              </a:lnSpc>
            </a:pPr>
            <a:r>
              <a:rPr lang="en-US" sz="3500" kern="1200">
                <a:solidFill>
                  <a:srgbClr val="FFFFFF"/>
                </a:solidFill>
                <a:latin typeface="+mj-lt"/>
                <a:ea typeface="+mj-ea"/>
                <a:cs typeface="+mj-cs"/>
                <a:hlinkClick r:id="rId2"/>
              </a:rPr>
              <a:t>Watergate</a:t>
            </a:r>
            <a:endParaRPr lang="en-US" sz="3500" kern="1200">
              <a:solidFill>
                <a:srgbClr val="FFFFFF"/>
              </a:solidFill>
              <a:latin typeface="+mj-lt"/>
              <a:ea typeface="+mj-ea"/>
              <a:cs typeface="+mj-cs"/>
            </a:endParaRPr>
          </a:p>
        </p:txBody>
      </p:sp>
      <p:sp>
        <p:nvSpPr>
          <p:cNvPr id="3" name="Content Placeholder 2"/>
          <p:cNvSpPr>
            <a:spLocks/>
          </p:cNvSpPr>
          <p:nvPr/>
        </p:nvSpPr>
        <p:spPr>
          <a:xfrm>
            <a:off x="839660" y="2112579"/>
            <a:ext cx="3741317" cy="4192805"/>
          </a:xfrm>
          <a:prstGeom prst="rect">
            <a:avLst/>
          </a:prstGeom>
        </p:spPr>
        <p:txBody>
          <a:bodyPr>
            <a:normAutofit/>
          </a:bodyPr>
          <a:lstStyle/>
          <a:p>
            <a:pPr defTabSz="841248">
              <a:spcAft>
                <a:spcPts val="600"/>
              </a:spcAft>
            </a:pPr>
            <a:endParaRPr lang="en-US" sz="1656" kern="1200">
              <a:solidFill>
                <a:schemeClr val="tx1"/>
              </a:solidFill>
              <a:latin typeface="+mn-lt"/>
              <a:ea typeface="+mn-ea"/>
              <a:cs typeface="+mn-cs"/>
            </a:endParaRPr>
          </a:p>
          <a:p>
            <a:pPr marL="0" indent="0">
              <a:spcAft>
                <a:spcPts val="600"/>
              </a:spcAft>
              <a:buNone/>
            </a:pPr>
            <a:endParaRPr lang="en-US"/>
          </a:p>
        </p:txBody>
      </p:sp>
      <p:sp>
        <p:nvSpPr>
          <p:cNvPr id="5" name="Content Placeholder 4">
            <a:extLst>
              <a:ext uri="{FF2B5EF4-FFF2-40B4-BE49-F238E27FC236}">
                <a16:creationId xmlns:a16="http://schemas.microsoft.com/office/drawing/2014/main" id="{792CA1A9-2737-43BD-6EA6-54E2FB8F6D83}"/>
              </a:ext>
            </a:extLst>
          </p:cNvPr>
          <p:cNvSpPr>
            <a:spLocks/>
          </p:cNvSpPr>
          <p:nvPr/>
        </p:nvSpPr>
        <p:spPr>
          <a:xfrm>
            <a:off x="4722159" y="2112579"/>
            <a:ext cx="3741317" cy="4192805"/>
          </a:xfrm>
          <a:prstGeom prst="rect">
            <a:avLst/>
          </a:prstGeom>
        </p:spPr>
        <p:txBody>
          <a:bodyPr>
            <a:normAutofit/>
          </a:bodyPr>
          <a:lstStyle/>
          <a:p>
            <a:pPr defTabSz="841248">
              <a:spcAft>
                <a:spcPts val="600"/>
              </a:spcAft>
            </a:pPr>
            <a:r>
              <a:rPr lang="en-US" sz="1656" kern="1200">
                <a:solidFill>
                  <a:schemeClr val="tx1"/>
                </a:solidFill>
                <a:latin typeface="+mn-lt"/>
                <a:ea typeface="+mn-ea"/>
                <a:cs typeface="+mn-cs"/>
              </a:rPr>
              <a:t>Kissinger often asserted that he achieved a decent settlement at Paris, which was wrecked by Watergate, communist perfidy and congressional pusillanimity.</a:t>
            </a:r>
          </a:p>
          <a:p>
            <a:pPr defTabSz="841248">
              <a:spcAft>
                <a:spcPts val="600"/>
              </a:spcAft>
            </a:pPr>
            <a:r>
              <a:rPr lang="en-US" sz="1656" kern="1200">
                <a:solidFill>
                  <a:schemeClr val="tx1"/>
                </a:solidFill>
                <a:latin typeface="+mn-lt"/>
                <a:ea typeface="+mn-ea"/>
                <a:cs typeface="+mn-cs"/>
              </a:rPr>
              <a:t>Watergate changed nothing. Neither Nixon or Kissinger believed that South Vietnam could survive. The Secretary of State had got the US out of Vietnam with some dignity, but they had abandoned the South Vietnamese.</a:t>
            </a:r>
          </a:p>
          <a:p>
            <a:pPr defTabSz="841248">
              <a:spcAft>
                <a:spcPts val="600"/>
              </a:spcAft>
            </a:pPr>
            <a:r>
              <a:rPr lang="en-US" sz="1656" kern="1200">
                <a:solidFill>
                  <a:schemeClr val="tx1"/>
                </a:solidFill>
                <a:latin typeface="+mn-lt"/>
                <a:ea typeface="+mn-ea"/>
                <a:cs typeface="+mn-cs"/>
              </a:rPr>
              <a:t>The big change Watergate brought, was limiting the power of the President to conduct covert actions.</a:t>
            </a:r>
            <a:endParaRPr lang="en-US"/>
          </a:p>
        </p:txBody>
      </p:sp>
      <p:pic>
        <p:nvPicPr>
          <p:cNvPr id="17410" name="Picture 2" descr="Nixon resigns | August 8, 1974 | HISTORY">
            <a:extLst>
              <a:ext uri="{FF2B5EF4-FFF2-40B4-BE49-F238E27FC236}">
                <a16:creationId xmlns:a16="http://schemas.microsoft.com/office/drawing/2014/main" id="{23F12B0B-06CF-B6D6-151A-D37D91424E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751" y="2708920"/>
            <a:ext cx="4310226" cy="2424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6057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287"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C3DB32F-D03D-02F2-3536-7A06DEAD902A}"/>
              </a:ext>
            </a:extLst>
          </p:cNvPr>
          <p:cNvSpPr>
            <a:spLocks noGrp="1"/>
          </p:cNvSpPr>
          <p:nvPr>
            <p:ph type="title"/>
          </p:nvPr>
        </p:nvSpPr>
        <p:spPr>
          <a:xfrm>
            <a:off x="628650" y="1412488"/>
            <a:ext cx="2174391" cy="4363844"/>
          </a:xfrm>
        </p:spPr>
        <p:txBody>
          <a:bodyPr anchor="t">
            <a:normAutofit/>
          </a:bodyPr>
          <a:lstStyle/>
          <a:p>
            <a:pPr>
              <a:lnSpc>
                <a:spcPct val="90000"/>
              </a:lnSpc>
            </a:pPr>
            <a:r>
              <a:rPr lang="en-US" sz="2700" dirty="0">
                <a:solidFill>
                  <a:srgbClr val="FFFFFF"/>
                </a:solidFill>
                <a:effectLst/>
                <a:latin typeface="Arial" panose="020B0604020202020204" pitchFamily="34" charset="0"/>
              </a:rPr>
              <a:t>Explain the methods used by President Nixon in an attempt to gain ‘peace with honour’ in Vietnam’.</a:t>
            </a:r>
            <a:br>
              <a:rPr lang="en-US" sz="2700" dirty="0">
                <a:solidFill>
                  <a:srgbClr val="FFFFFF"/>
                </a:solidFill>
                <a:effectLst/>
                <a:latin typeface="Arial" panose="020B0604020202020204" pitchFamily="34" charset="0"/>
              </a:rPr>
            </a:br>
            <a:endParaRPr lang="en-CN" sz="2700" dirty="0">
              <a:solidFill>
                <a:srgbClr val="FFFFFF"/>
              </a:solidFill>
            </a:endParaRPr>
          </a:p>
        </p:txBody>
      </p:sp>
      <p:sp>
        <p:nvSpPr>
          <p:cNvPr id="3" name="Content Placeholder 2">
            <a:extLst>
              <a:ext uri="{FF2B5EF4-FFF2-40B4-BE49-F238E27FC236}">
                <a16:creationId xmlns:a16="http://schemas.microsoft.com/office/drawing/2014/main" id="{C38F5EFD-0619-A03D-790B-AA3F095BE288}"/>
              </a:ext>
            </a:extLst>
          </p:cNvPr>
          <p:cNvSpPr>
            <a:spLocks noGrp="1"/>
          </p:cNvSpPr>
          <p:nvPr>
            <p:ph sz="half" idx="1"/>
          </p:nvPr>
        </p:nvSpPr>
        <p:spPr>
          <a:xfrm>
            <a:off x="3285641" y="1412489"/>
            <a:ext cx="2570462" cy="4363844"/>
          </a:xfrm>
        </p:spPr>
        <p:txBody>
          <a:bodyPr>
            <a:normAutofit/>
          </a:bodyPr>
          <a:lstStyle/>
          <a:p>
            <a:endParaRPr lang="en-CN" sz="1700"/>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403"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54139CF-8102-F2F5-EA82-A10B800D038F}"/>
              </a:ext>
            </a:extLst>
          </p:cNvPr>
          <p:cNvSpPr>
            <a:spLocks noGrp="1"/>
          </p:cNvSpPr>
          <p:nvPr>
            <p:ph sz="half" idx="2"/>
          </p:nvPr>
        </p:nvSpPr>
        <p:spPr>
          <a:xfrm>
            <a:off x="6338703" y="1412489"/>
            <a:ext cx="2398275" cy="4363844"/>
          </a:xfrm>
        </p:spPr>
        <p:txBody>
          <a:bodyPr>
            <a:normAutofit/>
          </a:bodyPr>
          <a:lstStyle/>
          <a:p>
            <a:endParaRPr lang="en-CN" sz="1700"/>
          </a:p>
        </p:txBody>
      </p:sp>
    </p:spTree>
    <p:extLst>
      <p:ext uri="{BB962C8B-B14F-4D97-AF65-F5344CB8AC3E}">
        <p14:creationId xmlns:p14="http://schemas.microsoft.com/office/powerpoint/2010/main" val="1077146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6" name="Picture 5"/>
          <p:cNvPicPr>
            <a:picLocks noChangeAspect="1"/>
          </p:cNvPicPr>
          <p:nvPr/>
        </p:nvPicPr>
        <p:blipFill rotWithShape="1">
          <a:blip r:embed="rId2"/>
          <a:srcRect l="8310" r="14024" b="-2"/>
          <a:stretch/>
        </p:blipFill>
        <p:spPr>
          <a:xfrm>
            <a:off x="-914" y="-4"/>
            <a:ext cx="9143771" cy="6858000"/>
          </a:xfrm>
          <a:prstGeom prst="rect">
            <a:avLst/>
          </a:prstGeom>
        </p:spPr>
      </p:pic>
      <p:sp>
        <p:nvSpPr>
          <p:cNvPr id="13" name="Freeform: Shape 12">
            <a:extLst>
              <a:ext uri="{FF2B5EF4-FFF2-40B4-BE49-F238E27FC236}">
                <a16:creationId xmlns:a16="http://schemas.microsoft.com/office/drawing/2014/main" id="{8CC700D5-9809-43F4-89D5-7DBBCB0DC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032" y="1386250"/>
            <a:ext cx="3449090" cy="411340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C7163242-6303-46DC-BAC1-2A204F061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4679" y="1494845"/>
            <a:ext cx="3265945" cy="386112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solidFill>
                <a:prstClr val="white"/>
              </a:solidFill>
              <a:latin typeface="Meiryo"/>
            </a:endParaRPr>
          </a:p>
        </p:txBody>
      </p:sp>
      <p:sp>
        <p:nvSpPr>
          <p:cNvPr id="17" name="Freeform: Shape 16">
            <a:extLst>
              <a:ext uri="{FF2B5EF4-FFF2-40B4-BE49-F238E27FC236}">
                <a16:creationId xmlns:a16="http://schemas.microsoft.com/office/drawing/2014/main" id="{805C4C40-D70E-4C4F-B228-98A0A6132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00000" flipH="1">
            <a:off x="740418" y="1122042"/>
            <a:ext cx="3681099" cy="461391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1227383" y="1872171"/>
            <a:ext cx="2666769" cy="2042712"/>
          </a:xfrm>
        </p:spPr>
        <p:txBody>
          <a:bodyPr vert="horz" lIns="91440" tIns="45720" rIns="91440" bIns="45720" rtlCol="0" anchor="b">
            <a:normAutofit/>
          </a:bodyPr>
          <a:lstStyle/>
          <a:p>
            <a:pPr>
              <a:lnSpc>
                <a:spcPct val="90000"/>
              </a:lnSpc>
            </a:pPr>
            <a:r>
              <a:rPr lang="en-US" sz="3200" kern="1200">
                <a:solidFill>
                  <a:schemeClr val="tx1">
                    <a:lumMod val="75000"/>
                    <a:lumOff val="25000"/>
                  </a:schemeClr>
                </a:solidFill>
                <a:latin typeface="+mj-lt"/>
                <a:ea typeface="+mj-ea"/>
                <a:cs typeface="+mj-cs"/>
              </a:rPr>
              <a:t>Why did the Viet Cong fight from underground?</a:t>
            </a:r>
          </a:p>
        </p:txBody>
      </p:sp>
      <p:grpSp>
        <p:nvGrpSpPr>
          <p:cNvPr id="19" name="Group 18">
            <a:extLst>
              <a:ext uri="{FF2B5EF4-FFF2-40B4-BE49-F238E27FC236}">
                <a16:creationId xmlns:a16="http://schemas.microsoft.com/office/drawing/2014/main" id="{06536C0D-2219-44F1-94EC-B9A56501DB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87227" y="1122043"/>
            <a:ext cx="3681099" cy="4613915"/>
            <a:chOff x="6516303" y="1122043"/>
            <a:chExt cx="4908132" cy="4613915"/>
          </a:xfrm>
        </p:grpSpPr>
        <p:sp>
          <p:nvSpPr>
            <p:cNvPr id="20" name="Freeform: Shape 19">
              <a:extLst>
                <a:ext uri="{FF2B5EF4-FFF2-40B4-BE49-F238E27FC236}">
                  <a16:creationId xmlns:a16="http://schemas.microsoft.com/office/drawing/2014/main" id="{9DF0CCBF-D7FD-451C-92EB-84C362B690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710901" y="1264257"/>
              <a:ext cx="4534335" cy="423539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20">
              <a:extLst>
                <a:ext uri="{FF2B5EF4-FFF2-40B4-BE49-F238E27FC236}">
                  <a16:creationId xmlns:a16="http://schemas.microsoft.com/office/drawing/2014/main" id="{2B1B8EEB-4E8B-43EC-AB8F-F7E2CD9682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300000">
              <a:off x="6516303" y="1122043"/>
              <a:ext cx="4908132" cy="461391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4" name="Content Placeholder 3"/>
          <p:cNvPicPr>
            <a:picLocks noGrp="1" noChangeAspect="1"/>
          </p:cNvPicPr>
          <p:nvPr>
            <p:ph idx="4294967295"/>
          </p:nvPr>
        </p:nvPicPr>
        <p:blipFill rotWithShape="1">
          <a:blip r:embed="rId3"/>
          <a:srcRect l="23766" r="22312" b="2"/>
          <a:stretch/>
        </p:blipFill>
        <p:spPr>
          <a:xfrm>
            <a:off x="5161706" y="1386254"/>
            <a:ext cx="3171261" cy="3969721"/>
          </a:xfrm>
          <a:custGeom>
            <a:avLst/>
            <a:gdLst/>
            <a:ahLst/>
            <a:cxnLst/>
            <a:rect l="l" t="t" r="r" b="b"/>
            <a:pathLst>
              <a:path w="3952684" h="3588642">
                <a:moveTo>
                  <a:pt x="2262021" y="0"/>
                </a:moveTo>
                <a:cubicBezTo>
                  <a:pt x="2521915" y="0"/>
                  <a:pt x="2761111" y="48268"/>
                  <a:pt x="2973080" y="143330"/>
                </a:cubicBezTo>
                <a:cubicBezTo>
                  <a:pt x="3171733" y="232491"/>
                  <a:pt x="3346211" y="362626"/>
                  <a:pt x="3491678" y="530048"/>
                </a:cubicBezTo>
                <a:cubicBezTo>
                  <a:pt x="3788979" y="872350"/>
                  <a:pt x="3952684" y="1358801"/>
                  <a:pt x="3952684" y="1899831"/>
                </a:cubicBezTo>
                <a:cubicBezTo>
                  <a:pt x="3952684" y="2115686"/>
                  <a:pt x="3889322" y="2288927"/>
                  <a:pt x="3747331" y="2461593"/>
                </a:cubicBezTo>
                <a:cubicBezTo>
                  <a:pt x="3598809" y="2642210"/>
                  <a:pt x="3375643" y="2808567"/>
                  <a:pt x="3139331" y="2984675"/>
                </a:cubicBezTo>
                <a:cubicBezTo>
                  <a:pt x="3095732" y="3017128"/>
                  <a:pt x="3050692" y="3050728"/>
                  <a:pt x="3005652" y="3084736"/>
                </a:cubicBezTo>
                <a:cubicBezTo>
                  <a:pt x="2602495" y="3389096"/>
                  <a:pt x="2308249" y="3588642"/>
                  <a:pt x="1907213" y="3588642"/>
                </a:cubicBezTo>
                <a:cubicBezTo>
                  <a:pt x="1296158" y="3588642"/>
                  <a:pt x="863400" y="3343695"/>
                  <a:pt x="460242" y="2769559"/>
                </a:cubicBezTo>
                <a:cubicBezTo>
                  <a:pt x="407483" y="2694411"/>
                  <a:pt x="355911" y="2626066"/>
                  <a:pt x="306036" y="2560014"/>
                </a:cubicBezTo>
                <a:cubicBezTo>
                  <a:pt x="99326" y="2286139"/>
                  <a:pt x="0" y="2143712"/>
                  <a:pt x="0" y="1899831"/>
                </a:cubicBezTo>
                <a:cubicBezTo>
                  <a:pt x="0" y="1657671"/>
                  <a:pt x="62259" y="1418460"/>
                  <a:pt x="184911" y="1188839"/>
                </a:cubicBezTo>
                <a:cubicBezTo>
                  <a:pt x="304934" y="964216"/>
                  <a:pt x="476527" y="758606"/>
                  <a:pt x="694859" y="577907"/>
                </a:cubicBezTo>
                <a:cubicBezTo>
                  <a:pt x="909458" y="400240"/>
                  <a:pt x="1164345" y="253716"/>
                  <a:pt x="1432127" y="154228"/>
                </a:cubicBezTo>
                <a:cubicBezTo>
                  <a:pt x="1707119" y="51875"/>
                  <a:pt x="1986436" y="0"/>
                  <a:pt x="2262021" y="0"/>
                </a:cubicBezTo>
                <a:close/>
              </a:path>
            </a:pathLst>
          </a:custGeom>
        </p:spPr>
      </p:pic>
    </p:spTree>
    <p:extLst>
      <p:ext uri="{BB962C8B-B14F-4D97-AF65-F5344CB8AC3E}">
        <p14:creationId xmlns:p14="http://schemas.microsoft.com/office/powerpoint/2010/main" val="24861338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Arc 1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6100024" y="863980"/>
            <a:ext cx="2987899"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9D285AE-396B-4E89-53E6-1E2EBA706AE4}"/>
              </a:ext>
            </a:extLst>
          </p:cNvPr>
          <p:cNvSpPr>
            <a:spLocks noGrp="1"/>
          </p:cNvSpPr>
          <p:nvPr>
            <p:ph type="title"/>
          </p:nvPr>
        </p:nvSpPr>
        <p:spPr>
          <a:xfrm>
            <a:off x="4421221" y="479493"/>
            <a:ext cx="4094129" cy="1325563"/>
          </a:xfrm>
        </p:spPr>
        <p:txBody>
          <a:bodyPr vert="horz" lIns="91440" tIns="45720" rIns="91440" bIns="45720" rtlCol="0" anchor="ctr">
            <a:normAutofit/>
          </a:bodyPr>
          <a:lstStyle/>
          <a:p>
            <a:pPr algn="l">
              <a:lnSpc>
                <a:spcPct val="90000"/>
              </a:lnSpc>
            </a:pPr>
            <a:r>
              <a:rPr lang="en-US" kern="1200">
                <a:solidFill>
                  <a:schemeClr val="tx1"/>
                </a:solidFill>
                <a:latin typeface="+mj-lt"/>
                <a:ea typeface="+mj-ea"/>
                <a:cs typeface="+mj-cs"/>
                <a:hlinkClick r:id="rId2"/>
              </a:rPr>
              <a:t>Fall of Saigon</a:t>
            </a:r>
            <a:endParaRPr lang="en-US" kern="1200">
              <a:solidFill>
                <a:schemeClr val="tx1"/>
              </a:solidFill>
              <a:latin typeface="+mj-lt"/>
              <a:ea typeface="+mj-ea"/>
              <a:cs typeface="+mj-cs"/>
            </a:endParaRPr>
          </a:p>
        </p:txBody>
      </p:sp>
      <p:sp>
        <p:nvSpPr>
          <p:cNvPr id="15" name="Freeform: Shape 1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004647"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Content Placeholder 5" descr="A map of the south vietnam&#10;&#10;Description automatically generated">
            <a:extLst>
              <a:ext uri="{FF2B5EF4-FFF2-40B4-BE49-F238E27FC236}">
                <a16:creationId xmlns:a16="http://schemas.microsoft.com/office/drawing/2014/main" id="{B0CA2059-3488-AB38-7F34-4B4144CC618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27386" y="670220"/>
            <a:ext cx="3583036" cy="5347815"/>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08C0595F-CB0F-4496-DF06-191E8E1B17F7}"/>
              </a:ext>
            </a:extLst>
          </p:cNvPr>
          <p:cNvSpPr>
            <a:spLocks noGrp="1"/>
          </p:cNvSpPr>
          <p:nvPr>
            <p:ph sz="half" idx="1"/>
          </p:nvPr>
        </p:nvSpPr>
        <p:spPr>
          <a:xfrm>
            <a:off x="4421221" y="1984443"/>
            <a:ext cx="4094129" cy="4192520"/>
          </a:xfrm>
        </p:spPr>
        <p:txBody>
          <a:bodyPr vert="horz" lIns="91440" tIns="45720" rIns="91440" bIns="45720" rtlCol="0">
            <a:normAutofit fontScale="85000" lnSpcReduction="10000"/>
          </a:bodyPr>
          <a:lstStyle/>
          <a:p>
            <a:pPr indent="-228600">
              <a:lnSpc>
                <a:spcPct val="90000"/>
              </a:lnSpc>
            </a:pPr>
            <a:r>
              <a:rPr lang="en-US" sz="1500" dirty="0"/>
              <a:t>Following the US withdrawal the South Vietnamese economy went into depression.</a:t>
            </a:r>
          </a:p>
          <a:p>
            <a:pPr indent="-228600">
              <a:lnSpc>
                <a:spcPct val="90000"/>
              </a:lnSpc>
            </a:pPr>
            <a:r>
              <a:rPr lang="en-US" sz="1500" dirty="0"/>
              <a:t>Finally, land reforms were </a:t>
            </a:r>
            <a:r>
              <a:rPr lang="en-US" sz="1500" dirty="0" err="1"/>
              <a:t>udenrtaken</a:t>
            </a:r>
            <a:r>
              <a:rPr lang="en-US" sz="1500" dirty="0"/>
              <a:t> and off-shore oil was discovered, but it had come too late. </a:t>
            </a:r>
          </a:p>
          <a:p>
            <a:pPr indent="-228600">
              <a:lnSpc>
                <a:spcPct val="90000"/>
              </a:lnSpc>
            </a:pPr>
            <a:r>
              <a:rPr lang="en-US" sz="1500" dirty="0"/>
              <a:t>US aid had fallen from $2.3bn to $700 million. The number was insufficient to maintain a million strong American trained army. </a:t>
            </a:r>
          </a:p>
          <a:p>
            <a:pPr indent="-228600">
              <a:lnSpc>
                <a:spcPct val="90000"/>
              </a:lnSpc>
            </a:pPr>
            <a:r>
              <a:rPr lang="en-US" sz="1500" dirty="0"/>
              <a:t>Despite Ford’s assurances that the US would enforce the Paris Peace Accords, the North Vietnamese did not believe the President would reengage. The US was now preoccupied with the Middle East. </a:t>
            </a:r>
          </a:p>
          <a:p>
            <a:pPr indent="-228600">
              <a:lnSpc>
                <a:spcPct val="90000"/>
              </a:lnSpc>
            </a:pPr>
            <a:r>
              <a:rPr lang="en-US" sz="1500" dirty="0"/>
              <a:t>The North began a series of well conceived raids in March 1975. The lack of US air retaliation emboldened the attackers and </a:t>
            </a:r>
            <a:r>
              <a:rPr lang="en-US" sz="1500" dirty="0" err="1"/>
              <a:t>demoralised</a:t>
            </a:r>
            <a:r>
              <a:rPr lang="en-US" sz="1500" dirty="0"/>
              <a:t> the defenders.</a:t>
            </a:r>
          </a:p>
          <a:p>
            <a:pPr indent="-228600">
              <a:lnSpc>
                <a:spcPct val="90000"/>
              </a:lnSpc>
            </a:pPr>
            <a:r>
              <a:rPr lang="en-US" sz="1500" dirty="0"/>
              <a:t>Southern resistance killed around 10,000 North Vietnamese, but they were overwhelmed. On 30 April the North declared victory. </a:t>
            </a:r>
          </a:p>
          <a:p>
            <a:pPr indent="-228600">
              <a:lnSpc>
                <a:spcPct val="90000"/>
              </a:lnSpc>
            </a:pPr>
            <a:r>
              <a:rPr lang="en-US" sz="1500" dirty="0"/>
              <a:t>Several thousand South Vietnamese were subsequently murdered in the following months, though these were unsanctioned. 300,000 were sent to labour camps and 10,000 died. The economy collapsed with much of the South’s wealth requisitioned. </a:t>
            </a:r>
          </a:p>
        </p:txBody>
      </p:sp>
    </p:spTree>
    <p:extLst>
      <p:ext uri="{BB962C8B-B14F-4D97-AF65-F5344CB8AC3E}">
        <p14:creationId xmlns:p14="http://schemas.microsoft.com/office/powerpoint/2010/main" val="1456812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 name="Rectangle 1053">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angerous Steps: Viet Cong Booby Traps - The Armory Life">
            <a:extLst>
              <a:ext uri="{FF2B5EF4-FFF2-40B4-BE49-F238E27FC236}">
                <a16:creationId xmlns:a16="http://schemas.microsoft.com/office/drawing/2014/main" id="{45102E66-4F15-69DE-EFAA-CD729BBC3A75}"/>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3489" r="23927" b="-3"/>
          <a:stretch/>
        </p:blipFill>
        <p:spPr bwMode="auto">
          <a:xfrm>
            <a:off x="4654550" y="639763"/>
            <a:ext cx="2255838" cy="2541588"/>
          </a:xfrm>
          <a:prstGeom prst="rect">
            <a:avLst/>
          </a:prstGeom>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9D75039-44AD-BCFC-8748-558754665D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550" y="3249613"/>
            <a:ext cx="2255838" cy="2970213"/>
          </a:xfrm>
          <a:prstGeom prst="rect">
            <a:avLst/>
          </a:prstGeom>
        </p:spPr>
      </p:pic>
      <p:pic>
        <p:nvPicPr>
          <p:cNvPr id="10" name="Content Placeholder 9"/>
          <p:cNvPicPr>
            <a:picLocks noGrp="1" noChangeAspect="1"/>
          </p:cNvPicPr>
          <p:nvPr>
            <p:ph sz="half" idx="1"/>
          </p:nvPr>
        </p:nvPicPr>
        <p:blipFill rotWithShape="1">
          <a:blip r:embed="rId4"/>
          <a:srcRect l="5266" r="6729" b="-5"/>
          <a:stretch/>
        </p:blipFill>
        <p:spPr>
          <a:xfrm>
            <a:off x="6978650" y="639763"/>
            <a:ext cx="1604963" cy="1814513"/>
          </a:xfrm>
          <a:prstGeom prst="rect">
            <a:avLst/>
          </a:prstGeom>
        </p:spPr>
      </p:pic>
      <p:pic>
        <p:nvPicPr>
          <p:cNvPr id="11" name="Picture 10"/>
          <p:cNvPicPr>
            <a:picLocks noChangeAspect="1"/>
          </p:cNvPicPr>
          <p:nvPr/>
        </p:nvPicPr>
        <p:blipFill rotWithShape="1">
          <a:blip r:embed="rId5"/>
          <a:srcRect l="15966" r="24790" b="-2"/>
          <a:stretch/>
        </p:blipFill>
        <p:spPr>
          <a:xfrm>
            <a:off x="6978650" y="2522538"/>
            <a:ext cx="1604963" cy="1811338"/>
          </a:xfrm>
          <a:prstGeom prst="rect">
            <a:avLst/>
          </a:prstGeom>
        </p:spPr>
      </p:pic>
      <p:pic>
        <p:nvPicPr>
          <p:cNvPr id="6" name="Picture 5"/>
          <p:cNvPicPr>
            <a:picLocks noChangeAspect="1"/>
          </p:cNvPicPr>
          <p:nvPr/>
        </p:nvPicPr>
        <p:blipFill rotWithShape="1">
          <a:blip r:embed="rId6"/>
          <a:srcRect r="33352" b="-3"/>
          <a:stretch/>
        </p:blipFill>
        <p:spPr>
          <a:xfrm>
            <a:off x="6978650" y="4402138"/>
            <a:ext cx="1604963" cy="1816100"/>
          </a:xfrm>
          <a:prstGeom prst="rect">
            <a:avLst/>
          </a:prstGeom>
        </p:spPr>
      </p:pic>
      <p:sp>
        <p:nvSpPr>
          <p:cNvPr id="2" name="Title 1"/>
          <p:cNvSpPr>
            <a:spLocks noGrp="1"/>
          </p:cNvSpPr>
          <p:nvPr>
            <p:ph type="title"/>
          </p:nvPr>
        </p:nvSpPr>
        <p:spPr>
          <a:xfrm>
            <a:off x="466221" y="640080"/>
            <a:ext cx="3168968" cy="5578816"/>
          </a:xfrm>
        </p:spPr>
        <p:txBody>
          <a:bodyPr vert="horz" lIns="91440" tIns="45720" rIns="91440" bIns="45720" rtlCol="0" anchor="ctr">
            <a:normAutofit/>
          </a:bodyPr>
          <a:lstStyle/>
          <a:p>
            <a:pPr>
              <a:lnSpc>
                <a:spcPct val="90000"/>
              </a:lnSpc>
            </a:pPr>
            <a:r>
              <a:rPr lang="en-US" kern="1200">
                <a:solidFill>
                  <a:srgbClr val="FFFFFF"/>
                </a:solidFill>
                <a:latin typeface="+mj-lt"/>
                <a:ea typeface="+mj-ea"/>
                <a:cs typeface="+mj-cs"/>
              </a:rPr>
              <a:t>How did the Viet Cong sap American morale?</a:t>
            </a:r>
          </a:p>
        </p:txBody>
      </p:sp>
    </p:spTree>
    <p:extLst>
      <p:ext uri="{BB962C8B-B14F-4D97-AF65-F5344CB8AC3E}">
        <p14:creationId xmlns:p14="http://schemas.microsoft.com/office/powerpoint/2010/main" val="1168294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287"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28650" y="1412488"/>
            <a:ext cx="2174391" cy="4363844"/>
          </a:xfrm>
        </p:spPr>
        <p:txBody>
          <a:bodyPr anchor="t">
            <a:normAutofit/>
          </a:bodyPr>
          <a:lstStyle/>
          <a:p>
            <a:r>
              <a:rPr lang="en-US" sz="3500" dirty="0">
                <a:solidFill>
                  <a:srgbClr val="FFFFFF"/>
                </a:solidFill>
                <a:hlinkClick r:id="rId2"/>
              </a:rPr>
              <a:t>Why was airpower not decisive?</a:t>
            </a:r>
            <a:br>
              <a:rPr lang="en-US" sz="3500" dirty="0">
                <a:solidFill>
                  <a:srgbClr val="FFFFFF"/>
                </a:solidFill>
              </a:rPr>
            </a:br>
            <a:endParaRPr lang="en-NZ" sz="3500" dirty="0">
              <a:solidFill>
                <a:srgbClr val="FFFFFF"/>
              </a:solidFill>
            </a:endParaRPr>
          </a:p>
        </p:txBody>
      </p:sp>
      <p:sp>
        <p:nvSpPr>
          <p:cNvPr id="3" name="Content Placeholder 2"/>
          <p:cNvSpPr>
            <a:spLocks noGrp="1"/>
          </p:cNvSpPr>
          <p:nvPr>
            <p:ph sz="half" idx="1"/>
          </p:nvPr>
        </p:nvSpPr>
        <p:spPr>
          <a:xfrm>
            <a:off x="3285640" y="332656"/>
            <a:ext cx="2811753" cy="6120679"/>
          </a:xfrm>
        </p:spPr>
        <p:txBody>
          <a:bodyPr>
            <a:normAutofit fontScale="92500"/>
          </a:bodyPr>
          <a:lstStyle/>
          <a:p>
            <a:pPr>
              <a:lnSpc>
                <a:spcPct val="90000"/>
              </a:lnSpc>
            </a:pPr>
            <a:r>
              <a:rPr lang="en-NZ" sz="1400" dirty="0"/>
              <a:t>Johnson claimed the US could land a bomb on a dime, but they could not. The computer systems could not guide the bombs. </a:t>
            </a:r>
          </a:p>
          <a:p>
            <a:pPr>
              <a:lnSpc>
                <a:spcPct val="90000"/>
              </a:lnSpc>
            </a:pPr>
            <a:r>
              <a:rPr lang="en-NZ" sz="1400" dirty="0"/>
              <a:t>Bombing often fails against dug-in troops and complex industrial and communications targets.</a:t>
            </a:r>
          </a:p>
          <a:p>
            <a:pPr>
              <a:lnSpc>
                <a:spcPct val="90000"/>
              </a:lnSpc>
            </a:pPr>
            <a:r>
              <a:rPr lang="en-NZ" sz="1400" dirty="0"/>
              <a:t>More was dropped on North Vietnam than Germany and Japan combined. Turns the public and world opinion against the war.</a:t>
            </a:r>
          </a:p>
          <a:p>
            <a:pPr>
              <a:lnSpc>
                <a:spcPct val="90000"/>
              </a:lnSpc>
            </a:pPr>
            <a:r>
              <a:rPr lang="en-NZ" sz="1400" dirty="0"/>
              <a:t>Vietnam was a pre-industrial society, Most of the supplies were from the USSR and China. The USA would not attack within 15 miles of the Chinese border or Haiphong Harbour. </a:t>
            </a:r>
          </a:p>
          <a:p>
            <a:pPr>
              <a:lnSpc>
                <a:spcPct val="90000"/>
              </a:lnSpc>
            </a:pPr>
            <a:r>
              <a:rPr lang="en-NZ" sz="1400" dirty="0"/>
              <a:t>The US took pains to limit civilian casualties. This caution reduced the effectiveness of the bombing, but failed to sway international opinion and appealed to neither hawks or doves at home.</a:t>
            </a:r>
          </a:p>
          <a:p>
            <a:pPr>
              <a:lnSpc>
                <a:spcPct val="90000"/>
              </a:lnSpc>
            </a:pPr>
            <a:r>
              <a:rPr lang="en-NZ" sz="1400" dirty="0"/>
              <a:t>The Soviets provided MiG aircraft and SAM sites. Johnson refused permission to attack cities so half the SAM sites were immune to attack. </a:t>
            </a:r>
          </a:p>
          <a:p>
            <a:pPr>
              <a:lnSpc>
                <a:spcPct val="90000"/>
              </a:lnSpc>
            </a:pPr>
            <a:r>
              <a:rPr lang="en-NZ" sz="1400" dirty="0"/>
              <a:t>Vietnam is covered in cloud much of the year. </a:t>
            </a:r>
          </a:p>
        </p:txBody>
      </p:sp>
      <p:cxnSp>
        <p:nvCxnSpPr>
          <p:cNvPr id="12" name="Straight Connector 11">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403"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1406451F-0D27-2716-EA17-66E3C25CC232}"/>
              </a:ext>
            </a:extLst>
          </p:cNvPr>
          <p:cNvSpPr>
            <a:spLocks noGrp="1"/>
          </p:cNvSpPr>
          <p:nvPr>
            <p:ph sz="half" idx="2"/>
          </p:nvPr>
        </p:nvSpPr>
        <p:spPr>
          <a:xfrm>
            <a:off x="6338703" y="332656"/>
            <a:ext cx="2398275" cy="5443677"/>
          </a:xfrm>
        </p:spPr>
        <p:txBody>
          <a:bodyPr>
            <a:normAutofit fontScale="92500"/>
          </a:bodyPr>
          <a:lstStyle/>
          <a:p>
            <a:endParaRPr lang="en-CN" sz="1700" dirty="0"/>
          </a:p>
        </p:txBody>
      </p:sp>
      <p:pic>
        <p:nvPicPr>
          <p:cNvPr id="2050" name="Picture 2" descr="Operation Rolling Thunder - Wikipedia">
            <a:extLst>
              <a:ext uri="{FF2B5EF4-FFF2-40B4-BE49-F238E27FC236}">
                <a16:creationId xmlns:a16="http://schemas.microsoft.com/office/drawing/2014/main" id="{0CE40D87-D431-33AF-4610-3AA3D2C04C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8905" y="1183888"/>
            <a:ext cx="27940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602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srcRect l="9400" t="8087" r="36136" b="1"/>
          <a:stretch/>
        </p:blipFill>
        <p:spPr>
          <a:xfrm>
            <a:off x="2641851" y="10"/>
            <a:ext cx="6502149" cy="6857990"/>
          </a:xfrm>
          <a:prstGeom prst="rect">
            <a:avLst/>
          </a:prstGeom>
        </p:spPr>
      </p:pic>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78320" y="1161288"/>
            <a:ext cx="2578608" cy="1124712"/>
          </a:xfrm>
        </p:spPr>
        <p:txBody>
          <a:bodyPr anchor="b">
            <a:normAutofit/>
          </a:bodyPr>
          <a:lstStyle/>
          <a:p>
            <a:r>
              <a:rPr lang="en-US" sz="2400">
                <a:solidFill>
                  <a:schemeClr val="bg1"/>
                </a:solidFill>
              </a:rPr>
              <a:t>Search and Destroy</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278320" y="2718054"/>
            <a:ext cx="2579180" cy="3207258"/>
          </a:xfrm>
        </p:spPr>
        <p:txBody>
          <a:bodyPr anchor="t">
            <a:normAutofit/>
          </a:bodyPr>
          <a:lstStyle/>
          <a:p>
            <a:r>
              <a:rPr lang="en-US" sz="1500">
                <a:solidFill>
                  <a:schemeClr val="bg1"/>
                </a:solidFill>
              </a:rPr>
              <a:t>Watch the excerpt from ‘Apocalypse Now’ what does it show about the mindset behind these Search and Destroy missions?</a:t>
            </a:r>
          </a:p>
        </p:txBody>
      </p:sp>
    </p:spTree>
    <p:extLst>
      <p:ext uri="{BB962C8B-B14F-4D97-AF65-F5344CB8AC3E}">
        <p14:creationId xmlns:p14="http://schemas.microsoft.com/office/powerpoint/2010/main" val="2078788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descr="Soldiers and soldiers in a line of bodies&#10;&#10;Description automatically generated with medium confidence">
            <a:extLst>
              <a:ext uri="{FF2B5EF4-FFF2-40B4-BE49-F238E27FC236}">
                <a16:creationId xmlns:a16="http://schemas.microsoft.com/office/drawing/2014/main" id="{5CE7BCA0-9DC4-03EC-81AF-CA0913C71315}"/>
              </a:ext>
            </a:extLst>
          </p:cNvPr>
          <p:cNvPicPr>
            <a:picLocks noGrp="1" noChangeAspect="1"/>
          </p:cNvPicPr>
          <p:nvPr>
            <p:ph sz="half" idx="2"/>
          </p:nvPr>
        </p:nvPicPr>
        <p:blipFill rotWithShape="1">
          <a:blip r:embed="rId2">
            <a:alphaModFix amt="40000"/>
            <a:extLst>
              <a:ext uri="{28A0092B-C50C-407E-A947-70E740481C1C}">
                <a14:useLocalDpi xmlns:a14="http://schemas.microsoft.com/office/drawing/2010/main" val="0"/>
              </a:ext>
            </a:extLst>
          </a:blip>
          <a:srcRect r="4667"/>
          <a:stretch/>
        </p:blipFill>
        <p:spPr>
          <a:xfrm>
            <a:off x="20" y="10"/>
            <a:ext cx="9143979" cy="6857990"/>
          </a:xfrm>
          <a:prstGeom prst="rect">
            <a:avLst/>
          </a:prstGeom>
        </p:spPr>
      </p:pic>
      <p:sp>
        <p:nvSpPr>
          <p:cNvPr id="2" name="Title 1"/>
          <p:cNvSpPr>
            <a:spLocks noGrp="1"/>
          </p:cNvSpPr>
          <p:nvPr>
            <p:ph type="title"/>
          </p:nvPr>
        </p:nvSpPr>
        <p:spPr>
          <a:xfrm>
            <a:off x="630936" y="941832"/>
            <a:ext cx="7879842" cy="2057400"/>
          </a:xfrm>
        </p:spPr>
        <p:txBody>
          <a:bodyPr vert="horz" lIns="91440" tIns="45720" rIns="91440" bIns="45720" rtlCol="0" anchor="b">
            <a:normAutofit/>
          </a:bodyPr>
          <a:lstStyle/>
          <a:p>
            <a:pPr algn="l">
              <a:lnSpc>
                <a:spcPct val="90000"/>
              </a:lnSpc>
            </a:pPr>
            <a:r>
              <a:rPr lang="en-US">
                <a:solidFill>
                  <a:schemeClr val="bg1"/>
                </a:solidFill>
              </a:rPr>
              <a:t>Body Count</a:t>
            </a:r>
          </a:p>
        </p:txBody>
      </p:sp>
      <p:sp>
        <p:nvSpPr>
          <p:cNvPr id="17"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1817"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3241202"/>
            <a:ext cx="7879842"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6">
            <a:extLst>
              <a:ext uri="{FF2B5EF4-FFF2-40B4-BE49-F238E27FC236}">
                <a16:creationId xmlns:a16="http://schemas.microsoft.com/office/drawing/2014/main" id="{6CB602E6-BBB0-C096-D6EE-B320B9228A8D}"/>
              </a:ext>
            </a:extLst>
          </p:cNvPr>
          <p:cNvSpPr>
            <a:spLocks noGrp="1"/>
          </p:cNvSpPr>
          <p:nvPr>
            <p:ph sz="half" idx="1"/>
          </p:nvPr>
        </p:nvSpPr>
        <p:spPr>
          <a:xfrm>
            <a:off x="630936" y="3502152"/>
            <a:ext cx="7879842" cy="2670048"/>
          </a:xfrm>
        </p:spPr>
        <p:txBody>
          <a:bodyPr vert="horz" lIns="91440" tIns="45720" rIns="91440" bIns="45720" rtlCol="0">
            <a:normAutofit/>
          </a:bodyPr>
          <a:lstStyle/>
          <a:p>
            <a:pPr indent="-228600">
              <a:lnSpc>
                <a:spcPct val="90000"/>
              </a:lnSpc>
            </a:pPr>
            <a:r>
              <a:rPr lang="en-US" sz="1700">
                <a:solidFill>
                  <a:schemeClr val="bg1"/>
                </a:solidFill>
              </a:rPr>
              <a:t>US Commanders exagerrated their successes. Up to 100%.</a:t>
            </a:r>
          </a:p>
          <a:p>
            <a:pPr indent="-228600">
              <a:lnSpc>
                <a:spcPct val="90000"/>
              </a:lnSpc>
            </a:pPr>
            <a:r>
              <a:rPr lang="en-US" sz="1700">
                <a:solidFill>
                  <a:schemeClr val="bg1"/>
                </a:solidFill>
              </a:rPr>
              <a:t>Up to a third of all those counted were civilians.</a:t>
            </a:r>
          </a:p>
          <a:p>
            <a:pPr indent="-228600">
              <a:lnSpc>
                <a:spcPct val="90000"/>
              </a:lnSpc>
            </a:pPr>
            <a:r>
              <a:rPr lang="en-US" sz="1700">
                <a:solidFill>
                  <a:schemeClr val="bg1"/>
                </a:solidFill>
              </a:rPr>
              <a:t>Official US figures were 950,000 Communist fighters killed. The North reported 330,000</a:t>
            </a:r>
          </a:p>
          <a:p>
            <a:pPr indent="-228600">
              <a:lnSpc>
                <a:spcPct val="90000"/>
              </a:lnSpc>
            </a:pPr>
            <a:endParaRPr lang="en-US" sz="1700">
              <a:solidFill>
                <a:schemeClr val="bg1"/>
              </a:solidFill>
            </a:endParaRPr>
          </a:p>
        </p:txBody>
      </p:sp>
    </p:spTree>
    <p:extLst>
      <p:ext uri="{BB962C8B-B14F-4D97-AF65-F5344CB8AC3E}">
        <p14:creationId xmlns:p14="http://schemas.microsoft.com/office/powerpoint/2010/main" val="969393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81D366F-0B96-4E6B-ABD5-96092A6A9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27"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3504" y="802955"/>
            <a:ext cx="3212311" cy="1454051"/>
          </a:xfrm>
        </p:spPr>
        <p:txBody>
          <a:bodyPr>
            <a:normAutofit/>
          </a:bodyPr>
          <a:lstStyle/>
          <a:p>
            <a:r>
              <a:rPr lang="en-NZ" sz="3500">
                <a:solidFill>
                  <a:schemeClr val="tx2"/>
                </a:solidFill>
              </a:rPr>
              <a:t>Operation Ranch Hand</a:t>
            </a:r>
          </a:p>
        </p:txBody>
      </p:sp>
      <p:sp>
        <p:nvSpPr>
          <p:cNvPr id="3" name="Content Placeholder 2">
            <a:extLst>
              <a:ext uri="{FF2B5EF4-FFF2-40B4-BE49-F238E27FC236}">
                <a16:creationId xmlns:a16="http://schemas.microsoft.com/office/drawing/2014/main" id="{36EA273C-D073-7806-8DEA-295AFD97A211}"/>
              </a:ext>
            </a:extLst>
          </p:cNvPr>
          <p:cNvSpPr>
            <a:spLocks noGrp="1"/>
          </p:cNvSpPr>
          <p:nvPr>
            <p:ph sz="half" idx="4294967295"/>
          </p:nvPr>
        </p:nvSpPr>
        <p:spPr>
          <a:xfrm>
            <a:off x="603504" y="2421682"/>
            <a:ext cx="3212055" cy="3639289"/>
          </a:xfrm>
        </p:spPr>
        <p:txBody>
          <a:bodyPr anchor="ctr">
            <a:normAutofit/>
          </a:bodyPr>
          <a:lstStyle/>
          <a:p>
            <a:r>
              <a:rPr lang="en-CN" sz="1700">
                <a:solidFill>
                  <a:schemeClr val="tx2"/>
                </a:solidFill>
              </a:rPr>
              <a:t>24% of Vietnam was defoliated.</a:t>
            </a:r>
          </a:p>
          <a:p>
            <a:r>
              <a:rPr lang="en-CN" sz="1700">
                <a:solidFill>
                  <a:schemeClr val="tx2"/>
                </a:solidFill>
              </a:rPr>
              <a:t>4.8 million people were exposed.</a:t>
            </a:r>
          </a:p>
          <a:p>
            <a:r>
              <a:rPr lang="en-CN" sz="1700">
                <a:solidFill>
                  <a:schemeClr val="tx2"/>
                </a:solidFill>
              </a:rPr>
              <a:t>400,000 died early deaths.</a:t>
            </a:r>
          </a:p>
          <a:p>
            <a:r>
              <a:rPr lang="en-CN" sz="1700">
                <a:solidFill>
                  <a:schemeClr val="tx2"/>
                </a:solidFill>
              </a:rPr>
              <a:t>150,000 Vietnamese children were born with birth defects.</a:t>
            </a:r>
          </a:p>
        </p:txBody>
      </p:sp>
      <p:pic>
        <p:nvPicPr>
          <p:cNvPr id="6" name="Picture 5">
            <a:extLst>
              <a:ext uri="{FF2B5EF4-FFF2-40B4-BE49-F238E27FC236}">
                <a16:creationId xmlns:a16="http://schemas.microsoft.com/office/drawing/2014/main" id="{7FA63D03-F388-A6DA-6582-22B96F36DF3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0278" r="30057" b="3"/>
          <a:stretch/>
        </p:blipFill>
        <p:spPr>
          <a:xfrm>
            <a:off x="4118349" y="286529"/>
            <a:ext cx="1706808" cy="2275744"/>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4" name="Content Placeholder 3">
            <a:extLst>
              <a:ext uri="{FF2B5EF4-FFF2-40B4-BE49-F238E27FC236}">
                <a16:creationId xmlns:a16="http://schemas.microsoft.com/office/drawing/2014/main" id="{ED69B343-46F6-9793-C0BB-1226B69A58DC}"/>
              </a:ext>
            </a:extLst>
          </p:cNvPr>
          <p:cNvPicPr>
            <a:picLocks noGrp="1" noChangeAspect="1"/>
          </p:cNvPicPr>
          <p:nvPr>
            <p:ph idx="1"/>
          </p:nvPr>
        </p:nvPicPr>
        <p:blipFill rotWithShape="1">
          <a:blip r:embed="rId3">
            <a:alphaModFix/>
            <a:extLst>
              <a:ext uri="{28A0092B-C50C-407E-A947-70E740481C1C}">
                <a14:useLocalDpi xmlns:a14="http://schemas.microsoft.com/office/drawing/2010/main" val="0"/>
              </a:ext>
            </a:extLst>
          </a:blip>
          <a:srcRect l="13457" r="10304" b="3"/>
          <a:stretch/>
        </p:blipFill>
        <p:spPr>
          <a:xfrm>
            <a:off x="4300673" y="2527224"/>
            <a:ext cx="2534787" cy="3316386"/>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5" name="Picture 4">
            <a:extLst>
              <a:ext uri="{FF2B5EF4-FFF2-40B4-BE49-F238E27FC236}">
                <a16:creationId xmlns:a16="http://schemas.microsoft.com/office/drawing/2014/main" id="{D6461771-3C32-5DAF-C32B-353C52E01B69}"/>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28623" r="11372" b="-4"/>
          <a:stretch/>
        </p:blipFill>
        <p:spPr>
          <a:xfrm>
            <a:off x="5997476" y="10"/>
            <a:ext cx="3158422" cy="3776772"/>
          </a:xfrm>
          <a:custGeom>
            <a:avLst/>
            <a:gdLst/>
            <a:ahLst/>
            <a:cxnLst/>
            <a:rect l="l" t="t" r="r" b="b"/>
            <a:pathLst>
              <a:path w="4405154" h="3776782">
                <a:moveTo>
                  <a:pt x="279221" y="0"/>
                </a:moveTo>
                <a:lnTo>
                  <a:pt x="4405154" y="0"/>
                </a:lnTo>
                <a:lnTo>
                  <a:pt x="4405154" y="3055054"/>
                </a:lnTo>
                <a:lnTo>
                  <a:pt x="4266200" y="3181344"/>
                </a:lnTo>
                <a:cubicBezTo>
                  <a:pt x="3815461" y="3553326"/>
                  <a:pt x="3237603" y="3776782"/>
                  <a:pt x="2607554" y="3776782"/>
                </a:cubicBezTo>
                <a:cubicBezTo>
                  <a:pt x="1167442" y="3776782"/>
                  <a:pt x="0" y="2609341"/>
                  <a:pt x="0" y="1169228"/>
                </a:cubicBezTo>
                <a:cubicBezTo>
                  <a:pt x="0" y="809200"/>
                  <a:pt x="72965" y="466214"/>
                  <a:pt x="204915" y="154250"/>
                </a:cubicBezTo>
                <a:close/>
              </a:path>
            </a:pathLst>
          </a:custGeom>
          <a:effectLst>
            <a:softEdge rad="0"/>
          </a:effectLst>
        </p:spPr>
      </p:pic>
      <p:pic>
        <p:nvPicPr>
          <p:cNvPr id="7" name="Picture 6">
            <a:extLst>
              <a:ext uri="{FF2B5EF4-FFF2-40B4-BE49-F238E27FC236}">
                <a16:creationId xmlns:a16="http://schemas.microsoft.com/office/drawing/2014/main" id="{0ED86E9A-EC83-29FC-E152-8673B55A2968}"/>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1602" r="14430" b="4"/>
          <a:stretch/>
        </p:blipFill>
        <p:spPr>
          <a:xfrm>
            <a:off x="6565757" y="3907436"/>
            <a:ext cx="2590141" cy="2950205"/>
          </a:xfrm>
          <a:custGeom>
            <a:avLst/>
            <a:gdLst/>
            <a:ahLst/>
            <a:cxnLst/>
            <a:rect l="l" t="t" r="r" b="b"/>
            <a:pathLst>
              <a:path w="3453522" h="2950205">
                <a:moveTo>
                  <a:pt x="1901420" y="0"/>
                </a:moveTo>
                <a:cubicBezTo>
                  <a:pt x="2492116" y="0"/>
                  <a:pt x="3019900" y="269355"/>
                  <a:pt x="3368648" y="691940"/>
                </a:cubicBezTo>
                <a:lnTo>
                  <a:pt x="3453522" y="805440"/>
                </a:lnTo>
                <a:lnTo>
                  <a:pt x="3453522" y="2950205"/>
                </a:lnTo>
                <a:lnTo>
                  <a:pt x="316036" y="2950205"/>
                </a:lnTo>
                <a:lnTo>
                  <a:pt x="229491" y="2807749"/>
                </a:lnTo>
                <a:cubicBezTo>
                  <a:pt x="83134" y="2538330"/>
                  <a:pt x="0" y="2229583"/>
                  <a:pt x="0" y="1901419"/>
                </a:cubicBezTo>
                <a:cubicBezTo>
                  <a:pt x="0" y="851294"/>
                  <a:pt x="851295" y="0"/>
                  <a:pt x="1901420" y="0"/>
                </a:cubicBezTo>
                <a:close/>
              </a:path>
            </a:pathLst>
          </a:custGeom>
          <a:effectLst>
            <a:softEdge rad="0"/>
          </a:effectLst>
        </p:spPr>
      </p:pic>
      <p:grpSp>
        <p:nvGrpSpPr>
          <p:cNvPr id="14" name="Group 13">
            <a:extLst>
              <a:ext uri="{FF2B5EF4-FFF2-40B4-BE49-F238E27FC236}">
                <a16:creationId xmlns:a16="http://schemas.microsoft.com/office/drawing/2014/main" id="{BCFC0C88-15C5-478A-93E5-8D0F6E26BC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29516" y="2502393"/>
            <a:ext cx="2617557" cy="3464887"/>
            <a:chOff x="5639352" y="2502393"/>
            <a:chExt cx="3490075" cy="3464887"/>
          </a:xfrm>
        </p:grpSpPr>
        <p:sp>
          <p:nvSpPr>
            <p:cNvPr id="15" name="Freeform: Shape 14">
              <a:extLst>
                <a:ext uri="{FF2B5EF4-FFF2-40B4-BE49-F238E27FC236}">
                  <a16:creationId xmlns:a16="http://schemas.microsoft.com/office/drawing/2014/main" id="{325FDF8B-1638-4A75-889A-DE78DD02A5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666607" y="2623204"/>
              <a:ext cx="3457237" cy="3274516"/>
            </a:xfrm>
            <a:custGeom>
              <a:avLst/>
              <a:gdLst>
                <a:gd name="connsiteX0" fmla="*/ 3016472 w 5391150"/>
                <a:gd name="connsiteY0" fmla="*/ 571500 h 5123497"/>
                <a:gd name="connsiteX1" fmla="*/ 3774758 w 5391150"/>
                <a:gd name="connsiteY1" fmla="*/ 729234 h 5123497"/>
                <a:gd name="connsiteX2" fmla="*/ 4324255 w 5391150"/>
                <a:gd name="connsiteY2" fmla="*/ 1153573 h 5123497"/>
                <a:gd name="connsiteX3" fmla="*/ 4819650 w 5391150"/>
                <a:gd name="connsiteY3" fmla="*/ 2684336 h 5123497"/>
                <a:gd name="connsiteX4" fmla="*/ 4609719 w 5391150"/>
                <a:gd name="connsiteY4" fmla="*/ 3278029 h 5123497"/>
                <a:gd name="connsiteX5" fmla="*/ 3943350 w 5391150"/>
                <a:gd name="connsiteY5" fmla="*/ 3869912 h 5123497"/>
                <a:gd name="connsiteX6" fmla="*/ 3792760 w 5391150"/>
                <a:gd name="connsiteY6" fmla="*/ 3986594 h 5123497"/>
                <a:gd name="connsiteX7" fmla="*/ 3182779 w 5391150"/>
                <a:gd name="connsiteY7" fmla="*/ 4406551 h 5123497"/>
                <a:gd name="connsiteX8" fmla="*/ 2617946 w 5391150"/>
                <a:gd name="connsiteY8" fmla="*/ 4551998 h 5123497"/>
                <a:gd name="connsiteX9" fmla="*/ 1739837 w 5391150"/>
                <a:gd name="connsiteY9" fmla="*/ 4323588 h 5123497"/>
                <a:gd name="connsiteX10" fmla="*/ 1071944 w 5391150"/>
                <a:gd name="connsiteY10" fmla="*/ 3641789 h 5123497"/>
                <a:gd name="connsiteX11" fmla="*/ 896874 w 5391150"/>
                <a:gd name="connsiteY11" fmla="*/ 3395567 h 5123497"/>
                <a:gd name="connsiteX12" fmla="*/ 571500 w 5391150"/>
                <a:gd name="connsiteY12" fmla="*/ 2684336 h 5123497"/>
                <a:gd name="connsiteX13" fmla="*/ 768572 w 5391150"/>
                <a:gd name="connsiteY13" fmla="*/ 1901571 h 5123497"/>
                <a:gd name="connsiteX14" fmla="*/ 1318546 w 5391150"/>
                <a:gd name="connsiteY14" fmla="*/ 1220153 h 5123497"/>
                <a:gd name="connsiteX15" fmla="*/ 2118646 w 5391150"/>
                <a:gd name="connsiteY15" fmla="*/ 744284 h 5123497"/>
                <a:gd name="connsiteX16" fmla="*/ 3016472 w 5391150"/>
                <a:gd name="connsiteY16" fmla="*/ 571500 h 5123497"/>
                <a:gd name="connsiteX17" fmla="*/ 3016472 w 5391150"/>
                <a:gd name="connsiteY17" fmla="*/ 0 h 5123497"/>
                <a:gd name="connsiteX18" fmla="*/ 0 w 5391150"/>
                <a:gd name="connsiteY18" fmla="*/ 2684336 h 5123497"/>
                <a:gd name="connsiteX19" fmla="*/ 599027 w 5391150"/>
                <a:gd name="connsiteY19" fmla="*/ 3962591 h 5123497"/>
                <a:gd name="connsiteX20" fmla="*/ 2617946 w 5391150"/>
                <a:gd name="connsiteY20" fmla="*/ 5123498 h 5123497"/>
                <a:gd name="connsiteX21" fmla="*/ 4144709 w 5391150"/>
                <a:gd name="connsiteY21" fmla="*/ 4436840 h 5123497"/>
                <a:gd name="connsiteX22" fmla="*/ 5391150 w 5391150"/>
                <a:gd name="connsiteY22" fmla="*/ 2684336 h 5123497"/>
                <a:gd name="connsiteX23" fmla="*/ 3016472 w 5391150"/>
                <a:gd name="connsiteY23" fmla="*/ 0 h 5123497"/>
                <a:gd name="connsiteX24" fmla="*/ 3016472 w 5391150"/>
                <a:gd name="connsiteY24" fmla="*/ 0 h 512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91150" h="5123497">
                  <a:moveTo>
                    <a:pt x="3016472" y="571500"/>
                  </a:moveTo>
                  <a:cubicBezTo>
                    <a:pt x="3294316" y="571500"/>
                    <a:pt x="3549491" y="624554"/>
                    <a:pt x="3774758" y="729234"/>
                  </a:cubicBezTo>
                  <a:cubicBezTo>
                    <a:pt x="3985165" y="826961"/>
                    <a:pt x="4169950" y="969740"/>
                    <a:pt x="4324255" y="1153573"/>
                  </a:cubicBezTo>
                  <a:cubicBezTo>
                    <a:pt x="4643723" y="1534287"/>
                    <a:pt x="4819650" y="2077974"/>
                    <a:pt x="4819650" y="2684336"/>
                  </a:cubicBezTo>
                  <a:cubicBezTo>
                    <a:pt x="4819650" y="2915317"/>
                    <a:pt x="4756881" y="3092863"/>
                    <a:pt x="4609719" y="3278029"/>
                  </a:cubicBezTo>
                  <a:cubicBezTo>
                    <a:pt x="4450080" y="3478911"/>
                    <a:pt x="4203954" y="3668840"/>
                    <a:pt x="3943350" y="3869912"/>
                  </a:cubicBezTo>
                  <a:cubicBezTo>
                    <a:pt x="3894296" y="3907727"/>
                    <a:pt x="3843623" y="3946875"/>
                    <a:pt x="3792760" y="3986594"/>
                  </a:cubicBezTo>
                  <a:cubicBezTo>
                    <a:pt x="3575876" y="4156043"/>
                    <a:pt x="3380328" y="4304634"/>
                    <a:pt x="3182779" y="4406551"/>
                  </a:cubicBezTo>
                  <a:cubicBezTo>
                    <a:pt x="2990374" y="4505802"/>
                    <a:pt x="2810923" y="4551998"/>
                    <a:pt x="2617946" y="4551998"/>
                  </a:cubicBezTo>
                  <a:cubicBezTo>
                    <a:pt x="2277904" y="4551998"/>
                    <a:pt x="1990630" y="4477322"/>
                    <a:pt x="1739837" y="4323588"/>
                  </a:cubicBezTo>
                  <a:cubicBezTo>
                    <a:pt x="1503236" y="4178618"/>
                    <a:pt x="1284827" y="3955542"/>
                    <a:pt x="1071944" y="3641789"/>
                  </a:cubicBezTo>
                  <a:cubicBezTo>
                    <a:pt x="1011746" y="3553111"/>
                    <a:pt x="953357" y="3473006"/>
                    <a:pt x="896874" y="3395567"/>
                  </a:cubicBezTo>
                  <a:cubicBezTo>
                    <a:pt x="671227" y="3086195"/>
                    <a:pt x="571500" y="2938653"/>
                    <a:pt x="571500" y="2684336"/>
                  </a:cubicBezTo>
                  <a:cubicBezTo>
                    <a:pt x="571500" y="2418207"/>
                    <a:pt x="637794" y="2154841"/>
                    <a:pt x="768572" y="1901571"/>
                  </a:cubicBezTo>
                  <a:cubicBezTo>
                    <a:pt x="895922" y="1654969"/>
                    <a:pt x="1086041" y="1419320"/>
                    <a:pt x="1318546" y="1220153"/>
                  </a:cubicBezTo>
                  <a:cubicBezTo>
                    <a:pt x="1551337" y="1020699"/>
                    <a:pt x="1828038" y="856107"/>
                    <a:pt x="2118646" y="744284"/>
                  </a:cubicBezTo>
                  <a:cubicBezTo>
                    <a:pt x="2412397" y="631222"/>
                    <a:pt x="2722912" y="571500"/>
                    <a:pt x="3016472" y="571500"/>
                  </a:cubicBezTo>
                  <a:moveTo>
                    <a:pt x="3016472" y="0"/>
                  </a:moveTo>
                  <a:cubicBezTo>
                    <a:pt x="1518952" y="0"/>
                    <a:pt x="0" y="1201769"/>
                    <a:pt x="0" y="2684336"/>
                  </a:cubicBezTo>
                  <a:cubicBezTo>
                    <a:pt x="0" y="3240310"/>
                    <a:pt x="308324" y="3534156"/>
                    <a:pt x="599027" y="3962591"/>
                  </a:cubicBezTo>
                  <a:cubicBezTo>
                    <a:pt x="1083469" y="4676680"/>
                    <a:pt x="1687544" y="5123498"/>
                    <a:pt x="2617946" y="5123498"/>
                  </a:cubicBezTo>
                  <a:cubicBezTo>
                    <a:pt x="3245358" y="5123498"/>
                    <a:pt x="3686651" y="4794790"/>
                    <a:pt x="4144709" y="4436840"/>
                  </a:cubicBezTo>
                  <a:cubicBezTo>
                    <a:pt x="4773549" y="3945446"/>
                    <a:pt x="5391150" y="3542157"/>
                    <a:pt x="5391150" y="2684336"/>
                  </a:cubicBezTo>
                  <a:cubicBezTo>
                    <a:pt x="5391150" y="1201769"/>
                    <a:pt x="4505230" y="0"/>
                    <a:pt x="3016472" y="0"/>
                  </a:cubicBezTo>
                  <a:lnTo>
                    <a:pt x="3016472" y="0"/>
                  </a:lnTo>
                  <a:close/>
                </a:path>
              </a:pathLst>
            </a:custGeom>
            <a:solidFill>
              <a:schemeClr val="bg1">
                <a:alpha val="2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3D024C4A-DB84-4AF6-B1A4-3F6FC5DB7F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666609" y="2623204"/>
              <a:ext cx="3440697" cy="3274516"/>
            </a:xfrm>
            <a:custGeom>
              <a:avLst/>
              <a:gdLst>
                <a:gd name="connsiteX0" fmla="*/ 3016472 w 5391150"/>
                <a:gd name="connsiteY0" fmla="*/ 476250 h 5123497"/>
                <a:gd name="connsiteX1" fmla="*/ 3814953 w 5391150"/>
                <a:gd name="connsiteY1" fmla="*/ 642842 h 5123497"/>
                <a:gd name="connsiteX2" fmla="*/ 4397312 w 5391150"/>
                <a:gd name="connsiteY2" fmla="*/ 1092327 h 5123497"/>
                <a:gd name="connsiteX3" fmla="*/ 4914900 w 5391150"/>
                <a:gd name="connsiteY3" fmla="*/ 2684336 h 5123497"/>
                <a:gd name="connsiteX4" fmla="*/ 4684300 w 5391150"/>
                <a:gd name="connsiteY4" fmla="*/ 3337275 h 5123497"/>
                <a:gd name="connsiteX5" fmla="*/ 4001548 w 5391150"/>
                <a:gd name="connsiteY5" fmla="*/ 3945255 h 5123497"/>
                <a:gd name="connsiteX6" fmla="*/ 3851434 w 5391150"/>
                <a:gd name="connsiteY6" fmla="*/ 4061555 h 5123497"/>
                <a:gd name="connsiteX7" fmla="*/ 2617946 w 5391150"/>
                <a:gd name="connsiteY7" fmla="*/ 4647248 h 5123497"/>
                <a:gd name="connsiteX8" fmla="*/ 993077 w 5391150"/>
                <a:gd name="connsiteY8" fmla="*/ 3695224 h 5123497"/>
                <a:gd name="connsiteX9" fmla="*/ 819912 w 5391150"/>
                <a:gd name="connsiteY9" fmla="*/ 3451670 h 5123497"/>
                <a:gd name="connsiteX10" fmla="*/ 476250 w 5391150"/>
                <a:gd name="connsiteY10" fmla="*/ 2684336 h 5123497"/>
                <a:gd name="connsiteX11" fmla="*/ 683895 w 5391150"/>
                <a:gd name="connsiteY11" fmla="*/ 1857947 h 5123497"/>
                <a:gd name="connsiteX12" fmla="*/ 1256538 w 5391150"/>
                <a:gd name="connsiteY12" fmla="*/ 1147858 h 5123497"/>
                <a:gd name="connsiteX13" fmla="*/ 2084451 w 5391150"/>
                <a:gd name="connsiteY13" fmla="*/ 655415 h 5123497"/>
                <a:gd name="connsiteX14" fmla="*/ 3016472 w 5391150"/>
                <a:gd name="connsiteY14" fmla="*/ 476250 h 5123497"/>
                <a:gd name="connsiteX15" fmla="*/ 3016472 w 5391150"/>
                <a:gd name="connsiteY15" fmla="*/ 0 h 5123497"/>
                <a:gd name="connsiteX16" fmla="*/ 0 w 5391150"/>
                <a:gd name="connsiteY16" fmla="*/ 2684336 h 5123497"/>
                <a:gd name="connsiteX17" fmla="*/ 599027 w 5391150"/>
                <a:gd name="connsiteY17" fmla="*/ 3962591 h 5123497"/>
                <a:gd name="connsiteX18" fmla="*/ 2617946 w 5391150"/>
                <a:gd name="connsiteY18" fmla="*/ 5123498 h 5123497"/>
                <a:gd name="connsiteX19" fmla="*/ 4144709 w 5391150"/>
                <a:gd name="connsiteY19" fmla="*/ 4436840 h 5123497"/>
                <a:gd name="connsiteX20" fmla="*/ 5391150 w 5391150"/>
                <a:gd name="connsiteY20" fmla="*/ 2684336 h 5123497"/>
                <a:gd name="connsiteX21" fmla="*/ 3016472 w 5391150"/>
                <a:gd name="connsiteY21" fmla="*/ 0 h 5123497"/>
                <a:gd name="connsiteX22" fmla="*/ 3016472 w 5391150"/>
                <a:gd name="connsiteY22" fmla="*/ 0 h 512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91150" h="5123497">
                  <a:moveTo>
                    <a:pt x="3016472" y="476250"/>
                  </a:moveTo>
                  <a:cubicBezTo>
                    <a:pt x="3308318" y="476250"/>
                    <a:pt x="3576923" y="532352"/>
                    <a:pt x="3814953" y="642842"/>
                  </a:cubicBezTo>
                  <a:cubicBezTo>
                    <a:pt x="4038029" y="746474"/>
                    <a:pt x="4233958" y="897731"/>
                    <a:pt x="4397312" y="1092327"/>
                  </a:cubicBezTo>
                  <a:cubicBezTo>
                    <a:pt x="4731068" y="1490186"/>
                    <a:pt x="4914900" y="2055590"/>
                    <a:pt x="4914900" y="2684336"/>
                  </a:cubicBezTo>
                  <a:cubicBezTo>
                    <a:pt x="4914900" y="2935224"/>
                    <a:pt x="4843749" y="3136583"/>
                    <a:pt x="4684300" y="3337275"/>
                  </a:cubicBezTo>
                  <a:cubicBezTo>
                    <a:pt x="4517517" y="3547205"/>
                    <a:pt x="4266915" y="3740563"/>
                    <a:pt x="4001548" y="3945255"/>
                  </a:cubicBezTo>
                  <a:cubicBezTo>
                    <a:pt x="3952589" y="3982974"/>
                    <a:pt x="3902012" y="4022027"/>
                    <a:pt x="3851434" y="4061555"/>
                  </a:cubicBezTo>
                  <a:cubicBezTo>
                    <a:pt x="3398711" y="4415314"/>
                    <a:pt x="3068288" y="4647248"/>
                    <a:pt x="2617946" y="4647248"/>
                  </a:cubicBezTo>
                  <a:cubicBezTo>
                    <a:pt x="1931765" y="4647248"/>
                    <a:pt x="1445800" y="4362545"/>
                    <a:pt x="993077" y="3695224"/>
                  </a:cubicBezTo>
                  <a:cubicBezTo>
                    <a:pt x="933831" y="3607880"/>
                    <a:pt x="875919" y="3528441"/>
                    <a:pt x="819912" y="3451670"/>
                  </a:cubicBezTo>
                  <a:cubicBezTo>
                    <a:pt x="587788" y="3133439"/>
                    <a:pt x="476250" y="2967895"/>
                    <a:pt x="476250" y="2684336"/>
                  </a:cubicBezTo>
                  <a:cubicBezTo>
                    <a:pt x="476250" y="2402872"/>
                    <a:pt x="546164" y="2124837"/>
                    <a:pt x="683895" y="1857947"/>
                  </a:cubicBezTo>
                  <a:cubicBezTo>
                    <a:pt x="818674" y="1596866"/>
                    <a:pt x="1011365" y="1357884"/>
                    <a:pt x="1256538" y="1147858"/>
                  </a:cubicBezTo>
                  <a:cubicBezTo>
                    <a:pt x="1497521" y="941356"/>
                    <a:pt x="1783747" y="771049"/>
                    <a:pt x="2084451" y="655415"/>
                  </a:cubicBezTo>
                  <a:cubicBezTo>
                    <a:pt x="2393347" y="536448"/>
                    <a:pt x="2707005" y="476250"/>
                    <a:pt x="3016472" y="476250"/>
                  </a:cubicBezTo>
                  <a:moveTo>
                    <a:pt x="3016472" y="0"/>
                  </a:moveTo>
                  <a:cubicBezTo>
                    <a:pt x="1518952" y="0"/>
                    <a:pt x="0" y="1201769"/>
                    <a:pt x="0" y="2684336"/>
                  </a:cubicBezTo>
                  <a:cubicBezTo>
                    <a:pt x="0" y="3240310"/>
                    <a:pt x="308324" y="3534156"/>
                    <a:pt x="599027" y="3962591"/>
                  </a:cubicBezTo>
                  <a:cubicBezTo>
                    <a:pt x="1083469" y="4676680"/>
                    <a:pt x="1687544" y="5123498"/>
                    <a:pt x="2617946" y="5123498"/>
                  </a:cubicBezTo>
                  <a:cubicBezTo>
                    <a:pt x="3245358" y="5123498"/>
                    <a:pt x="3686651" y="4794790"/>
                    <a:pt x="4144709" y="4436840"/>
                  </a:cubicBezTo>
                  <a:cubicBezTo>
                    <a:pt x="4773549" y="3945446"/>
                    <a:pt x="5391150" y="3542157"/>
                    <a:pt x="5391150" y="2684336"/>
                  </a:cubicBezTo>
                  <a:cubicBezTo>
                    <a:pt x="5391150" y="1201769"/>
                    <a:pt x="4505230" y="0"/>
                    <a:pt x="3016472" y="0"/>
                  </a:cubicBezTo>
                  <a:lnTo>
                    <a:pt x="3016472" y="0"/>
                  </a:lnTo>
                  <a:close/>
                </a:path>
              </a:pathLst>
            </a:custGeom>
            <a:solidFill>
              <a:schemeClr val="bg1">
                <a:alpha val="20000"/>
              </a:schemeClr>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736B74E6-A9EE-4224-9751-ECDDACB0B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657618" y="2600627"/>
              <a:ext cx="3457238" cy="3319750"/>
            </a:xfrm>
            <a:custGeom>
              <a:avLst/>
              <a:gdLst>
                <a:gd name="connsiteX0" fmla="*/ 0 w 5419747"/>
                <a:gd name="connsiteY0" fmla="*/ 2700514 h 5194273"/>
                <a:gd name="connsiteX1" fmla="*/ 52864 w 5419747"/>
                <a:gd name="connsiteY1" fmla="*/ 2193498 h 5194273"/>
                <a:gd name="connsiteX2" fmla="*/ 211741 w 5419747"/>
                <a:gd name="connsiteY2" fmla="*/ 1707723 h 5194273"/>
                <a:gd name="connsiteX3" fmla="*/ 807434 w 5419747"/>
                <a:gd name="connsiteY3" fmla="*/ 882763 h 5194273"/>
                <a:gd name="connsiteX4" fmla="*/ 1202436 w 5419747"/>
                <a:gd name="connsiteY4" fmla="*/ 559580 h 5194273"/>
                <a:gd name="connsiteX5" fmla="*/ 1643920 w 5419747"/>
                <a:gd name="connsiteY5" fmla="*/ 302976 h 5194273"/>
                <a:gd name="connsiteX6" fmla="*/ 2623947 w 5419747"/>
                <a:gd name="connsiteY6" fmla="*/ 19989 h 5194273"/>
                <a:gd name="connsiteX7" fmla="*/ 3136868 w 5419747"/>
                <a:gd name="connsiteY7" fmla="*/ 5034 h 5194273"/>
                <a:gd name="connsiteX8" fmla="*/ 3645408 w 5419747"/>
                <a:gd name="connsiteY8" fmla="*/ 83997 h 5194273"/>
                <a:gd name="connsiteX9" fmla="*/ 4129278 w 5419747"/>
                <a:gd name="connsiteY9" fmla="*/ 267258 h 5194273"/>
                <a:gd name="connsiteX10" fmla="*/ 4557998 w 5419747"/>
                <a:gd name="connsiteY10" fmla="*/ 558627 h 5194273"/>
                <a:gd name="connsiteX11" fmla="*/ 4900803 w 5419747"/>
                <a:gd name="connsiteY11" fmla="*/ 944676 h 5194273"/>
                <a:gd name="connsiteX12" fmla="*/ 4937760 w 5419747"/>
                <a:gd name="connsiteY12" fmla="*/ 997444 h 5194273"/>
                <a:gd name="connsiteX13" fmla="*/ 4973193 w 5419747"/>
                <a:gd name="connsiteY13" fmla="*/ 1051165 h 5194273"/>
                <a:gd name="connsiteX14" fmla="*/ 5007578 w 5419747"/>
                <a:gd name="connsiteY14" fmla="*/ 1105458 h 5194273"/>
                <a:gd name="connsiteX15" fmla="*/ 5040726 w 5419747"/>
                <a:gd name="connsiteY15" fmla="*/ 1160512 h 5194273"/>
                <a:gd name="connsiteX16" fmla="*/ 5161788 w 5419747"/>
                <a:gd name="connsiteY16" fmla="*/ 1387017 h 5194273"/>
                <a:gd name="connsiteX17" fmla="*/ 5327523 w 5419747"/>
                <a:gd name="connsiteY17" fmla="*/ 1870887 h 5194273"/>
                <a:gd name="connsiteX18" fmla="*/ 5366385 w 5419747"/>
                <a:gd name="connsiteY18" fmla="*/ 2122632 h 5194273"/>
                <a:gd name="connsiteX19" fmla="*/ 5391626 w 5419747"/>
                <a:gd name="connsiteY19" fmla="*/ 2374569 h 5194273"/>
                <a:gd name="connsiteX20" fmla="*/ 5411724 w 5419747"/>
                <a:gd name="connsiteY20" fmla="*/ 2626505 h 5194273"/>
                <a:gd name="connsiteX21" fmla="*/ 5415820 w 5419747"/>
                <a:gd name="connsiteY21" fmla="*/ 2689656 h 5194273"/>
                <a:gd name="connsiteX22" fmla="*/ 5417630 w 5419747"/>
                <a:gd name="connsiteY22" fmla="*/ 2722136 h 5194273"/>
                <a:gd name="connsiteX23" fmla="*/ 5418963 w 5419747"/>
                <a:gd name="connsiteY23" fmla="*/ 2755188 h 5194273"/>
                <a:gd name="connsiteX24" fmla="*/ 5417153 w 5419747"/>
                <a:gd name="connsiteY24" fmla="*/ 2888347 h 5194273"/>
                <a:gd name="connsiteX25" fmla="*/ 5281517 w 5419747"/>
                <a:gd name="connsiteY25" fmla="*/ 3411365 h 5194273"/>
                <a:gd name="connsiteX26" fmla="*/ 4980052 w 5419747"/>
                <a:gd name="connsiteY26" fmla="*/ 3855516 h 5194273"/>
                <a:gd name="connsiteX27" fmla="*/ 4796314 w 5419747"/>
                <a:gd name="connsiteY27" fmla="*/ 4040682 h 5194273"/>
                <a:gd name="connsiteX28" fmla="*/ 4604766 w 5419747"/>
                <a:gd name="connsiteY28" fmla="*/ 4208989 h 5194273"/>
                <a:gd name="connsiteX29" fmla="*/ 4215670 w 5419747"/>
                <a:gd name="connsiteY29" fmla="*/ 4512265 h 5194273"/>
                <a:gd name="connsiteX30" fmla="*/ 4117753 w 5419747"/>
                <a:gd name="connsiteY30" fmla="*/ 4586274 h 5194273"/>
                <a:gd name="connsiteX31" fmla="*/ 4017169 w 5419747"/>
                <a:gd name="connsiteY31" fmla="*/ 4660759 h 5194273"/>
                <a:gd name="connsiteX32" fmla="*/ 3914108 w 5419747"/>
                <a:gd name="connsiteY32" fmla="*/ 4734292 h 5194273"/>
                <a:gd name="connsiteX33" fmla="*/ 3807809 w 5419747"/>
                <a:gd name="connsiteY33" fmla="*/ 4805730 h 5194273"/>
                <a:gd name="connsiteX34" fmla="*/ 3584639 w 5419747"/>
                <a:gd name="connsiteY34" fmla="*/ 4939842 h 5194273"/>
                <a:gd name="connsiteX35" fmla="*/ 3344609 w 5419747"/>
                <a:gd name="connsiteY35" fmla="*/ 5053856 h 5194273"/>
                <a:gd name="connsiteX36" fmla="*/ 2822258 w 5419747"/>
                <a:gd name="connsiteY36" fmla="*/ 5185015 h 5194273"/>
                <a:gd name="connsiteX37" fmla="*/ 2687765 w 5419747"/>
                <a:gd name="connsiteY37" fmla="*/ 5193493 h 5194273"/>
                <a:gd name="connsiteX38" fmla="*/ 2654141 w 5419747"/>
                <a:gd name="connsiteY38" fmla="*/ 5194254 h 5194273"/>
                <a:gd name="connsiteX39" fmla="*/ 2620613 w 5419747"/>
                <a:gd name="connsiteY39" fmla="*/ 5194064 h 5194273"/>
                <a:gd name="connsiteX40" fmla="*/ 2587181 w 5419747"/>
                <a:gd name="connsiteY40" fmla="*/ 5193683 h 5194273"/>
                <a:gd name="connsiteX41" fmla="*/ 2554700 w 5419747"/>
                <a:gd name="connsiteY41" fmla="*/ 5192445 h 5194273"/>
                <a:gd name="connsiteX42" fmla="*/ 2295239 w 5419747"/>
                <a:gd name="connsiteY42" fmla="*/ 5171776 h 5194273"/>
                <a:gd name="connsiteX43" fmla="*/ 2037398 w 5419747"/>
                <a:gd name="connsiteY43" fmla="*/ 5126246 h 5194273"/>
                <a:gd name="connsiteX44" fmla="*/ 1784128 w 5419747"/>
                <a:gd name="connsiteY44" fmla="*/ 5054904 h 5194273"/>
                <a:gd name="connsiteX45" fmla="*/ 1299305 w 5419747"/>
                <a:gd name="connsiteY45" fmla="*/ 4840401 h 5194273"/>
                <a:gd name="connsiteX46" fmla="*/ 890683 w 5419747"/>
                <a:gd name="connsiteY46" fmla="*/ 4506454 h 5194273"/>
                <a:gd name="connsiteX47" fmla="*/ 725043 w 5419747"/>
                <a:gd name="connsiteY47" fmla="*/ 4305477 h 5194273"/>
                <a:gd name="connsiteX48" fmla="*/ 580358 w 5419747"/>
                <a:gd name="connsiteY48" fmla="*/ 4092688 h 5194273"/>
                <a:gd name="connsiteX49" fmla="*/ 546545 w 5419747"/>
                <a:gd name="connsiteY49" fmla="*/ 4038491 h 5194273"/>
                <a:gd name="connsiteX50" fmla="*/ 514255 w 5419747"/>
                <a:gd name="connsiteY50" fmla="*/ 3985913 h 5194273"/>
                <a:gd name="connsiteX51" fmla="*/ 450533 w 5419747"/>
                <a:gd name="connsiteY51" fmla="*/ 3883995 h 5194273"/>
                <a:gd name="connsiteX52" fmla="*/ 318516 w 5419747"/>
                <a:gd name="connsiteY52" fmla="*/ 3675779 h 5194273"/>
                <a:gd name="connsiteX53" fmla="*/ 189643 w 5419747"/>
                <a:gd name="connsiteY53" fmla="*/ 3455656 h 5194273"/>
                <a:gd name="connsiteX54" fmla="*/ 131540 w 5419747"/>
                <a:gd name="connsiteY54" fmla="*/ 3338975 h 5194273"/>
                <a:gd name="connsiteX55" fmla="*/ 82201 w 5419747"/>
                <a:gd name="connsiteY55" fmla="*/ 3216864 h 5194273"/>
                <a:gd name="connsiteX56" fmla="*/ 44387 w 5419747"/>
                <a:gd name="connsiteY56" fmla="*/ 3090182 h 5194273"/>
                <a:gd name="connsiteX57" fmla="*/ 30289 w 5419747"/>
                <a:gd name="connsiteY57" fmla="*/ 3025602 h 5194273"/>
                <a:gd name="connsiteX58" fmla="*/ 24098 w 5419747"/>
                <a:gd name="connsiteY58" fmla="*/ 2993217 h 5194273"/>
                <a:gd name="connsiteX59" fmla="*/ 18955 w 5419747"/>
                <a:gd name="connsiteY59" fmla="*/ 2960737 h 5194273"/>
                <a:gd name="connsiteX60" fmla="*/ 0 w 5419747"/>
                <a:gd name="connsiteY60" fmla="*/ 2700514 h 5194273"/>
                <a:gd name="connsiteX61" fmla="*/ 155162 w 5419747"/>
                <a:gd name="connsiteY61" fmla="*/ 2700514 h 5194273"/>
                <a:gd name="connsiteX62" fmla="*/ 181642 w 5419747"/>
                <a:gd name="connsiteY62" fmla="*/ 2929305 h 5194273"/>
                <a:gd name="connsiteX63" fmla="*/ 259842 w 5419747"/>
                <a:gd name="connsiteY63" fmla="*/ 3143331 h 5194273"/>
                <a:gd name="connsiteX64" fmla="*/ 314420 w 5419747"/>
                <a:gd name="connsiteY64" fmla="*/ 3244106 h 5194273"/>
                <a:gd name="connsiteX65" fmla="*/ 377095 w 5419747"/>
                <a:gd name="connsiteY65" fmla="*/ 3341642 h 5194273"/>
                <a:gd name="connsiteX66" fmla="*/ 521875 w 5419747"/>
                <a:gd name="connsiteY66" fmla="*/ 3530142 h 5194273"/>
                <a:gd name="connsiteX67" fmla="*/ 678561 w 5419747"/>
                <a:gd name="connsiteY67" fmla="*/ 3720070 h 5194273"/>
                <a:gd name="connsiteX68" fmla="*/ 756476 w 5419747"/>
                <a:gd name="connsiteY68" fmla="*/ 3819225 h 5194273"/>
                <a:gd name="connsiteX69" fmla="*/ 793909 w 5419747"/>
                <a:gd name="connsiteY69" fmla="*/ 3867898 h 5194273"/>
                <a:gd name="connsiteX70" fmla="*/ 830580 w 5419747"/>
                <a:gd name="connsiteY70" fmla="*/ 3914475 h 5194273"/>
                <a:gd name="connsiteX71" fmla="*/ 1145667 w 5419747"/>
                <a:gd name="connsiteY71" fmla="*/ 4258709 h 5194273"/>
                <a:gd name="connsiteX72" fmla="*/ 1313212 w 5419747"/>
                <a:gd name="connsiteY72" fmla="*/ 4413585 h 5194273"/>
                <a:gd name="connsiteX73" fmla="*/ 1488662 w 5419747"/>
                <a:gd name="connsiteY73" fmla="*/ 4556365 h 5194273"/>
                <a:gd name="connsiteX74" fmla="*/ 1880616 w 5419747"/>
                <a:gd name="connsiteY74" fmla="*/ 4782203 h 5194273"/>
                <a:gd name="connsiteX75" fmla="*/ 2099882 w 5419747"/>
                <a:gd name="connsiteY75" fmla="*/ 4846020 h 5194273"/>
                <a:gd name="connsiteX76" fmla="*/ 2156079 w 5419747"/>
                <a:gd name="connsiteY76" fmla="*/ 4857260 h 5194273"/>
                <a:gd name="connsiteX77" fmla="*/ 2212753 w 5419747"/>
                <a:gd name="connsiteY77" fmla="*/ 4866690 h 5194273"/>
                <a:gd name="connsiteX78" fmla="*/ 2327148 w 5419747"/>
                <a:gd name="connsiteY78" fmla="*/ 4880215 h 5194273"/>
                <a:gd name="connsiteX79" fmla="*/ 2384679 w 5419747"/>
                <a:gd name="connsiteY79" fmla="*/ 4884597 h 5194273"/>
                <a:gd name="connsiteX80" fmla="*/ 2442401 w 5419747"/>
                <a:gd name="connsiteY80" fmla="*/ 4887645 h 5194273"/>
                <a:gd name="connsiteX81" fmla="*/ 2500313 w 5419747"/>
                <a:gd name="connsiteY81" fmla="*/ 4888978 h 5194273"/>
                <a:gd name="connsiteX82" fmla="*/ 2558320 w 5419747"/>
                <a:gd name="connsiteY82" fmla="*/ 4888693 h 5194273"/>
                <a:gd name="connsiteX83" fmla="*/ 2587371 w 5419747"/>
                <a:gd name="connsiteY83" fmla="*/ 4888407 h 5194273"/>
                <a:gd name="connsiteX84" fmla="*/ 2615374 w 5419747"/>
                <a:gd name="connsiteY84" fmla="*/ 4887168 h 5194273"/>
                <a:gd name="connsiteX85" fmla="*/ 2643283 w 5419747"/>
                <a:gd name="connsiteY85" fmla="*/ 4885740 h 5194273"/>
                <a:gd name="connsiteX86" fmla="*/ 2671096 w 5419747"/>
                <a:gd name="connsiteY86" fmla="*/ 4883454 h 5194273"/>
                <a:gd name="connsiteX87" fmla="*/ 2781395 w 5419747"/>
                <a:gd name="connsiteY87" fmla="*/ 4869833 h 5194273"/>
                <a:gd name="connsiteX88" fmla="*/ 3201543 w 5419747"/>
                <a:gd name="connsiteY88" fmla="*/ 4731911 h 5194273"/>
                <a:gd name="connsiteX89" fmla="*/ 3589687 w 5419747"/>
                <a:gd name="connsiteY89" fmla="*/ 4490071 h 5194273"/>
                <a:gd name="connsiteX90" fmla="*/ 3683794 w 5419747"/>
                <a:gd name="connsiteY90" fmla="*/ 4419015 h 5194273"/>
                <a:gd name="connsiteX91" fmla="*/ 3777901 w 5419747"/>
                <a:gd name="connsiteY91" fmla="*/ 4345577 h 5194273"/>
                <a:gd name="connsiteX92" fmla="*/ 3968496 w 5419747"/>
                <a:gd name="connsiteY92" fmla="*/ 4193177 h 5194273"/>
                <a:gd name="connsiteX93" fmla="*/ 4360259 w 5419747"/>
                <a:gd name="connsiteY93" fmla="*/ 3898188 h 5194273"/>
                <a:gd name="connsiteX94" fmla="*/ 4725257 w 5419747"/>
                <a:gd name="connsiteY94" fmla="*/ 3604818 h 5194273"/>
                <a:gd name="connsiteX95" fmla="*/ 5017103 w 5419747"/>
                <a:gd name="connsiteY95" fmla="*/ 3268585 h 5194273"/>
                <a:gd name="connsiteX96" fmla="*/ 5116544 w 5419747"/>
                <a:gd name="connsiteY96" fmla="*/ 3073132 h 5194273"/>
                <a:gd name="connsiteX97" fmla="*/ 5177124 w 5419747"/>
                <a:gd name="connsiteY97" fmla="*/ 2859582 h 5194273"/>
                <a:gd name="connsiteX98" fmla="*/ 5193887 w 5419747"/>
                <a:gd name="connsiteY98" fmla="*/ 2747568 h 5194273"/>
                <a:gd name="connsiteX99" fmla="*/ 5196650 w 5419747"/>
                <a:gd name="connsiteY99" fmla="*/ 2719183 h 5194273"/>
                <a:gd name="connsiteX100" fmla="*/ 5198745 w 5419747"/>
                <a:gd name="connsiteY100" fmla="*/ 2690227 h 5194273"/>
                <a:gd name="connsiteX101" fmla="*/ 5201793 w 5419747"/>
                <a:gd name="connsiteY101" fmla="*/ 2630410 h 5194273"/>
                <a:gd name="connsiteX102" fmla="*/ 5196555 w 5419747"/>
                <a:gd name="connsiteY102" fmla="*/ 2391238 h 5194273"/>
                <a:gd name="connsiteX103" fmla="*/ 5162931 w 5419747"/>
                <a:gd name="connsiteY103" fmla="*/ 2155017 h 5194273"/>
                <a:gd name="connsiteX104" fmla="*/ 5105876 w 5419747"/>
                <a:gd name="connsiteY104" fmla="*/ 1924512 h 5194273"/>
                <a:gd name="connsiteX105" fmla="*/ 4958525 w 5419747"/>
                <a:gd name="connsiteY105" fmla="*/ 1477314 h 5194273"/>
                <a:gd name="connsiteX106" fmla="*/ 4858131 w 5419747"/>
                <a:gd name="connsiteY106" fmla="*/ 1265001 h 5194273"/>
                <a:gd name="connsiteX107" fmla="*/ 4828890 w 5419747"/>
                <a:gd name="connsiteY107" fmla="*/ 1214138 h 5194273"/>
                <a:gd name="connsiteX108" fmla="*/ 4798124 w 5419747"/>
                <a:gd name="connsiteY108" fmla="*/ 1164227 h 5194273"/>
                <a:gd name="connsiteX109" fmla="*/ 4765548 w 5419747"/>
                <a:gd name="connsiteY109" fmla="*/ 1115459 h 5194273"/>
                <a:gd name="connsiteX110" fmla="*/ 4731544 w 5419747"/>
                <a:gd name="connsiteY110" fmla="*/ 1067739 h 5194273"/>
                <a:gd name="connsiteX111" fmla="*/ 4409599 w 5419747"/>
                <a:gd name="connsiteY111" fmla="*/ 731792 h 5194273"/>
                <a:gd name="connsiteX112" fmla="*/ 4022027 w 5419747"/>
                <a:gd name="connsiteY112" fmla="*/ 478617 h 5194273"/>
                <a:gd name="connsiteX113" fmla="*/ 3585877 w 5419747"/>
                <a:gd name="connsiteY113" fmla="*/ 319645 h 5194273"/>
                <a:gd name="connsiteX114" fmla="*/ 3123057 w 5419747"/>
                <a:gd name="connsiteY114" fmla="*/ 253732 h 5194273"/>
                <a:gd name="connsiteX115" fmla="*/ 2654046 w 5419747"/>
                <a:gd name="connsiteY115" fmla="*/ 270496 h 5194273"/>
                <a:gd name="connsiteX116" fmla="*/ 2193703 w 5419747"/>
                <a:gd name="connsiteY116" fmla="*/ 367270 h 5194273"/>
                <a:gd name="connsiteX117" fmla="*/ 1753362 w 5419747"/>
                <a:gd name="connsiteY117" fmla="*/ 535672 h 5194273"/>
                <a:gd name="connsiteX118" fmla="*/ 966502 w 5419747"/>
                <a:gd name="connsiteY118" fmla="*/ 1053070 h 5194273"/>
                <a:gd name="connsiteX119" fmla="*/ 644843 w 5419747"/>
                <a:gd name="connsiteY119" fmla="*/ 1398351 h 5194273"/>
                <a:gd name="connsiteX120" fmla="*/ 390525 w 5419747"/>
                <a:gd name="connsiteY120" fmla="*/ 1794877 h 5194273"/>
                <a:gd name="connsiteX121" fmla="*/ 217932 w 5419747"/>
                <a:gd name="connsiteY121" fmla="*/ 2233218 h 5194273"/>
                <a:gd name="connsiteX122" fmla="*/ 155162 w 5419747"/>
                <a:gd name="connsiteY122" fmla="*/ 2700514 h 5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5419747" h="5194273">
                  <a:moveTo>
                    <a:pt x="0" y="2700514"/>
                  </a:moveTo>
                  <a:cubicBezTo>
                    <a:pt x="476" y="2530493"/>
                    <a:pt x="18193" y="2360472"/>
                    <a:pt x="52864" y="2193498"/>
                  </a:cubicBezTo>
                  <a:cubicBezTo>
                    <a:pt x="87440" y="2026620"/>
                    <a:pt x="140399" y="1862981"/>
                    <a:pt x="211741" y="1707723"/>
                  </a:cubicBezTo>
                  <a:cubicBezTo>
                    <a:pt x="355092" y="1397208"/>
                    <a:pt x="562832" y="1119364"/>
                    <a:pt x="807434" y="882763"/>
                  </a:cubicBezTo>
                  <a:cubicBezTo>
                    <a:pt x="930021" y="764463"/>
                    <a:pt x="1062514" y="656544"/>
                    <a:pt x="1202436" y="559580"/>
                  </a:cubicBezTo>
                  <a:cubicBezTo>
                    <a:pt x="1342549" y="462711"/>
                    <a:pt x="1489996" y="376414"/>
                    <a:pt x="1643920" y="302976"/>
                  </a:cubicBezTo>
                  <a:cubicBezTo>
                    <a:pt x="1952149" y="157149"/>
                    <a:pt x="2284000" y="60756"/>
                    <a:pt x="2623947" y="19989"/>
                  </a:cubicBezTo>
                  <a:cubicBezTo>
                    <a:pt x="2793873" y="-109"/>
                    <a:pt x="2966276" y="-4967"/>
                    <a:pt x="3136868" y="5034"/>
                  </a:cubicBezTo>
                  <a:cubicBezTo>
                    <a:pt x="3307747" y="15417"/>
                    <a:pt x="3478530" y="40848"/>
                    <a:pt x="3645408" y="83997"/>
                  </a:cubicBezTo>
                  <a:cubicBezTo>
                    <a:pt x="3812286" y="127050"/>
                    <a:pt x="3975259" y="188010"/>
                    <a:pt x="4129278" y="267258"/>
                  </a:cubicBezTo>
                  <a:cubicBezTo>
                    <a:pt x="4283107" y="346506"/>
                    <a:pt x="4428744" y="443375"/>
                    <a:pt x="4557998" y="558627"/>
                  </a:cubicBezTo>
                  <a:cubicBezTo>
                    <a:pt x="4687348" y="673785"/>
                    <a:pt x="4801076" y="804944"/>
                    <a:pt x="4900803" y="944676"/>
                  </a:cubicBezTo>
                  <a:lnTo>
                    <a:pt x="4937760" y="997444"/>
                  </a:lnTo>
                  <a:lnTo>
                    <a:pt x="4973193" y="1051165"/>
                  </a:lnTo>
                  <a:cubicBezTo>
                    <a:pt x="4984623" y="1069263"/>
                    <a:pt x="4996339" y="1087265"/>
                    <a:pt x="5007578" y="1105458"/>
                  </a:cubicBezTo>
                  <a:lnTo>
                    <a:pt x="5040726" y="1160512"/>
                  </a:lnTo>
                  <a:cubicBezTo>
                    <a:pt x="5084064" y="1234426"/>
                    <a:pt x="5124926" y="1309769"/>
                    <a:pt x="5161788" y="1387017"/>
                  </a:cubicBezTo>
                  <a:cubicBezTo>
                    <a:pt x="5235702" y="1541512"/>
                    <a:pt x="5292661" y="1704104"/>
                    <a:pt x="5327523" y="1870887"/>
                  </a:cubicBezTo>
                  <a:cubicBezTo>
                    <a:pt x="5344859" y="1954326"/>
                    <a:pt x="5356955" y="2038431"/>
                    <a:pt x="5366385" y="2122632"/>
                  </a:cubicBezTo>
                  <a:cubicBezTo>
                    <a:pt x="5376005" y="2206738"/>
                    <a:pt x="5383720" y="2290749"/>
                    <a:pt x="5391626" y="2374569"/>
                  </a:cubicBezTo>
                  <a:cubicBezTo>
                    <a:pt x="5399152" y="2458484"/>
                    <a:pt x="5405819" y="2542399"/>
                    <a:pt x="5411724" y="2626505"/>
                  </a:cubicBezTo>
                  <a:lnTo>
                    <a:pt x="5415820" y="2689656"/>
                  </a:lnTo>
                  <a:cubicBezTo>
                    <a:pt x="5416582" y="2700038"/>
                    <a:pt x="5417058" y="2711182"/>
                    <a:pt x="5417630" y="2722136"/>
                  </a:cubicBezTo>
                  <a:cubicBezTo>
                    <a:pt x="5418202" y="2733090"/>
                    <a:pt x="5418773" y="2744139"/>
                    <a:pt x="5418963" y="2755188"/>
                  </a:cubicBezTo>
                  <a:cubicBezTo>
                    <a:pt x="5420392" y="2799289"/>
                    <a:pt x="5419916" y="2843770"/>
                    <a:pt x="5417153" y="2888347"/>
                  </a:cubicBezTo>
                  <a:cubicBezTo>
                    <a:pt x="5406867" y="3066750"/>
                    <a:pt x="5358956" y="3246487"/>
                    <a:pt x="5281517" y="3411365"/>
                  </a:cubicBezTo>
                  <a:cubicBezTo>
                    <a:pt x="5204270" y="3576719"/>
                    <a:pt x="5097780" y="3725118"/>
                    <a:pt x="4980052" y="3855516"/>
                  </a:cubicBezTo>
                  <a:cubicBezTo>
                    <a:pt x="4921186" y="3920952"/>
                    <a:pt x="4859369" y="3982293"/>
                    <a:pt x="4796314" y="4040682"/>
                  </a:cubicBezTo>
                  <a:cubicBezTo>
                    <a:pt x="4733258" y="4099070"/>
                    <a:pt x="4669346" y="4155267"/>
                    <a:pt x="4604766" y="4208989"/>
                  </a:cubicBezTo>
                  <a:cubicBezTo>
                    <a:pt x="4475893" y="4316907"/>
                    <a:pt x="4344162" y="4415300"/>
                    <a:pt x="4215670" y="4512265"/>
                  </a:cubicBezTo>
                  <a:lnTo>
                    <a:pt x="4117753" y="4586274"/>
                  </a:lnTo>
                  <a:cubicBezTo>
                    <a:pt x="4084606" y="4611134"/>
                    <a:pt x="4051173" y="4636185"/>
                    <a:pt x="4017169" y="4660759"/>
                  </a:cubicBezTo>
                  <a:cubicBezTo>
                    <a:pt x="3983260" y="4685429"/>
                    <a:pt x="3948970" y="4710003"/>
                    <a:pt x="3914108" y="4734292"/>
                  </a:cubicBezTo>
                  <a:cubicBezTo>
                    <a:pt x="3879152" y="4758390"/>
                    <a:pt x="3843909" y="4782298"/>
                    <a:pt x="3807809" y="4805730"/>
                  </a:cubicBezTo>
                  <a:cubicBezTo>
                    <a:pt x="3735991" y="4852688"/>
                    <a:pt x="3661886" y="4898218"/>
                    <a:pt x="3584639" y="4939842"/>
                  </a:cubicBezTo>
                  <a:cubicBezTo>
                    <a:pt x="3507486" y="4981656"/>
                    <a:pt x="3427666" y="5020518"/>
                    <a:pt x="3344609" y="5053856"/>
                  </a:cubicBezTo>
                  <a:cubicBezTo>
                    <a:pt x="3179255" y="5121484"/>
                    <a:pt x="3001613" y="5167108"/>
                    <a:pt x="2822258" y="5185015"/>
                  </a:cubicBezTo>
                  <a:cubicBezTo>
                    <a:pt x="2777395" y="5189302"/>
                    <a:pt x="2732532" y="5192540"/>
                    <a:pt x="2687765" y="5193493"/>
                  </a:cubicBezTo>
                  <a:lnTo>
                    <a:pt x="2654141" y="5194254"/>
                  </a:lnTo>
                  <a:cubicBezTo>
                    <a:pt x="2642997" y="5194350"/>
                    <a:pt x="2631758" y="5194064"/>
                    <a:pt x="2620613" y="5194064"/>
                  </a:cubicBezTo>
                  <a:lnTo>
                    <a:pt x="2587181" y="5193683"/>
                  </a:lnTo>
                  <a:lnTo>
                    <a:pt x="2554700" y="5192445"/>
                  </a:lnTo>
                  <a:cubicBezTo>
                    <a:pt x="2468213" y="5189683"/>
                    <a:pt x="2381536" y="5182824"/>
                    <a:pt x="2295239" y="5171776"/>
                  </a:cubicBezTo>
                  <a:cubicBezTo>
                    <a:pt x="2208848" y="5161298"/>
                    <a:pt x="2122646" y="5146249"/>
                    <a:pt x="2037398" y="5126246"/>
                  </a:cubicBezTo>
                  <a:cubicBezTo>
                    <a:pt x="1952244" y="5106053"/>
                    <a:pt x="1867757" y="5082146"/>
                    <a:pt x="1784128" y="5054904"/>
                  </a:cubicBezTo>
                  <a:cubicBezTo>
                    <a:pt x="1617155" y="4999945"/>
                    <a:pt x="1452086" y="4931555"/>
                    <a:pt x="1299305" y="4840401"/>
                  </a:cubicBezTo>
                  <a:cubicBezTo>
                    <a:pt x="1146429" y="4749437"/>
                    <a:pt x="1009936" y="4634089"/>
                    <a:pt x="890683" y="4506454"/>
                  </a:cubicBezTo>
                  <a:cubicBezTo>
                    <a:pt x="830771" y="4442732"/>
                    <a:pt x="776288" y="4374914"/>
                    <a:pt x="725043" y="4305477"/>
                  </a:cubicBezTo>
                  <a:cubicBezTo>
                    <a:pt x="674084" y="4235754"/>
                    <a:pt x="625602" y="4164983"/>
                    <a:pt x="580358" y="4092688"/>
                  </a:cubicBezTo>
                  <a:cubicBezTo>
                    <a:pt x="568738" y="4074781"/>
                    <a:pt x="557784" y="4056589"/>
                    <a:pt x="546545" y="4038491"/>
                  </a:cubicBezTo>
                  <a:lnTo>
                    <a:pt x="514255" y="3985913"/>
                  </a:lnTo>
                  <a:cubicBezTo>
                    <a:pt x="493586" y="3951909"/>
                    <a:pt x="472154" y="3918190"/>
                    <a:pt x="450533" y="3883995"/>
                  </a:cubicBezTo>
                  <a:lnTo>
                    <a:pt x="318516" y="3675779"/>
                  </a:lnTo>
                  <a:cubicBezTo>
                    <a:pt x="274225" y="3604818"/>
                    <a:pt x="230505" y="3531761"/>
                    <a:pt x="189643" y="3455656"/>
                  </a:cubicBezTo>
                  <a:cubicBezTo>
                    <a:pt x="169259" y="3417556"/>
                    <a:pt x="149543" y="3378789"/>
                    <a:pt x="131540" y="3338975"/>
                  </a:cubicBezTo>
                  <a:cubicBezTo>
                    <a:pt x="113633" y="3299065"/>
                    <a:pt x="96965" y="3258393"/>
                    <a:pt x="82201" y="3216864"/>
                  </a:cubicBezTo>
                  <a:cubicBezTo>
                    <a:pt x="67723" y="3175240"/>
                    <a:pt x="54864" y="3133044"/>
                    <a:pt x="44387" y="3090182"/>
                  </a:cubicBezTo>
                  <a:cubicBezTo>
                    <a:pt x="39434" y="3068751"/>
                    <a:pt x="34385" y="3047224"/>
                    <a:pt x="30289" y="3025602"/>
                  </a:cubicBezTo>
                  <a:lnTo>
                    <a:pt x="24098" y="2993217"/>
                  </a:lnTo>
                  <a:lnTo>
                    <a:pt x="18955" y="2960737"/>
                  </a:lnTo>
                  <a:cubicBezTo>
                    <a:pt x="5620" y="2874060"/>
                    <a:pt x="0" y="2786906"/>
                    <a:pt x="0" y="2700514"/>
                  </a:cubicBezTo>
                  <a:close/>
                  <a:moveTo>
                    <a:pt x="155162" y="2700514"/>
                  </a:moveTo>
                  <a:cubicBezTo>
                    <a:pt x="156019" y="2778048"/>
                    <a:pt x="163640" y="2855010"/>
                    <a:pt x="181642" y="2929305"/>
                  </a:cubicBezTo>
                  <a:cubicBezTo>
                    <a:pt x="199358" y="3003695"/>
                    <a:pt x="226886" y="3074847"/>
                    <a:pt x="259842" y="3143331"/>
                  </a:cubicBezTo>
                  <a:cubicBezTo>
                    <a:pt x="276511" y="3177526"/>
                    <a:pt x="294989" y="3211054"/>
                    <a:pt x="314420" y="3244106"/>
                  </a:cubicBezTo>
                  <a:cubicBezTo>
                    <a:pt x="334137" y="3277063"/>
                    <a:pt x="355187" y="3309543"/>
                    <a:pt x="377095" y="3341642"/>
                  </a:cubicBezTo>
                  <a:cubicBezTo>
                    <a:pt x="421481" y="3405650"/>
                    <a:pt x="470821" y="3467753"/>
                    <a:pt x="521875" y="3530142"/>
                  </a:cubicBezTo>
                  <a:cubicBezTo>
                    <a:pt x="572929" y="3592626"/>
                    <a:pt x="626269" y="3655110"/>
                    <a:pt x="678561" y="3720070"/>
                  </a:cubicBezTo>
                  <a:cubicBezTo>
                    <a:pt x="704755" y="3752455"/>
                    <a:pt x="730663" y="3785602"/>
                    <a:pt x="756476" y="3819225"/>
                  </a:cubicBezTo>
                  <a:lnTo>
                    <a:pt x="793909" y="3867898"/>
                  </a:lnTo>
                  <a:cubicBezTo>
                    <a:pt x="806196" y="3883424"/>
                    <a:pt x="817912" y="3899331"/>
                    <a:pt x="830580" y="3914475"/>
                  </a:cubicBezTo>
                  <a:cubicBezTo>
                    <a:pt x="929450" y="4037729"/>
                    <a:pt x="1036701" y="4151172"/>
                    <a:pt x="1145667" y="4258709"/>
                  </a:cubicBezTo>
                  <a:cubicBezTo>
                    <a:pt x="1200436" y="4312240"/>
                    <a:pt x="1256157" y="4363960"/>
                    <a:pt x="1313212" y="4413585"/>
                  </a:cubicBezTo>
                  <a:cubicBezTo>
                    <a:pt x="1370267" y="4463211"/>
                    <a:pt x="1428369" y="4511217"/>
                    <a:pt x="1488662" y="4556365"/>
                  </a:cubicBezTo>
                  <a:cubicBezTo>
                    <a:pt x="1608773" y="4646853"/>
                    <a:pt x="1738313" y="4727720"/>
                    <a:pt x="1880616" y="4782203"/>
                  </a:cubicBezTo>
                  <a:cubicBezTo>
                    <a:pt x="1951577" y="4809445"/>
                    <a:pt x="2025110" y="4830304"/>
                    <a:pt x="2099882" y="4846020"/>
                  </a:cubicBezTo>
                  <a:cubicBezTo>
                    <a:pt x="2118646" y="4849735"/>
                    <a:pt x="2137220" y="4854022"/>
                    <a:pt x="2156079" y="4857260"/>
                  </a:cubicBezTo>
                  <a:lnTo>
                    <a:pt x="2212753" y="4866690"/>
                  </a:lnTo>
                  <a:cubicBezTo>
                    <a:pt x="2250758" y="4871738"/>
                    <a:pt x="2288762" y="4877072"/>
                    <a:pt x="2327148" y="4880215"/>
                  </a:cubicBezTo>
                  <a:cubicBezTo>
                    <a:pt x="2346293" y="4882025"/>
                    <a:pt x="2365439" y="4883740"/>
                    <a:pt x="2384679" y="4884597"/>
                  </a:cubicBezTo>
                  <a:cubicBezTo>
                    <a:pt x="2403920" y="4885549"/>
                    <a:pt x="2423065" y="4887073"/>
                    <a:pt x="2442401" y="4887645"/>
                  </a:cubicBezTo>
                  <a:lnTo>
                    <a:pt x="2500313" y="4888978"/>
                  </a:lnTo>
                  <a:cubicBezTo>
                    <a:pt x="2519553" y="4889454"/>
                    <a:pt x="2538984" y="4888788"/>
                    <a:pt x="2558320" y="4888693"/>
                  </a:cubicBezTo>
                  <a:lnTo>
                    <a:pt x="2587371" y="4888407"/>
                  </a:lnTo>
                  <a:cubicBezTo>
                    <a:pt x="2596801" y="4888121"/>
                    <a:pt x="2606040" y="4887549"/>
                    <a:pt x="2615374" y="4887168"/>
                  </a:cubicBezTo>
                  <a:cubicBezTo>
                    <a:pt x="2624709" y="4886692"/>
                    <a:pt x="2634044" y="4886406"/>
                    <a:pt x="2643283" y="4885740"/>
                  </a:cubicBezTo>
                  <a:lnTo>
                    <a:pt x="2671096" y="4883454"/>
                  </a:lnTo>
                  <a:cubicBezTo>
                    <a:pt x="2708148" y="4880501"/>
                    <a:pt x="2744915" y="4875548"/>
                    <a:pt x="2781395" y="4869833"/>
                  </a:cubicBezTo>
                  <a:cubicBezTo>
                    <a:pt x="2927414" y="4845640"/>
                    <a:pt x="3067812" y="4798300"/>
                    <a:pt x="3201543" y="4731911"/>
                  </a:cubicBezTo>
                  <a:cubicBezTo>
                    <a:pt x="3335750" y="4666284"/>
                    <a:pt x="3463481" y="4582273"/>
                    <a:pt x="3589687" y="4490071"/>
                  </a:cubicBezTo>
                  <a:cubicBezTo>
                    <a:pt x="3621215" y="4467116"/>
                    <a:pt x="3652552" y="4443208"/>
                    <a:pt x="3683794" y="4419015"/>
                  </a:cubicBezTo>
                  <a:cubicBezTo>
                    <a:pt x="3715226" y="4394917"/>
                    <a:pt x="3746564" y="4370437"/>
                    <a:pt x="3777901" y="4345577"/>
                  </a:cubicBezTo>
                  <a:lnTo>
                    <a:pt x="3968496" y="4193177"/>
                  </a:lnTo>
                  <a:cubicBezTo>
                    <a:pt x="4099274" y="4089450"/>
                    <a:pt x="4231291" y="3992866"/>
                    <a:pt x="4360259" y="3898188"/>
                  </a:cubicBezTo>
                  <a:cubicBezTo>
                    <a:pt x="4489133" y="3803509"/>
                    <a:pt x="4613148" y="3707878"/>
                    <a:pt x="4725257" y="3604818"/>
                  </a:cubicBezTo>
                  <a:cubicBezTo>
                    <a:pt x="4837367" y="3501948"/>
                    <a:pt x="4938617" y="3392315"/>
                    <a:pt x="5017103" y="3268585"/>
                  </a:cubicBezTo>
                  <a:cubicBezTo>
                    <a:pt x="5056346" y="3206768"/>
                    <a:pt x="5089874" y="3141617"/>
                    <a:pt x="5116544" y="3073132"/>
                  </a:cubicBezTo>
                  <a:cubicBezTo>
                    <a:pt x="5143405" y="3004743"/>
                    <a:pt x="5162741" y="2933115"/>
                    <a:pt x="5177124" y="2859582"/>
                  </a:cubicBezTo>
                  <a:cubicBezTo>
                    <a:pt x="5184268" y="2822815"/>
                    <a:pt x="5189982" y="2785382"/>
                    <a:pt x="5193887" y="2747568"/>
                  </a:cubicBezTo>
                  <a:cubicBezTo>
                    <a:pt x="5195030" y="2738138"/>
                    <a:pt x="5195792" y="2728613"/>
                    <a:pt x="5196650" y="2719183"/>
                  </a:cubicBezTo>
                  <a:cubicBezTo>
                    <a:pt x="5197411" y="2709658"/>
                    <a:pt x="5198364" y="2700324"/>
                    <a:pt x="5198745" y="2690227"/>
                  </a:cubicBezTo>
                  <a:lnTo>
                    <a:pt x="5201793" y="2630410"/>
                  </a:lnTo>
                  <a:cubicBezTo>
                    <a:pt x="5204555" y="2550591"/>
                    <a:pt x="5202841" y="2470676"/>
                    <a:pt x="5196555" y="2391238"/>
                  </a:cubicBezTo>
                  <a:cubicBezTo>
                    <a:pt x="5190458" y="2311704"/>
                    <a:pt x="5178743" y="2232837"/>
                    <a:pt x="5162931" y="2155017"/>
                  </a:cubicBezTo>
                  <a:cubicBezTo>
                    <a:pt x="5146929" y="2077198"/>
                    <a:pt x="5126927" y="2000427"/>
                    <a:pt x="5105876" y="1924512"/>
                  </a:cubicBezTo>
                  <a:cubicBezTo>
                    <a:pt x="5063871" y="1772589"/>
                    <a:pt x="5017485" y="1622665"/>
                    <a:pt x="4958525" y="1477314"/>
                  </a:cubicBezTo>
                  <a:cubicBezTo>
                    <a:pt x="4928997" y="1404733"/>
                    <a:pt x="4896041" y="1333486"/>
                    <a:pt x="4858131" y="1265001"/>
                  </a:cubicBezTo>
                  <a:cubicBezTo>
                    <a:pt x="4848892" y="1247761"/>
                    <a:pt x="4838700" y="1230997"/>
                    <a:pt x="4828890" y="1214138"/>
                  </a:cubicBezTo>
                  <a:cubicBezTo>
                    <a:pt x="4818793" y="1197374"/>
                    <a:pt x="4808315" y="1180896"/>
                    <a:pt x="4798124" y="1164227"/>
                  </a:cubicBezTo>
                  <a:lnTo>
                    <a:pt x="4765548" y="1115459"/>
                  </a:lnTo>
                  <a:lnTo>
                    <a:pt x="4731544" y="1067739"/>
                  </a:lnTo>
                  <a:cubicBezTo>
                    <a:pt x="4638485" y="942294"/>
                    <a:pt x="4529233" y="830090"/>
                    <a:pt x="4409599" y="731792"/>
                  </a:cubicBezTo>
                  <a:cubicBezTo>
                    <a:pt x="4290251" y="633208"/>
                    <a:pt x="4160615" y="547483"/>
                    <a:pt x="4022027" y="478617"/>
                  </a:cubicBezTo>
                  <a:cubicBezTo>
                    <a:pt x="3883533" y="409561"/>
                    <a:pt x="3736943" y="356602"/>
                    <a:pt x="3585877" y="319645"/>
                  </a:cubicBezTo>
                  <a:cubicBezTo>
                    <a:pt x="3434810" y="282593"/>
                    <a:pt x="3279553" y="261257"/>
                    <a:pt x="3123057" y="253732"/>
                  </a:cubicBezTo>
                  <a:cubicBezTo>
                    <a:pt x="2966276" y="245826"/>
                    <a:pt x="2809685" y="251065"/>
                    <a:pt x="2654046" y="270496"/>
                  </a:cubicBezTo>
                  <a:cubicBezTo>
                    <a:pt x="2498503" y="290022"/>
                    <a:pt x="2344388" y="322693"/>
                    <a:pt x="2193703" y="367270"/>
                  </a:cubicBezTo>
                  <a:cubicBezTo>
                    <a:pt x="2042922" y="411657"/>
                    <a:pt x="1895856" y="469092"/>
                    <a:pt x="1753362" y="535672"/>
                  </a:cubicBezTo>
                  <a:cubicBezTo>
                    <a:pt x="1467517" y="667403"/>
                    <a:pt x="1200626" y="842091"/>
                    <a:pt x="966502" y="1053070"/>
                  </a:cubicBezTo>
                  <a:cubicBezTo>
                    <a:pt x="849821" y="1158893"/>
                    <a:pt x="741712" y="1274336"/>
                    <a:pt x="644843" y="1398351"/>
                  </a:cubicBezTo>
                  <a:cubicBezTo>
                    <a:pt x="547783" y="1522176"/>
                    <a:pt x="462153" y="1654955"/>
                    <a:pt x="390525" y="1794877"/>
                  </a:cubicBezTo>
                  <a:cubicBezTo>
                    <a:pt x="318897" y="1934704"/>
                    <a:pt x="259271" y="2081103"/>
                    <a:pt x="217932" y="2233218"/>
                  </a:cubicBezTo>
                  <a:cubicBezTo>
                    <a:pt x="176594" y="2384951"/>
                    <a:pt x="155067" y="2542685"/>
                    <a:pt x="155162" y="2700514"/>
                  </a:cubicBezTo>
                  <a:close/>
                </a:path>
              </a:pathLst>
            </a:custGeom>
            <a:solidFill>
              <a:schemeClr val="bg1">
                <a:alpha val="30000"/>
              </a:schemeClr>
            </a:solidFill>
            <a:ln w="9525" cap="flat">
              <a:noFill/>
              <a:prstDash val="solid"/>
              <a:miter/>
            </a:ln>
          </p:spPr>
          <p:txBody>
            <a:bodyPr rtlCol="0" anchor="ctr"/>
            <a:lstStyle/>
            <a:p>
              <a:endParaRPr lang="en-US"/>
            </a:p>
          </p:txBody>
        </p:sp>
        <p:sp useBgFill="1">
          <p:nvSpPr>
            <p:cNvPr id="18" name="Freeform: Shape 17">
              <a:extLst>
                <a:ext uri="{FF2B5EF4-FFF2-40B4-BE49-F238E27FC236}">
                  <a16:creationId xmlns:a16="http://schemas.microsoft.com/office/drawing/2014/main" id="{CEB03A9B-C442-4C27-B070-BB3AEBBAC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639352" y="2502393"/>
              <a:ext cx="3490075" cy="3464887"/>
            </a:xfrm>
            <a:custGeom>
              <a:avLst/>
              <a:gdLst>
                <a:gd name="connsiteX0" fmla="*/ 2733675 w 5467350"/>
                <a:gd name="connsiteY0" fmla="*/ 0 h 5467350"/>
                <a:gd name="connsiteX1" fmla="*/ 0 w 5467350"/>
                <a:gd name="connsiteY1" fmla="*/ 2733675 h 5467350"/>
                <a:gd name="connsiteX2" fmla="*/ 2733675 w 5467350"/>
                <a:gd name="connsiteY2" fmla="*/ 5467350 h 5467350"/>
                <a:gd name="connsiteX3" fmla="*/ 5467350 w 5467350"/>
                <a:gd name="connsiteY3" fmla="*/ 2733675 h 5467350"/>
                <a:gd name="connsiteX4" fmla="*/ 2733675 w 5467350"/>
                <a:gd name="connsiteY4" fmla="*/ 0 h 5467350"/>
                <a:gd name="connsiteX5" fmla="*/ 4922615 w 5467350"/>
                <a:gd name="connsiteY5" fmla="*/ 1317212 h 5467350"/>
                <a:gd name="connsiteX6" fmla="*/ 4979765 w 5467350"/>
                <a:gd name="connsiteY6" fmla="*/ 1430941 h 5467350"/>
                <a:gd name="connsiteX7" fmla="*/ 5031105 w 5467350"/>
                <a:gd name="connsiteY7" fmla="*/ 1547146 h 5467350"/>
                <a:gd name="connsiteX8" fmla="*/ 5185029 w 5467350"/>
                <a:gd name="connsiteY8" fmla="*/ 2031873 h 5467350"/>
                <a:gd name="connsiteX9" fmla="*/ 5261610 w 5467350"/>
                <a:gd name="connsiteY9" fmla="*/ 2535079 h 5467350"/>
                <a:gd name="connsiteX10" fmla="*/ 5274183 w 5467350"/>
                <a:gd name="connsiteY10" fmla="*/ 2789206 h 5467350"/>
                <a:gd name="connsiteX11" fmla="*/ 5274755 w 5467350"/>
                <a:gd name="connsiteY11" fmla="*/ 2834831 h 5467350"/>
                <a:gd name="connsiteX12" fmla="*/ 5274850 w 5467350"/>
                <a:gd name="connsiteY12" fmla="*/ 2853023 h 5467350"/>
                <a:gd name="connsiteX13" fmla="*/ 5274564 w 5467350"/>
                <a:gd name="connsiteY13" fmla="*/ 2910554 h 5467350"/>
                <a:gd name="connsiteX14" fmla="*/ 5274469 w 5467350"/>
                <a:gd name="connsiteY14" fmla="*/ 2915222 h 5467350"/>
                <a:gd name="connsiteX15" fmla="*/ 5267325 w 5467350"/>
                <a:gd name="connsiteY15" fmla="*/ 3035713 h 5467350"/>
                <a:gd name="connsiteX16" fmla="*/ 5141119 w 5467350"/>
                <a:gd name="connsiteY16" fmla="*/ 3487674 h 5467350"/>
                <a:gd name="connsiteX17" fmla="*/ 5020342 w 5467350"/>
                <a:gd name="connsiteY17" fmla="*/ 3689509 h 5467350"/>
                <a:gd name="connsiteX18" fmla="*/ 4867656 w 5467350"/>
                <a:gd name="connsiteY18" fmla="*/ 3874865 h 5467350"/>
                <a:gd name="connsiteX19" fmla="*/ 4498467 w 5467350"/>
                <a:gd name="connsiteY19" fmla="*/ 4210907 h 5467350"/>
                <a:gd name="connsiteX20" fmla="*/ 4260723 w 5467350"/>
                <a:gd name="connsiteY20" fmla="*/ 4398359 h 5467350"/>
                <a:gd name="connsiteX21" fmla="*/ 4088130 w 5467350"/>
                <a:gd name="connsiteY21" fmla="*/ 4533519 h 5467350"/>
                <a:gd name="connsiteX22" fmla="*/ 3985736 w 5467350"/>
                <a:gd name="connsiteY22" fmla="*/ 4615434 h 5467350"/>
                <a:gd name="connsiteX23" fmla="*/ 3885343 w 5467350"/>
                <a:gd name="connsiteY23" fmla="*/ 4693730 h 5467350"/>
                <a:gd name="connsiteX24" fmla="*/ 3681984 w 5467350"/>
                <a:gd name="connsiteY24" fmla="*/ 4841463 h 5467350"/>
                <a:gd name="connsiteX25" fmla="*/ 3473958 w 5467350"/>
                <a:gd name="connsiteY25" fmla="*/ 4971383 h 5467350"/>
                <a:gd name="connsiteX26" fmla="*/ 3259550 w 5467350"/>
                <a:gd name="connsiteY26" fmla="*/ 5077683 h 5467350"/>
                <a:gd name="connsiteX27" fmla="*/ 2808065 w 5467350"/>
                <a:gd name="connsiteY27" fmla="*/ 5199698 h 5467350"/>
                <a:gd name="connsiteX28" fmla="*/ 2691289 w 5467350"/>
                <a:gd name="connsiteY28" fmla="*/ 5209889 h 5467350"/>
                <a:gd name="connsiteX29" fmla="*/ 2661476 w 5467350"/>
                <a:gd name="connsiteY29" fmla="*/ 5211414 h 5467350"/>
                <a:gd name="connsiteX30" fmla="*/ 2631853 w 5467350"/>
                <a:gd name="connsiteY30" fmla="*/ 5212176 h 5467350"/>
                <a:gd name="connsiteX31" fmla="*/ 2631567 w 5467350"/>
                <a:gd name="connsiteY31" fmla="*/ 5212176 h 5467350"/>
                <a:gd name="connsiteX32" fmla="*/ 2631281 w 5467350"/>
                <a:gd name="connsiteY32" fmla="*/ 5212176 h 5467350"/>
                <a:gd name="connsiteX33" fmla="*/ 2599754 w 5467350"/>
                <a:gd name="connsiteY33" fmla="*/ 5212652 h 5467350"/>
                <a:gd name="connsiteX34" fmla="*/ 2583561 w 5467350"/>
                <a:gd name="connsiteY34" fmla="*/ 5212556 h 5467350"/>
                <a:gd name="connsiteX35" fmla="*/ 2571274 w 5467350"/>
                <a:gd name="connsiteY35" fmla="*/ 5212556 h 5467350"/>
                <a:gd name="connsiteX36" fmla="*/ 2326577 w 5467350"/>
                <a:gd name="connsiteY36" fmla="*/ 5201889 h 5467350"/>
                <a:gd name="connsiteX37" fmla="*/ 2208371 w 5467350"/>
                <a:gd name="connsiteY37" fmla="*/ 5188458 h 5467350"/>
                <a:gd name="connsiteX38" fmla="*/ 2090642 w 5467350"/>
                <a:gd name="connsiteY38" fmla="*/ 5168646 h 5467350"/>
                <a:gd name="connsiteX39" fmla="*/ 1858613 w 5467350"/>
                <a:gd name="connsiteY39" fmla="*/ 5108544 h 5467350"/>
                <a:gd name="connsiteX40" fmla="*/ 1636395 w 5467350"/>
                <a:gd name="connsiteY40" fmla="*/ 5021676 h 5467350"/>
                <a:gd name="connsiteX41" fmla="*/ 1636205 w 5467350"/>
                <a:gd name="connsiteY41" fmla="*/ 5021580 h 5467350"/>
                <a:gd name="connsiteX42" fmla="*/ 1636014 w 5467350"/>
                <a:gd name="connsiteY42" fmla="*/ 5021485 h 5467350"/>
                <a:gd name="connsiteX43" fmla="*/ 1425512 w 5467350"/>
                <a:gd name="connsiteY43" fmla="*/ 4906518 h 5467350"/>
                <a:gd name="connsiteX44" fmla="*/ 1043273 w 5467350"/>
                <a:gd name="connsiteY44" fmla="*/ 4599528 h 5467350"/>
                <a:gd name="connsiteX45" fmla="*/ 872395 w 5467350"/>
                <a:gd name="connsiteY45" fmla="*/ 4414933 h 5467350"/>
                <a:gd name="connsiteX46" fmla="*/ 797909 w 5467350"/>
                <a:gd name="connsiteY46" fmla="*/ 4324636 h 5467350"/>
                <a:gd name="connsiteX47" fmla="*/ 791623 w 5467350"/>
                <a:gd name="connsiteY47" fmla="*/ 4316825 h 5467350"/>
                <a:gd name="connsiteX48" fmla="*/ 779145 w 5467350"/>
                <a:gd name="connsiteY48" fmla="*/ 4300728 h 5467350"/>
                <a:gd name="connsiteX49" fmla="*/ 714470 w 5467350"/>
                <a:gd name="connsiteY49" fmla="*/ 4215480 h 5467350"/>
                <a:gd name="connsiteX50" fmla="*/ 714280 w 5467350"/>
                <a:gd name="connsiteY50" fmla="*/ 4215289 h 5467350"/>
                <a:gd name="connsiteX51" fmla="*/ 714089 w 5467350"/>
                <a:gd name="connsiteY51" fmla="*/ 4215098 h 5467350"/>
                <a:gd name="connsiteX52" fmla="*/ 677132 w 5467350"/>
                <a:gd name="connsiteY52" fmla="*/ 4164806 h 5467350"/>
                <a:gd name="connsiteX53" fmla="*/ 635889 w 5467350"/>
                <a:gd name="connsiteY53" fmla="*/ 4108799 h 5467350"/>
                <a:gd name="connsiteX54" fmla="*/ 555212 w 5467350"/>
                <a:gd name="connsiteY54" fmla="*/ 4003358 h 5467350"/>
                <a:gd name="connsiteX55" fmla="*/ 491395 w 5467350"/>
                <a:gd name="connsiteY55" fmla="*/ 3921538 h 5467350"/>
                <a:gd name="connsiteX56" fmla="*/ 394907 w 5467350"/>
                <a:gd name="connsiteY56" fmla="*/ 3796760 h 5467350"/>
                <a:gd name="connsiteX57" fmla="*/ 318421 w 5467350"/>
                <a:gd name="connsiteY57" fmla="*/ 3692938 h 5467350"/>
                <a:gd name="connsiteX58" fmla="*/ 247650 w 5467350"/>
                <a:gd name="connsiteY58" fmla="*/ 3587115 h 5467350"/>
                <a:gd name="connsiteX59" fmla="*/ 183833 w 5467350"/>
                <a:gd name="connsiteY59" fmla="*/ 3478054 h 5467350"/>
                <a:gd name="connsiteX60" fmla="*/ 183642 w 5467350"/>
                <a:gd name="connsiteY60" fmla="*/ 3477673 h 5467350"/>
                <a:gd name="connsiteX61" fmla="*/ 183452 w 5467350"/>
                <a:gd name="connsiteY61" fmla="*/ 3477292 h 5467350"/>
                <a:gd name="connsiteX62" fmla="*/ 161925 w 5467350"/>
                <a:gd name="connsiteY62" fmla="*/ 3435572 h 5467350"/>
                <a:gd name="connsiteX63" fmla="*/ 155067 w 5467350"/>
                <a:gd name="connsiteY63" fmla="*/ 3421761 h 5467350"/>
                <a:gd name="connsiteX64" fmla="*/ 147542 w 5467350"/>
                <a:gd name="connsiteY64" fmla="*/ 3405378 h 5467350"/>
                <a:gd name="connsiteX65" fmla="*/ 129540 w 5467350"/>
                <a:gd name="connsiteY65" fmla="*/ 3364992 h 5467350"/>
                <a:gd name="connsiteX66" fmla="*/ 129350 w 5467350"/>
                <a:gd name="connsiteY66" fmla="*/ 3364611 h 5467350"/>
                <a:gd name="connsiteX67" fmla="*/ 129159 w 5467350"/>
                <a:gd name="connsiteY67" fmla="*/ 3364230 h 5467350"/>
                <a:gd name="connsiteX68" fmla="*/ 54769 w 5467350"/>
                <a:gd name="connsiteY68" fmla="*/ 3125343 h 5467350"/>
                <a:gd name="connsiteX69" fmla="*/ 30385 w 5467350"/>
                <a:gd name="connsiteY69" fmla="*/ 2875407 h 5467350"/>
                <a:gd name="connsiteX70" fmla="*/ 89059 w 5467350"/>
                <a:gd name="connsiteY70" fmla="*/ 2368487 h 5467350"/>
                <a:gd name="connsiteX71" fmla="*/ 161544 w 5467350"/>
                <a:gd name="connsiteY71" fmla="*/ 2123885 h 5467350"/>
                <a:gd name="connsiteX72" fmla="*/ 161735 w 5467350"/>
                <a:gd name="connsiteY72" fmla="*/ 2123504 h 5467350"/>
                <a:gd name="connsiteX73" fmla="*/ 161830 w 5467350"/>
                <a:gd name="connsiteY73" fmla="*/ 2123123 h 5467350"/>
                <a:gd name="connsiteX74" fmla="*/ 175736 w 5467350"/>
                <a:gd name="connsiteY74" fmla="*/ 2085499 h 5467350"/>
                <a:gd name="connsiteX75" fmla="*/ 184118 w 5467350"/>
                <a:gd name="connsiteY75" fmla="*/ 2063496 h 5467350"/>
                <a:gd name="connsiteX76" fmla="*/ 205835 w 5467350"/>
                <a:gd name="connsiteY76" fmla="*/ 2009299 h 5467350"/>
                <a:gd name="connsiteX77" fmla="*/ 207740 w 5467350"/>
                <a:gd name="connsiteY77" fmla="*/ 2004727 h 5467350"/>
                <a:gd name="connsiteX78" fmla="*/ 220123 w 5467350"/>
                <a:gd name="connsiteY78" fmla="*/ 1975580 h 5467350"/>
                <a:gd name="connsiteX79" fmla="*/ 233267 w 5467350"/>
                <a:gd name="connsiteY79" fmla="*/ 1946529 h 5467350"/>
                <a:gd name="connsiteX80" fmla="*/ 260033 w 5467350"/>
                <a:gd name="connsiteY80" fmla="*/ 1889189 h 5467350"/>
                <a:gd name="connsiteX81" fmla="*/ 260128 w 5467350"/>
                <a:gd name="connsiteY81" fmla="*/ 1888903 h 5467350"/>
                <a:gd name="connsiteX82" fmla="*/ 260223 w 5467350"/>
                <a:gd name="connsiteY82" fmla="*/ 1888617 h 5467350"/>
                <a:gd name="connsiteX83" fmla="*/ 382238 w 5467350"/>
                <a:gd name="connsiteY83" fmla="*/ 1665446 h 5467350"/>
                <a:gd name="connsiteX84" fmla="*/ 525590 w 5467350"/>
                <a:gd name="connsiteY84" fmla="*/ 1456373 h 5467350"/>
                <a:gd name="connsiteX85" fmla="*/ 862394 w 5467350"/>
                <a:gd name="connsiteY85" fmla="*/ 1080611 h 5467350"/>
                <a:gd name="connsiteX86" fmla="*/ 1051465 w 5467350"/>
                <a:gd name="connsiteY86" fmla="*/ 914686 h 5467350"/>
                <a:gd name="connsiteX87" fmla="*/ 1100042 w 5467350"/>
                <a:gd name="connsiteY87" fmla="*/ 875919 h 5467350"/>
                <a:gd name="connsiteX88" fmla="*/ 1108424 w 5467350"/>
                <a:gd name="connsiteY88" fmla="*/ 869347 h 5467350"/>
                <a:gd name="connsiteX89" fmla="*/ 1149858 w 5467350"/>
                <a:gd name="connsiteY89" fmla="*/ 837629 h 5467350"/>
                <a:gd name="connsiteX90" fmla="*/ 1150049 w 5467350"/>
                <a:gd name="connsiteY90" fmla="*/ 837438 h 5467350"/>
                <a:gd name="connsiteX91" fmla="*/ 1150239 w 5467350"/>
                <a:gd name="connsiteY91" fmla="*/ 837248 h 5467350"/>
                <a:gd name="connsiteX92" fmla="*/ 1251204 w 5467350"/>
                <a:gd name="connsiteY92" fmla="*/ 763429 h 5467350"/>
                <a:gd name="connsiteX93" fmla="*/ 1678305 w 5467350"/>
                <a:gd name="connsiteY93" fmla="*/ 507016 h 5467350"/>
                <a:gd name="connsiteX94" fmla="*/ 1903476 w 5467350"/>
                <a:gd name="connsiteY94" fmla="*/ 402622 h 5467350"/>
                <a:gd name="connsiteX95" fmla="*/ 2135410 w 5467350"/>
                <a:gd name="connsiteY95" fmla="*/ 316325 h 5467350"/>
                <a:gd name="connsiteX96" fmla="*/ 2373059 w 5467350"/>
                <a:gd name="connsiteY96" fmla="*/ 248698 h 5467350"/>
                <a:gd name="connsiteX97" fmla="*/ 2615089 w 5467350"/>
                <a:gd name="connsiteY97" fmla="*/ 201454 h 5467350"/>
                <a:gd name="connsiteX98" fmla="*/ 3000566 w 5467350"/>
                <a:gd name="connsiteY98" fmla="*/ 172784 h 5467350"/>
                <a:gd name="connsiteX99" fmla="*/ 3107436 w 5467350"/>
                <a:gd name="connsiteY99" fmla="*/ 175069 h 5467350"/>
                <a:gd name="connsiteX100" fmla="*/ 3352229 w 5467350"/>
                <a:gd name="connsiteY100" fmla="*/ 196406 h 5467350"/>
                <a:gd name="connsiteX101" fmla="*/ 3594926 w 5467350"/>
                <a:gd name="connsiteY101" fmla="*/ 243935 h 5467350"/>
                <a:gd name="connsiteX102" fmla="*/ 4058412 w 5467350"/>
                <a:gd name="connsiteY102" fmla="*/ 423482 h 5467350"/>
                <a:gd name="connsiteX103" fmla="*/ 4270915 w 5467350"/>
                <a:gd name="connsiteY103" fmla="*/ 556165 h 5467350"/>
                <a:gd name="connsiteX104" fmla="*/ 4465225 w 5467350"/>
                <a:gd name="connsiteY104" fmla="*/ 715328 h 5467350"/>
                <a:gd name="connsiteX105" fmla="*/ 4791742 w 5467350"/>
                <a:gd name="connsiteY105" fmla="*/ 1099566 h 5467350"/>
                <a:gd name="connsiteX106" fmla="*/ 4922615 w 5467350"/>
                <a:gd name="connsiteY106" fmla="*/ 1317212 h 546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5467350" h="5467350">
                  <a:moveTo>
                    <a:pt x="2733675" y="0"/>
                  </a:moveTo>
                  <a:cubicBezTo>
                    <a:pt x="1223867" y="0"/>
                    <a:pt x="0" y="1223867"/>
                    <a:pt x="0" y="2733675"/>
                  </a:cubicBezTo>
                  <a:cubicBezTo>
                    <a:pt x="0" y="4243483"/>
                    <a:pt x="1223867" y="5467350"/>
                    <a:pt x="2733675" y="5467350"/>
                  </a:cubicBezTo>
                  <a:cubicBezTo>
                    <a:pt x="4243483" y="5467350"/>
                    <a:pt x="5467350" y="4243483"/>
                    <a:pt x="5467350" y="2733675"/>
                  </a:cubicBezTo>
                  <a:cubicBezTo>
                    <a:pt x="5467350" y="1223867"/>
                    <a:pt x="4243483" y="0"/>
                    <a:pt x="2733675" y="0"/>
                  </a:cubicBezTo>
                  <a:close/>
                  <a:moveTo>
                    <a:pt x="4922615" y="1317212"/>
                  </a:moveTo>
                  <a:cubicBezTo>
                    <a:pt x="4943189" y="1356170"/>
                    <a:pt x="4962430" y="1394365"/>
                    <a:pt x="4979765" y="1430941"/>
                  </a:cubicBezTo>
                  <a:cubicBezTo>
                    <a:pt x="4997482" y="1468755"/>
                    <a:pt x="5014817" y="1507903"/>
                    <a:pt x="5031105" y="1547146"/>
                  </a:cubicBezTo>
                  <a:cubicBezTo>
                    <a:pt x="5093875" y="1697641"/>
                    <a:pt x="5145691" y="1860709"/>
                    <a:pt x="5185029" y="2031873"/>
                  </a:cubicBezTo>
                  <a:cubicBezTo>
                    <a:pt x="5220939" y="2188464"/>
                    <a:pt x="5246656" y="2357723"/>
                    <a:pt x="5261610" y="2535079"/>
                  </a:cubicBezTo>
                  <a:cubicBezTo>
                    <a:pt x="5268278" y="2616803"/>
                    <a:pt x="5272564" y="2702338"/>
                    <a:pt x="5274183" y="2789206"/>
                  </a:cubicBezTo>
                  <a:cubicBezTo>
                    <a:pt x="5274660" y="2804541"/>
                    <a:pt x="5274755" y="2819876"/>
                    <a:pt x="5274755" y="2834831"/>
                  </a:cubicBezTo>
                  <a:cubicBezTo>
                    <a:pt x="5274755" y="2840927"/>
                    <a:pt x="5274850" y="2846928"/>
                    <a:pt x="5274850" y="2853023"/>
                  </a:cubicBezTo>
                  <a:cubicBezTo>
                    <a:pt x="5275136" y="2872740"/>
                    <a:pt x="5274850" y="2891885"/>
                    <a:pt x="5274564" y="2910554"/>
                  </a:cubicBezTo>
                  <a:lnTo>
                    <a:pt x="5274469" y="2915222"/>
                  </a:lnTo>
                  <a:cubicBezTo>
                    <a:pt x="5273421" y="2956751"/>
                    <a:pt x="5271040" y="2997422"/>
                    <a:pt x="5267325" y="3035713"/>
                  </a:cubicBezTo>
                  <a:cubicBezTo>
                    <a:pt x="5251514" y="3197066"/>
                    <a:pt x="5209032" y="3349181"/>
                    <a:pt x="5141119" y="3487674"/>
                  </a:cubicBezTo>
                  <a:cubicBezTo>
                    <a:pt x="5108639" y="3554730"/>
                    <a:pt x="5069205" y="3620643"/>
                    <a:pt x="5020342" y="3689509"/>
                  </a:cubicBezTo>
                  <a:cubicBezTo>
                    <a:pt x="4977003" y="3750088"/>
                    <a:pt x="4926997" y="3810762"/>
                    <a:pt x="4867656" y="3874865"/>
                  </a:cubicBezTo>
                  <a:cubicBezTo>
                    <a:pt x="4770215" y="3979450"/>
                    <a:pt x="4656297" y="4083177"/>
                    <a:pt x="4498467" y="4210907"/>
                  </a:cubicBezTo>
                  <a:cubicBezTo>
                    <a:pt x="4420839" y="4273773"/>
                    <a:pt x="4339400" y="4337114"/>
                    <a:pt x="4260723" y="4398359"/>
                  </a:cubicBezTo>
                  <a:cubicBezTo>
                    <a:pt x="4204240" y="4442365"/>
                    <a:pt x="4145756" y="4487799"/>
                    <a:pt x="4088130" y="4533519"/>
                  </a:cubicBezTo>
                  <a:lnTo>
                    <a:pt x="3985736" y="4615434"/>
                  </a:lnTo>
                  <a:cubicBezTo>
                    <a:pt x="3953828" y="4640675"/>
                    <a:pt x="3919442" y="4667822"/>
                    <a:pt x="3885343" y="4693730"/>
                  </a:cubicBezTo>
                  <a:cubicBezTo>
                    <a:pt x="3807619" y="4752975"/>
                    <a:pt x="3742944" y="4799933"/>
                    <a:pt x="3681984" y="4841463"/>
                  </a:cubicBezTo>
                  <a:cubicBezTo>
                    <a:pt x="3607880" y="4891945"/>
                    <a:pt x="3539871" y="4934426"/>
                    <a:pt x="3473958" y="4971383"/>
                  </a:cubicBezTo>
                  <a:cubicBezTo>
                    <a:pt x="3397377" y="5014627"/>
                    <a:pt x="3327273" y="5049393"/>
                    <a:pt x="3259550" y="5077683"/>
                  </a:cubicBezTo>
                  <a:cubicBezTo>
                    <a:pt x="3111913" y="5140071"/>
                    <a:pt x="2959989" y="5181124"/>
                    <a:pt x="2808065" y="5199698"/>
                  </a:cubicBezTo>
                  <a:cubicBezTo>
                    <a:pt x="2761298" y="5205222"/>
                    <a:pt x="2725198" y="5208365"/>
                    <a:pt x="2691289" y="5209889"/>
                  </a:cubicBezTo>
                  <a:lnTo>
                    <a:pt x="2661476" y="5211414"/>
                  </a:lnTo>
                  <a:lnTo>
                    <a:pt x="2631853" y="5212176"/>
                  </a:lnTo>
                  <a:lnTo>
                    <a:pt x="2631567" y="5212176"/>
                  </a:lnTo>
                  <a:lnTo>
                    <a:pt x="2631281" y="5212176"/>
                  </a:lnTo>
                  <a:cubicBezTo>
                    <a:pt x="2622518" y="5212556"/>
                    <a:pt x="2612803" y="5212652"/>
                    <a:pt x="2599754" y="5212652"/>
                  </a:cubicBezTo>
                  <a:cubicBezTo>
                    <a:pt x="2594324" y="5212652"/>
                    <a:pt x="2588990" y="5212652"/>
                    <a:pt x="2583561" y="5212556"/>
                  </a:cubicBezTo>
                  <a:lnTo>
                    <a:pt x="2571274" y="5212556"/>
                  </a:lnTo>
                  <a:cubicBezTo>
                    <a:pt x="2483644" y="5212366"/>
                    <a:pt x="2403634" y="5208937"/>
                    <a:pt x="2326577" y="5201889"/>
                  </a:cubicBezTo>
                  <a:cubicBezTo>
                    <a:pt x="2286286" y="5198269"/>
                    <a:pt x="2246471" y="5193793"/>
                    <a:pt x="2208371" y="5188458"/>
                  </a:cubicBezTo>
                  <a:cubicBezTo>
                    <a:pt x="2167795" y="5182743"/>
                    <a:pt x="2128076" y="5176076"/>
                    <a:pt x="2090642" y="5168646"/>
                  </a:cubicBezTo>
                  <a:cubicBezTo>
                    <a:pt x="2009299" y="5152168"/>
                    <a:pt x="1931194" y="5131880"/>
                    <a:pt x="1858613" y="5108544"/>
                  </a:cubicBezTo>
                  <a:cubicBezTo>
                    <a:pt x="1779746" y="5083207"/>
                    <a:pt x="1704975" y="5053965"/>
                    <a:pt x="1636395" y="5021676"/>
                  </a:cubicBezTo>
                  <a:lnTo>
                    <a:pt x="1636205" y="5021580"/>
                  </a:lnTo>
                  <a:lnTo>
                    <a:pt x="1636014" y="5021485"/>
                  </a:lnTo>
                  <a:cubicBezTo>
                    <a:pt x="1568577" y="4990719"/>
                    <a:pt x="1499807" y="4953096"/>
                    <a:pt x="1425512" y="4906518"/>
                  </a:cubicBezTo>
                  <a:cubicBezTo>
                    <a:pt x="1294257" y="4823556"/>
                    <a:pt x="1165574" y="4720209"/>
                    <a:pt x="1043273" y="4599528"/>
                  </a:cubicBezTo>
                  <a:cubicBezTo>
                    <a:pt x="985838" y="4542568"/>
                    <a:pt x="928307" y="4480465"/>
                    <a:pt x="872395" y="4414933"/>
                  </a:cubicBezTo>
                  <a:cubicBezTo>
                    <a:pt x="846963" y="4385501"/>
                    <a:pt x="822103" y="4354545"/>
                    <a:pt x="797909" y="4324636"/>
                  </a:cubicBezTo>
                  <a:lnTo>
                    <a:pt x="791623" y="4316825"/>
                  </a:lnTo>
                  <a:lnTo>
                    <a:pt x="779145" y="4300728"/>
                  </a:lnTo>
                  <a:cubicBezTo>
                    <a:pt x="757619" y="4272915"/>
                    <a:pt x="735330" y="4244150"/>
                    <a:pt x="714470" y="4215480"/>
                  </a:cubicBezTo>
                  <a:lnTo>
                    <a:pt x="714280" y="4215289"/>
                  </a:lnTo>
                  <a:lnTo>
                    <a:pt x="714089" y="4215098"/>
                  </a:lnTo>
                  <a:cubicBezTo>
                    <a:pt x="701993" y="4199001"/>
                    <a:pt x="689896" y="4182332"/>
                    <a:pt x="677132" y="4164806"/>
                  </a:cubicBezTo>
                  <a:cubicBezTo>
                    <a:pt x="663702" y="4146328"/>
                    <a:pt x="649796" y="4127183"/>
                    <a:pt x="635889" y="4108799"/>
                  </a:cubicBezTo>
                  <a:cubicBezTo>
                    <a:pt x="606647" y="4069842"/>
                    <a:pt x="577406" y="4032028"/>
                    <a:pt x="555212" y="4003358"/>
                  </a:cubicBezTo>
                  <a:cubicBezTo>
                    <a:pt x="534067" y="3975926"/>
                    <a:pt x="512350" y="3948303"/>
                    <a:pt x="491395" y="3921538"/>
                  </a:cubicBezTo>
                  <a:cubicBezTo>
                    <a:pt x="459486" y="3880771"/>
                    <a:pt x="426434" y="3838575"/>
                    <a:pt x="394907" y="3796760"/>
                  </a:cubicBezTo>
                  <a:cubicBezTo>
                    <a:pt x="370142" y="3763804"/>
                    <a:pt x="343853" y="3728752"/>
                    <a:pt x="318421" y="3692938"/>
                  </a:cubicBezTo>
                  <a:cubicBezTo>
                    <a:pt x="291370" y="3653981"/>
                    <a:pt x="268796" y="3620929"/>
                    <a:pt x="247650" y="3587115"/>
                  </a:cubicBezTo>
                  <a:cubicBezTo>
                    <a:pt x="220504" y="3544157"/>
                    <a:pt x="200882" y="3510534"/>
                    <a:pt x="183833" y="3478054"/>
                  </a:cubicBezTo>
                  <a:lnTo>
                    <a:pt x="183642" y="3477673"/>
                  </a:lnTo>
                  <a:lnTo>
                    <a:pt x="183452" y="3477292"/>
                  </a:lnTo>
                  <a:cubicBezTo>
                    <a:pt x="176022" y="3463766"/>
                    <a:pt x="169164" y="3450050"/>
                    <a:pt x="161925" y="3435572"/>
                  </a:cubicBezTo>
                  <a:cubicBezTo>
                    <a:pt x="159639" y="3431000"/>
                    <a:pt x="157353" y="3426428"/>
                    <a:pt x="155067" y="3421761"/>
                  </a:cubicBezTo>
                  <a:cubicBezTo>
                    <a:pt x="152591" y="3416237"/>
                    <a:pt x="150019" y="3410807"/>
                    <a:pt x="147542" y="3405378"/>
                  </a:cubicBezTo>
                  <a:cubicBezTo>
                    <a:pt x="141065" y="3391472"/>
                    <a:pt x="134969" y="3378327"/>
                    <a:pt x="129540" y="3364992"/>
                  </a:cubicBezTo>
                  <a:lnTo>
                    <a:pt x="129350" y="3364611"/>
                  </a:lnTo>
                  <a:lnTo>
                    <a:pt x="129159" y="3364230"/>
                  </a:lnTo>
                  <a:cubicBezTo>
                    <a:pt x="97155" y="3290126"/>
                    <a:pt x="72200" y="3209735"/>
                    <a:pt x="54769" y="3125343"/>
                  </a:cubicBezTo>
                  <a:cubicBezTo>
                    <a:pt x="39148" y="3045619"/>
                    <a:pt x="30956" y="2961323"/>
                    <a:pt x="30385" y="2875407"/>
                  </a:cubicBezTo>
                  <a:cubicBezTo>
                    <a:pt x="30290" y="2705576"/>
                    <a:pt x="50102" y="2534984"/>
                    <a:pt x="89059" y="2368487"/>
                  </a:cubicBezTo>
                  <a:cubicBezTo>
                    <a:pt x="107728" y="2287619"/>
                    <a:pt x="132112" y="2205323"/>
                    <a:pt x="161544" y="2123885"/>
                  </a:cubicBezTo>
                  <a:lnTo>
                    <a:pt x="161735" y="2123504"/>
                  </a:lnTo>
                  <a:lnTo>
                    <a:pt x="161830" y="2123123"/>
                  </a:lnTo>
                  <a:cubicBezTo>
                    <a:pt x="166021" y="2110740"/>
                    <a:pt x="170688" y="2098453"/>
                    <a:pt x="175736" y="2085499"/>
                  </a:cubicBezTo>
                  <a:cubicBezTo>
                    <a:pt x="178594" y="2078164"/>
                    <a:pt x="181356" y="2070830"/>
                    <a:pt x="184118" y="2063496"/>
                  </a:cubicBezTo>
                  <a:cubicBezTo>
                    <a:pt x="190786" y="2045494"/>
                    <a:pt x="198120" y="2027873"/>
                    <a:pt x="205835" y="2009299"/>
                  </a:cubicBezTo>
                  <a:lnTo>
                    <a:pt x="207740" y="2004727"/>
                  </a:lnTo>
                  <a:lnTo>
                    <a:pt x="220123" y="1975580"/>
                  </a:lnTo>
                  <a:lnTo>
                    <a:pt x="233267" y="1946529"/>
                  </a:lnTo>
                  <a:cubicBezTo>
                    <a:pt x="240983" y="1929289"/>
                    <a:pt x="250127" y="1909096"/>
                    <a:pt x="260033" y="1889189"/>
                  </a:cubicBezTo>
                  <a:lnTo>
                    <a:pt x="260128" y="1888903"/>
                  </a:lnTo>
                  <a:lnTo>
                    <a:pt x="260223" y="1888617"/>
                  </a:lnTo>
                  <a:cubicBezTo>
                    <a:pt x="293751" y="1818513"/>
                    <a:pt x="333661" y="1745552"/>
                    <a:pt x="382238" y="1665446"/>
                  </a:cubicBezTo>
                  <a:cubicBezTo>
                    <a:pt x="425577" y="1595533"/>
                    <a:pt x="473869" y="1525143"/>
                    <a:pt x="525590" y="1456373"/>
                  </a:cubicBezTo>
                  <a:cubicBezTo>
                    <a:pt x="625507" y="1323594"/>
                    <a:pt x="738759" y="1197197"/>
                    <a:pt x="862394" y="1080611"/>
                  </a:cubicBezTo>
                  <a:cubicBezTo>
                    <a:pt x="919163" y="1026700"/>
                    <a:pt x="980980" y="972407"/>
                    <a:pt x="1051465" y="914686"/>
                  </a:cubicBezTo>
                  <a:cubicBezTo>
                    <a:pt x="1065657" y="903065"/>
                    <a:pt x="1082421" y="889349"/>
                    <a:pt x="1100042" y="875919"/>
                  </a:cubicBezTo>
                  <a:lnTo>
                    <a:pt x="1108424" y="869347"/>
                  </a:lnTo>
                  <a:cubicBezTo>
                    <a:pt x="1121950" y="858774"/>
                    <a:pt x="1135952" y="847915"/>
                    <a:pt x="1149858" y="837629"/>
                  </a:cubicBezTo>
                  <a:lnTo>
                    <a:pt x="1150049" y="837438"/>
                  </a:lnTo>
                  <a:lnTo>
                    <a:pt x="1150239" y="837248"/>
                  </a:lnTo>
                  <a:cubicBezTo>
                    <a:pt x="1186625" y="809339"/>
                    <a:pt x="1223296" y="783146"/>
                    <a:pt x="1251204" y="763429"/>
                  </a:cubicBezTo>
                  <a:cubicBezTo>
                    <a:pt x="1386554" y="668560"/>
                    <a:pt x="1530287" y="582359"/>
                    <a:pt x="1678305" y="507016"/>
                  </a:cubicBezTo>
                  <a:cubicBezTo>
                    <a:pt x="1751933" y="469583"/>
                    <a:pt x="1827657" y="434435"/>
                    <a:pt x="1903476" y="402622"/>
                  </a:cubicBezTo>
                  <a:cubicBezTo>
                    <a:pt x="1979009" y="371094"/>
                    <a:pt x="2057019" y="342043"/>
                    <a:pt x="2135410" y="316325"/>
                  </a:cubicBezTo>
                  <a:cubicBezTo>
                    <a:pt x="2210372" y="291656"/>
                    <a:pt x="2290382" y="268891"/>
                    <a:pt x="2373059" y="248698"/>
                  </a:cubicBezTo>
                  <a:cubicBezTo>
                    <a:pt x="2449925" y="230219"/>
                    <a:pt x="2531364" y="214313"/>
                    <a:pt x="2615089" y="201454"/>
                  </a:cubicBezTo>
                  <a:cubicBezTo>
                    <a:pt x="2743772" y="182404"/>
                    <a:pt x="2873597" y="172784"/>
                    <a:pt x="3000566" y="172784"/>
                  </a:cubicBezTo>
                  <a:cubicBezTo>
                    <a:pt x="3036094" y="172784"/>
                    <a:pt x="3072003" y="173546"/>
                    <a:pt x="3107436" y="175069"/>
                  </a:cubicBezTo>
                  <a:cubicBezTo>
                    <a:pt x="3189828" y="178118"/>
                    <a:pt x="3272123" y="185261"/>
                    <a:pt x="3352229" y="196406"/>
                  </a:cubicBezTo>
                  <a:cubicBezTo>
                    <a:pt x="3434620" y="207931"/>
                    <a:pt x="3516249" y="223933"/>
                    <a:pt x="3594926" y="243935"/>
                  </a:cubicBezTo>
                  <a:cubicBezTo>
                    <a:pt x="3759613" y="285750"/>
                    <a:pt x="3915537" y="346139"/>
                    <a:pt x="4058412" y="423482"/>
                  </a:cubicBezTo>
                  <a:cubicBezTo>
                    <a:pt x="4128230" y="460820"/>
                    <a:pt x="4199668" y="505397"/>
                    <a:pt x="4270915" y="556165"/>
                  </a:cubicBezTo>
                  <a:cubicBezTo>
                    <a:pt x="4337971" y="604552"/>
                    <a:pt x="4403408" y="658178"/>
                    <a:pt x="4465225" y="715328"/>
                  </a:cubicBezTo>
                  <a:cubicBezTo>
                    <a:pt x="4587621" y="829342"/>
                    <a:pt x="4697540" y="958691"/>
                    <a:pt x="4791742" y="1099566"/>
                  </a:cubicBezTo>
                  <a:cubicBezTo>
                    <a:pt x="4840129" y="1171004"/>
                    <a:pt x="4883944" y="1244156"/>
                    <a:pt x="4922615" y="1317212"/>
                  </a:cubicBezTo>
                  <a:close/>
                </a:path>
              </a:pathLst>
            </a:custGeom>
            <a:ln w="9525" cap="flat">
              <a:noFill/>
              <a:prstDash val="solid"/>
              <a:miter/>
            </a:ln>
          </p:spPr>
          <p:txBody>
            <a:bodyPr rtlCol="0" anchor="ctr"/>
            <a:lstStyle/>
            <a:p>
              <a:endParaRPr lang="en-US" dirty="0"/>
            </a:p>
          </p:txBody>
        </p:sp>
      </p:grpSp>
      <p:grpSp>
        <p:nvGrpSpPr>
          <p:cNvPr id="20" name="Group 19">
            <a:extLst>
              <a:ext uri="{FF2B5EF4-FFF2-40B4-BE49-F238E27FC236}">
                <a16:creationId xmlns:a16="http://schemas.microsoft.com/office/drawing/2014/main" id="{0033DEB0-7449-4D72-ABFF-9DCE4C94D5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096865" y="271678"/>
            <a:ext cx="1734158" cy="2312211"/>
            <a:chOff x="3338512" y="671512"/>
            <a:chExt cx="5514975" cy="5514975"/>
          </a:xfrm>
        </p:grpSpPr>
        <p:sp>
          <p:nvSpPr>
            <p:cNvPr id="21" name="Freeform: Shape 20">
              <a:extLst>
                <a:ext uri="{FF2B5EF4-FFF2-40B4-BE49-F238E27FC236}">
                  <a16:creationId xmlns:a16="http://schemas.microsoft.com/office/drawing/2014/main" id="{CEFD5FC3-D965-4E22-9308-397050A74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02424" y="710564"/>
              <a:ext cx="5387135" cy="5436870"/>
            </a:xfrm>
            <a:custGeom>
              <a:avLst/>
              <a:gdLst>
                <a:gd name="connsiteX0" fmla="*/ 2671001 w 5387135"/>
                <a:gd name="connsiteY0" fmla="*/ 571500 h 5436870"/>
                <a:gd name="connsiteX1" fmla="*/ 3562922 w 5387135"/>
                <a:gd name="connsiteY1" fmla="*/ 828008 h 5436870"/>
                <a:gd name="connsiteX2" fmla="*/ 4365594 w 5387135"/>
                <a:gd name="connsiteY2" fmla="*/ 1529715 h 5436870"/>
                <a:gd name="connsiteX3" fmla="*/ 4763643 w 5387135"/>
                <a:gd name="connsiteY3" fmla="*/ 2339721 h 5436870"/>
                <a:gd name="connsiteX4" fmla="*/ 4757452 w 5387135"/>
                <a:gd name="connsiteY4" fmla="*/ 3182779 h 5436870"/>
                <a:gd name="connsiteX5" fmla="*/ 4661440 w 5387135"/>
                <a:gd name="connsiteY5" fmla="*/ 3399282 h 5436870"/>
                <a:gd name="connsiteX6" fmla="*/ 4487513 w 5387135"/>
                <a:gd name="connsiteY6" fmla="*/ 3507296 h 5436870"/>
                <a:gd name="connsiteX7" fmla="*/ 3850958 w 5387135"/>
                <a:gd name="connsiteY7" fmla="*/ 3966401 h 5436870"/>
                <a:gd name="connsiteX8" fmla="*/ 3585686 w 5387135"/>
                <a:gd name="connsiteY8" fmla="*/ 4249960 h 5436870"/>
                <a:gd name="connsiteX9" fmla="*/ 2671096 w 5387135"/>
                <a:gd name="connsiteY9" fmla="*/ 4865370 h 5436870"/>
                <a:gd name="connsiteX10" fmla="*/ 1789176 w 5387135"/>
                <a:gd name="connsiteY10" fmla="*/ 4667441 h 5436870"/>
                <a:gd name="connsiteX11" fmla="*/ 1088803 w 5387135"/>
                <a:gd name="connsiteY11" fmla="*/ 4129564 h 5436870"/>
                <a:gd name="connsiteX12" fmla="*/ 709517 w 5387135"/>
                <a:gd name="connsiteY12" fmla="*/ 3485864 h 5436870"/>
                <a:gd name="connsiteX13" fmla="*/ 571595 w 5387135"/>
                <a:gd name="connsiteY13" fmla="*/ 2718435 h 5436870"/>
                <a:gd name="connsiteX14" fmla="*/ 737711 w 5387135"/>
                <a:gd name="connsiteY14" fmla="*/ 1879664 h 5436870"/>
                <a:gd name="connsiteX15" fmla="*/ 1190054 w 5387135"/>
                <a:gd name="connsiteY15" fmla="*/ 1196816 h 5436870"/>
                <a:gd name="connsiteX16" fmla="*/ 2671001 w 5387135"/>
                <a:gd name="connsiteY16" fmla="*/ 571500 h 5436870"/>
                <a:gd name="connsiteX17" fmla="*/ 2671001 w 5387135"/>
                <a:gd name="connsiteY17" fmla="*/ 0 h 5436870"/>
                <a:gd name="connsiteX18" fmla="*/ 0 w 5387135"/>
                <a:gd name="connsiteY18" fmla="*/ 2718435 h 5436870"/>
                <a:gd name="connsiteX19" fmla="*/ 654082 w 5387135"/>
                <a:gd name="connsiteY19" fmla="*/ 4500658 h 5436870"/>
                <a:gd name="connsiteX20" fmla="*/ 2671001 w 5387135"/>
                <a:gd name="connsiteY20" fmla="*/ 5436870 h 5436870"/>
                <a:gd name="connsiteX21" fmla="*/ 4258532 w 5387135"/>
                <a:gd name="connsiteY21" fmla="*/ 4366927 h 5436870"/>
                <a:gd name="connsiteX22" fmla="*/ 5307807 w 5387135"/>
                <a:gd name="connsiteY22" fmla="*/ 3336608 h 5436870"/>
                <a:gd name="connsiteX23" fmla="*/ 2671001 w 5387135"/>
                <a:gd name="connsiteY23" fmla="*/ 0 h 5436870"/>
                <a:gd name="connsiteX24" fmla="*/ 2671001 w 5387135"/>
                <a:gd name="connsiteY24" fmla="*/ 0 h 543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87135" h="5436870">
                  <a:moveTo>
                    <a:pt x="2671001" y="571500"/>
                  </a:moveTo>
                  <a:cubicBezTo>
                    <a:pt x="2954655" y="571500"/>
                    <a:pt x="3263075" y="660178"/>
                    <a:pt x="3562922" y="828008"/>
                  </a:cubicBezTo>
                  <a:cubicBezTo>
                    <a:pt x="3870103" y="999935"/>
                    <a:pt x="4147661" y="1242632"/>
                    <a:pt x="4365594" y="1529715"/>
                  </a:cubicBezTo>
                  <a:cubicBezTo>
                    <a:pt x="4557427" y="1782509"/>
                    <a:pt x="4695063" y="2062639"/>
                    <a:pt x="4763643" y="2339721"/>
                  </a:cubicBezTo>
                  <a:cubicBezTo>
                    <a:pt x="4835081" y="2628709"/>
                    <a:pt x="4833080" y="2912364"/>
                    <a:pt x="4757452" y="3182779"/>
                  </a:cubicBezTo>
                  <a:cubicBezTo>
                    <a:pt x="4727924" y="3288411"/>
                    <a:pt x="4693825" y="3365278"/>
                    <a:pt x="4661440" y="3399282"/>
                  </a:cubicBezTo>
                  <a:cubicBezTo>
                    <a:pt x="4632484" y="3429667"/>
                    <a:pt x="4568476" y="3463862"/>
                    <a:pt x="4487513" y="3507296"/>
                  </a:cubicBezTo>
                  <a:cubicBezTo>
                    <a:pt x="4322445" y="3595592"/>
                    <a:pt x="4096322" y="3716655"/>
                    <a:pt x="3850958" y="3966401"/>
                  </a:cubicBezTo>
                  <a:cubicBezTo>
                    <a:pt x="3757136" y="4061841"/>
                    <a:pt x="3669983" y="4157472"/>
                    <a:pt x="3585686" y="4249960"/>
                  </a:cubicBezTo>
                  <a:cubicBezTo>
                    <a:pt x="3217069" y="4654392"/>
                    <a:pt x="3008947" y="4865370"/>
                    <a:pt x="2671096" y="4865370"/>
                  </a:cubicBezTo>
                  <a:cubicBezTo>
                    <a:pt x="2362772" y="4865370"/>
                    <a:pt x="2066068" y="4798791"/>
                    <a:pt x="1789176" y="4667441"/>
                  </a:cubicBezTo>
                  <a:cubicBezTo>
                    <a:pt x="1524095" y="4541711"/>
                    <a:pt x="1281874" y="4355783"/>
                    <a:pt x="1088803" y="4129564"/>
                  </a:cubicBezTo>
                  <a:cubicBezTo>
                    <a:pt x="925449" y="3938207"/>
                    <a:pt x="797814" y="3721703"/>
                    <a:pt x="709517" y="3485864"/>
                  </a:cubicBezTo>
                  <a:cubicBezTo>
                    <a:pt x="617982" y="3241358"/>
                    <a:pt x="571595" y="2983230"/>
                    <a:pt x="571595" y="2718435"/>
                  </a:cubicBezTo>
                  <a:cubicBezTo>
                    <a:pt x="571595" y="2427161"/>
                    <a:pt x="627507" y="2144935"/>
                    <a:pt x="737711" y="1879664"/>
                  </a:cubicBezTo>
                  <a:cubicBezTo>
                    <a:pt x="844010" y="1623822"/>
                    <a:pt x="996220" y="1394079"/>
                    <a:pt x="1190054" y="1196816"/>
                  </a:cubicBezTo>
                  <a:cubicBezTo>
                    <a:pt x="1586103" y="793528"/>
                    <a:pt x="2112169" y="571500"/>
                    <a:pt x="2671001" y="571500"/>
                  </a:cubicBezTo>
                  <a:moveTo>
                    <a:pt x="2671001" y="0"/>
                  </a:moveTo>
                  <a:cubicBezTo>
                    <a:pt x="1195864" y="0"/>
                    <a:pt x="0" y="1217105"/>
                    <a:pt x="0" y="2718435"/>
                  </a:cubicBezTo>
                  <a:cubicBezTo>
                    <a:pt x="0" y="3400234"/>
                    <a:pt x="246698" y="4023455"/>
                    <a:pt x="654082" y="4500658"/>
                  </a:cubicBezTo>
                  <a:cubicBezTo>
                    <a:pt x="1143762" y="5074254"/>
                    <a:pt x="1865757" y="5436870"/>
                    <a:pt x="2671001" y="5436870"/>
                  </a:cubicBezTo>
                  <a:cubicBezTo>
                    <a:pt x="3408617" y="5436870"/>
                    <a:pt x="3775139" y="4858893"/>
                    <a:pt x="4258532" y="4366927"/>
                  </a:cubicBezTo>
                  <a:cubicBezTo>
                    <a:pt x="4741831" y="3874961"/>
                    <a:pt x="5106067" y="4058603"/>
                    <a:pt x="5307807" y="3336608"/>
                  </a:cubicBezTo>
                  <a:cubicBezTo>
                    <a:pt x="5767007" y="1693259"/>
                    <a:pt x="4146233" y="0"/>
                    <a:pt x="2671001" y="0"/>
                  </a:cubicBezTo>
                  <a:lnTo>
                    <a:pt x="2671001" y="0"/>
                  </a:lnTo>
                  <a:close/>
                </a:path>
              </a:pathLst>
            </a:custGeom>
            <a:solidFill>
              <a:schemeClr val="bg1">
                <a:alpha val="20000"/>
              </a:schemeClr>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5830B89-F42D-4137-8BBF-EA47BDD147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02424" y="710564"/>
              <a:ext cx="5387135" cy="5436870"/>
            </a:xfrm>
            <a:custGeom>
              <a:avLst/>
              <a:gdLst>
                <a:gd name="connsiteX0" fmla="*/ 2671001 w 5387135"/>
                <a:gd name="connsiteY0" fmla="*/ 476250 h 5436870"/>
                <a:gd name="connsiteX1" fmla="*/ 3609404 w 5387135"/>
                <a:gd name="connsiteY1" fmla="*/ 744855 h 5436870"/>
                <a:gd name="connsiteX2" fmla="*/ 4441412 w 5387135"/>
                <a:gd name="connsiteY2" fmla="*/ 1472089 h 5436870"/>
                <a:gd name="connsiteX3" fmla="*/ 4856036 w 5387135"/>
                <a:gd name="connsiteY3" fmla="*/ 2316766 h 5436870"/>
                <a:gd name="connsiteX4" fmla="*/ 4849178 w 5387135"/>
                <a:gd name="connsiteY4" fmla="*/ 3208306 h 5436870"/>
                <a:gd name="connsiteX5" fmla="*/ 4730401 w 5387135"/>
                <a:gd name="connsiteY5" fmla="*/ 3464909 h 5436870"/>
                <a:gd name="connsiteX6" fmla="*/ 4532471 w 5387135"/>
                <a:gd name="connsiteY6" fmla="*/ 3591211 h 5436870"/>
                <a:gd name="connsiteX7" fmla="*/ 3918871 w 5387135"/>
                <a:gd name="connsiteY7" fmla="*/ 4033076 h 5436870"/>
                <a:gd name="connsiteX8" fmla="*/ 3656076 w 5387135"/>
                <a:gd name="connsiteY8" fmla="*/ 4314063 h 5436870"/>
                <a:gd name="connsiteX9" fmla="*/ 3151727 w 5387135"/>
                <a:gd name="connsiteY9" fmla="*/ 4800981 h 5436870"/>
                <a:gd name="connsiteX10" fmla="*/ 2671096 w 5387135"/>
                <a:gd name="connsiteY10" fmla="*/ 4960620 h 5436870"/>
                <a:gd name="connsiteX11" fmla="*/ 1748409 w 5387135"/>
                <a:gd name="connsiteY11" fmla="*/ 4753547 h 5436870"/>
                <a:gd name="connsiteX12" fmla="*/ 1016413 w 5387135"/>
                <a:gd name="connsiteY12" fmla="*/ 4191476 h 5436870"/>
                <a:gd name="connsiteX13" fmla="*/ 620363 w 5387135"/>
                <a:gd name="connsiteY13" fmla="*/ 3519297 h 5436870"/>
                <a:gd name="connsiteX14" fmla="*/ 476250 w 5387135"/>
                <a:gd name="connsiteY14" fmla="*/ 2718435 h 5436870"/>
                <a:gd name="connsiteX15" fmla="*/ 649700 w 5387135"/>
                <a:gd name="connsiteY15" fmla="*/ 1843088 h 5436870"/>
                <a:gd name="connsiteX16" fmla="*/ 1122045 w 5387135"/>
                <a:gd name="connsiteY16" fmla="*/ 1130046 h 5436870"/>
                <a:gd name="connsiteX17" fmla="*/ 2671001 w 5387135"/>
                <a:gd name="connsiteY17" fmla="*/ 476250 h 5436870"/>
                <a:gd name="connsiteX18" fmla="*/ 2671001 w 5387135"/>
                <a:gd name="connsiteY18" fmla="*/ 0 h 5436870"/>
                <a:gd name="connsiteX19" fmla="*/ 0 w 5387135"/>
                <a:gd name="connsiteY19" fmla="*/ 2718435 h 5436870"/>
                <a:gd name="connsiteX20" fmla="*/ 654082 w 5387135"/>
                <a:gd name="connsiteY20" fmla="*/ 4500658 h 5436870"/>
                <a:gd name="connsiteX21" fmla="*/ 2671001 w 5387135"/>
                <a:gd name="connsiteY21" fmla="*/ 5436870 h 5436870"/>
                <a:gd name="connsiteX22" fmla="*/ 4258532 w 5387135"/>
                <a:gd name="connsiteY22" fmla="*/ 4366927 h 5436870"/>
                <a:gd name="connsiteX23" fmla="*/ 5307807 w 5387135"/>
                <a:gd name="connsiteY23" fmla="*/ 3336608 h 5436870"/>
                <a:gd name="connsiteX24" fmla="*/ 2671001 w 5387135"/>
                <a:gd name="connsiteY24" fmla="*/ 0 h 5436870"/>
                <a:gd name="connsiteX25" fmla="*/ 2671001 w 5387135"/>
                <a:gd name="connsiteY25" fmla="*/ 0 h 543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7135" h="5436870">
                  <a:moveTo>
                    <a:pt x="2671001" y="476250"/>
                  </a:moveTo>
                  <a:cubicBezTo>
                    <a:pt x="2970943" y="476250"/>
                    <a:pt x="3295460" y="569119"/>
                    <a:pt x="3609404" y="744855"/>
                  </a:cubicBezTo>
                  <a:cubicBezTo>
                    <a:pt x="3927920" y="923163"/>
                    <a:pt x="4215670" y="1174623"/>
                    <a:pt x="4441412" y="1472089"/>
                  </a:cubicBezTo>
                  <a:cubicBezTo>
                    <a:pt x="4641056" y="1735169"/>
                    <a:pt x="4784408" y="2027206"/>
                    <a:pt x="4856036" y="2316766"/>
                  </a:cubicBezTo>
                  <a:cubicBezTo>
                    <a:pt x="4931474" y="2621947"/>
                    <a:pt x="4929188" y="2921889"/>
                    <a:pt x="4849178" y="3208306"/>
                  </a:cubicBezTo>
                  <a:cubicBezTo>
                    <a:pt x="4814602" y="3332131"/>
                    <a:pt x="4774597" y="3418523"/>
                    <a:pt x="4730401" y="3464909"/>
                  </a:cubicBezTo>
                  <a:cubicBezTo>
                    <a:pt x="4692777" y="3504438"/>
                    <a:pt x="4633627" y="3537014"/>
                    <a:pt x="4532471" y="3591211"/>
                  </a:cubicBezTo>
                  <a:cubicBezTo>
                    <a:pt x="4372832" y="3676650"/>
                    <a:pt x="4154138" y="3793617"/>
                    <a:pt x="3918871" y="4033076"/>
                  </a:cubicBezTo>
                  <a:cubicBezTo>
                    <a:pt x="3826288" y="4127278"/>
                    <a:pt x="3739801" y="4222242"/>
                    <a:pt x="3656076" y="4314063"/>
                  </a:cubicBezTo>
                  <a:cubicBezTo>
                    <a:pt x="3483578" y="4503230"/>
                    <a:pt x="3320701" y="4682014"/>
                    <a:pt x="3151727" y="4800981"/>
                  </a:cubicBezTo>
                  <a:cubicBezTo>
                    <a:pt x="2994946" y="4911376"/>
                    <a:pt x="2846737" y="4960620"/>
                    <a:pt x="2671096" y="4960620"/>
                  </a:cubicBezTo>
                  <a:cubicBezTo>
                    <a:pt x="2348579" y="4960620"/>
                    <a:pt x="2038160" y="4890993"/>
                    <a:pt x="1748409" y="4753547"/>
                  </a:cubicBezTo>
                  <a:cubicBezTo>
                    <a:pt x="1471327" y="4622102"/>
                    <a:pt x="1218152" y="4427792"/>
                    <a:pt x="1016413" y="4191476"/>
                  </a:cubicBezTo>
                  <a:cubicBezTo>
                    <a:pt x="845820" y="3991737"/>
                    <a:pt x="712565" y="3765518"/>
                    <a:pt x="620363" y="3519297"/>
                  </a:cubicBezTo>
                  <a:cubicBezTo>
                    <a:pt x="524732" y="3264122"/>
                    <a:pt x="476250" y="2994660"/>
                    <a:pt x="476250" y="2718435"/>
                  </a:cubicBezTo>
                  <a:cubicBezTo>
                    <a:pt x="476250" y="2414492"/>
                    <a:pt x="534638" y="2119979"/>
                    <a:pt x="649700" y="1843088"/>
                  </a:cubicBezTo>
                  <a:cubicBezTo>
                    <a:pt x="760762" y="1575911"/>
                    <a:pt x="919639" y="1335977"/>
                    <a:pt x="1122045" y="1130046"/>
                  </a:cubicBezTo>
                  <a:cubicBezTo>
                    <a:pt x="1536287" y="708470"/>
                    <a:pt x="2086356" y="476250"/>
                    <a:pt x="2671001" y="476250"/>
                  </a:cubicBezTo>
                  <a:moveTo>
                    <a:pt x="2671001" y="0"/>
                  </a:moveTo>
                  <a:cubicBezTo>
                    <a:pt x="1195864" y="0"/>
                    <a:pt x="0" y="1217105"/>
                    <a:pt x="0" y="2718435"/>
                  </a:cubicBezTo>
                  <a:cubicBezTo>
                    <a:pt x="0" y="3400234"/>
                    <a:pt x="246698" y="4023455"/>
                    <a:pt x="654082" y="4500658"/>
                  </a:cubicBezTo>
                  <a:cubicBezTo>
                    <a:pt x="1143762" y="5074254"/>
                    <a:pt x="1865757" y="5436870"/>
                    <a:pt x="2671001" y="5436870"/>
                  </a:cubicBezTo>
                  <a:cubicBezTo>
                    <a:pt x="3408617" y="5436870"/>
                    <a:pt x="3775139" y="4858893"/>
                    <a:pt x="4258532" y="4366927"/>
                  </a:cubicBezTo>
                  <a:cubicBezTo>
                    <a:pt x="4741831" y="3874961"/>
                    <a:pt x="5106067" y="4058603"/>
                    <a:pt x="5307807" y="3336608"/>
                  </a:cubicBezTo>
                  <a:cubicBezTo>
                    <a:pt x="5767007" y="1693259"/>
                    <a:pt x="4146233" y="0"/>
                    <a:pt x="2671001" y="0"/>
                  </a:cubicBezTo>
                  <a:lnTo>
                    <a:pt x="2671001" y="0"/>
                  </a:lnTo>
                  <a:close/>
                </a:path>
              </a:pathLst>
            </a:custGeom>
            <a:solidFill>
              <a:schemeClr val="bg1">
                <a:alpha val="20000"/>
              </a:schemeClr>
            </a:solidFill>
            <a:ln w="9525"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7B1EF234-EE1E-44A5-84B9-6B6103242F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19801" y="675905"/>
              <a:ext cx="5352295" cy="5429904"/>
            </a:xfrm>
            <a:custGeom>
              <a:avLst/>
              <a:gdLst>
                <a:gd name="connsiteX0" fmla="*/ 2659053 w 5352295"/>
                <a:gd name="connsiteY0" fmla="*/ 83 h 5429904"/>
                <a:gd name="connsiteX1" fmla="*/ 2917752 w 5352295"/>
                <a:gd name="connsiteY1" fmla="*/ 16275 h 5429904"/>
                <a:gd name="connsiteX2" fmla="*/ 3171403 w 5352295"/>
                <a:gd name="connsiteY2" fmla="*/ 64853 h 5429904"/>
                <a:gd name="connsiteX3" fmla="*/ 3654797 w 5352295"/>
                <a:gd name="connsiteY3" fmla="*/ 241446 h 5429904"/>
                <a:gd name="connsiteX4" fmla="*/ 3882158 w 5352295"/>
                <a:gd name="connsiteY4" fmla="*/ 362795 h 5429904"/>
                <a:gd name="connsiteX5" fmla="*/ 4099138 w 5352295"/>
                <a:gd name="connsiteY5" fmla="*/ 502622 h 5429904"/>
                <a:gd name="connsiteX6" fmla="*/ 4497474 w 5352295"/>
                <a:gd name="connsiteY6" fmla="*/ 833902 h 5429904"/>
                <a:gd name="connsiteX7" fmla="*/ 4840659 w 5352295"/>
                <a:gd name="connsiteY7" fmla="*/ 1227856 h 5429904"/>
                <a:gd name="connsiteX8" fmla="*/ 5115456 w 5352295"/>
                <a:gd name="connsiteY8" fmla="*/ 1679245 h 5429904"/>
                <a:gd name="connsiteX9" fmla="*/ 5221755 w 5352295"/>
                <a:gd name="connsiteY9" fmla="*/ 1924514 h 5429904"/>
                <a:gd name="connsiteX10" fmla="*/ 5244710 w 5352295"/>
                <a:gd name="connsiteY10" fmla="*/ 1987665 h 5429904"/>
                <a:gd name="connsiteX11" fmla="*/ 5265760 w 5352295"/>
                <a:gd name="connsiteY11" fmla="*/ 2051578 h 5429904"/>
                <a:gd name="connsiteX12" fmla="*/ 5284429 w 5352295"/>
                <a:gd name="connsiteY12" fmla="*/ 2116348 h 5429904"/>
                <a:gd name="connsiteX13" fmla="*/ 5300812 w 5352295"/>
                <a:gd name="connsiteY13" fmla="*/ 2181880 h 5429904"/>
                <a:gd name="connsiteX14" fmla="*/ 5351485 w 5352295"/>
                <a:gd name="connsiteY14" fmla="*/ 2720233 h 5429904"/>
                <a:gd name="connsiteX15" fmla="*/ 5323196 w 5352295"/>
                <a:gd name="connsiteY15" fmla="*/ 2989314 h 5429904"/>
                <a:gd name="connsiteX16" fmla="*/ 5257283 w 5352295"/>
                <a:gd name="connsiteY16" fmla="*/ 3249823 h 5429904"/>
                <a:gd name="connsiteX17" fmla="*/ 5169462 w 5352295"/>
                <a:gd name="connsiteY17" fmla="*/ 3501664 h 5429904"/>
                <a:gd name="connsiteX18" fmla="*/ 5114218 w 5352295"/>
                <a:gd name="connsiteY18" fmla="*/ 3626822 h 5429904"/>
                <a:gd name="connsiteX19" fmla="*/ 5043161 w 5352295"/>
                <a:gd name="connsiteY19" fmla="*/ 3748742 h 5429904"/>
                <a:gd name="connsiteX20" fmla="*/ 4952197 w 5352295"/>
                <a:gd name="connsiteY20" fmla="*/ 3861232 h 5429904"/>
                <a:gd name="connsiteX21" fmla="*/ 4899810 w 5352295"/>
                <a:gd name="connsiteY21" fmla="*/ 3911239 h 5429904"/>
                <a:gd name="connsiteX22" fmla="*/ 4844565 w 5352295"/>
                <a:gd name="connsiteY22" fmla="*/ 3956006 h 5429904"/>
                <a:gd name="connsiteX23" fmla="*/ 4624251 w 5352295"/>
                <a:gd name="connsiteY23" fmla="*/ 4096976 h 5429904"/>
                <a:gd name="connsiteX24" fmla="*/ 4430608 w 5352295"/>
                <a:gd name="connsiteY24" fmla="*/ 4225278 h 5429904"/>
                <a:gd name="connsiteX25" fmla="*/ 4343835 w 5352295"/>
                <a:gd name="connsiteY25" fmla="*/ 4296430 h 5429904"/>
                <a:gd name="connsiteX26" fmla="*/ 4262301 w 5352295"/>
                <a:gd name="connsiteY26" fmla="*/ 4373678 h 5429904"/>
                <a:gd name="connsiteX27" fmla="*/ 4222963 w 5352295"/>
                <a:gd name="connsiteY27" fmla="*/ 4414921 h 5429904"/>
                <a:gd name="connsiteX28" fmla="*/ 4182482 w 5352295"/>
                <a:gd name="connsiteY28" fmla="*/ 4458831 h 5429904"/>
                <a:gd name="connsiteX29" fmla="*/ 4101329 w 5352295"/>
                <a:gd name="connsiteY29" fmla="*/ 4548175 h 5429904"/>
                <a:gd name="connsiteX30" fmla="*/ 3933498 w 5352295"/>
                <a:gd name="connsiteY30" fmla="*/ 4728007 h 5429904"/>
                <a:gd name="connsiteX31" fmla="*/ 3846726 w 5352295"/>
                <a:gd name="connsiteY31" fmla="*/ 4818305 h 5429904"/>
                <a:gd name="connsiteX32" fmla="*/ 3757000 w 5352295"/>
                <a:gd name="connsiteY32" fmla="*/ 4907649 h 5429904"/>
                <a:gd name="connsiteX33" fmla="*/ 3565547 w 5352295"/>
                <a:gd name="connsiteY33" fmla="*/ 5079480 h 5429904"/>
                <a:gd name="connsiteX34" fmla="*/ 3352569 w 5352295"/>
                <a:gd name="connsiteY34" fmla="*/ 5231975 h 5429904"/>
                <a:gd name="connsiteX35" fmla="*/ 3115015 w 5352295"/>
                <a:gd name="connsiteY35" fmla="*/ 5349323 h 5429904"/>
                <a:gd name="connsiteX36" fmla="*/ 2858697 w 5352295"/>
                <a:gd name="connsiteY36" fmla="*/ 5416284 h 5429904"/>
                <a:gd name="connsiteX37" fmla="*/ 2727538 w 5352295"/>
                <a:gd name="connsiteY37" fmla="*/ 5428667 h 5429904"/>
                <a:gd name="connsiteX38" fmla="*/ 2694772 w 5352295"/>
                <a:gd name="connsiteY38" fmla="*/ 5429714 h 5429904"/>
                <a:gd name="connsiteX39" fmla="*/ 2662006 w 5352295"/>
                <a:gd name="connsiteY39" fmla="*/ 5429905 h 5429904"/>
                <a:gd name="connsiteX40" fmla="*/ 2598379 w 5352295"/>
                <a:gd name="connsiteY40" fmla="*/ 5428476 h 5429904"/>
                <a:gd name="connsiteX41" fmla="*/ 1608541 w 5352295"/>
                <a:gd name="connsiteY41" fmla="*/ 5205591 h 5429904"/>
                <a:gd name="connsiteX42" fmla="*/ 1378417 w 5352295"/>
                <a:gd name="connsiteY42" fmla="*/ 5090815 h 5429904"/>
                <a:gd name="connsiteX43" fmla="*/ 1160485 w 5352295"/>
                <a:gd name="connsiteY43" fmla="*/ 4952607 h 5429904"/>
                <a:gd name="connsiteX44" fmla="*/ 768245 w 5352295"/>
                <a:gd name="connsiteY44" fmla="*/ 4614565 h 5429904"/>
                <a:gd name="connsiteX45" fmla="*/ 440966 w 5352295"/>
                <a:gd name="connsiteY45" fmla="*/ 4206133 h 5429904"/>
                <a:gd name="connsiteX46" fmla="*/ 197126 w 5352295"/>
                <a:gd name="connsiteY46" fmla="*/ 3737788 h 5429904"/>
                <a:gd name="connsiteX47" fmla="*/ 46631 w 5352295"/>
                <a:gd name="connsiteY47" fmla="*/ 3227915 h 5429904"/>
                <a:gd name="connsiteX48" fmla="*/ 9389 w 5352295"/>
                <a:gd name="connsiteY48" fmla="*/ 2963501 h 5429904"/>
                <a:gd name="connsiteX49" fmla="*/ 530 w 5352295"/>
                <a:gd name="connsiteY49" fmla="*/ 2696420 h 5429904"/>
                <a:gd name="connsiteX50" fmla="*/ 19104 w 5352295"/>
                <a:gd name="connsiteY50" fmla="*/ 2430006 h 5429904"/>
                <a:gd name="connsiteX51" fmla="*/ 63776 w 5352295"/>
                <a:gd name="connsiteY51" fmla="*/ 2167116 h 5429904"/>
                <a:gd name="connsiteX52" fmla="*/ 222272 w 5352295"/>
                <a:gd name="connsiteY52" fmla="*/ 1660291 h 5429904"/>
                <a:gd name="connsiteX53" fmla="*/ 789677 w 5352295"/>
                <a:gd name="connsiteY53" fmla="*/ 774275 h 5429904"/>
                <a:gd name="connsiteX54" fmla="*/ 976652 w 5352295"/>
                <a:gd name="connsiteY54" fmla="*/ 588252 h 5429904"/>
                <a:gd name="connsiteX55" fmla="*/ 1185250 w 5352295"/>
                <a:gd name="connsiteY55" fmla="*/ 427279 h 5429904"/>
                <a:gd name="connsiteX56" fmla="*/ 1649689 w 5352295"/>
                <a:gd name="connsiteY56" fmla="*/ 185630 h 5429904"/>
                <a:gd name="connsiteX57" fmla="*/ 2148609 w 5352295"/>
                <a:gd name="connsiteY57" fmla="*/ 47803 h 5429904"/>
                <a:gd name="connsiteX58" fmla="*/ 2659053 w 5352295"/>
                <a:gd name="connsiteY58" fmla="*/ 83 h 5429904"/>
                <a:gd name="connsiteX59" fmla="*/ 2659053 w 5352295"/>
                <a:gd name="connsiteY59" fmla="*/ 196393 h 5429904"/>
                <a:gd name="connsiteX60" fmla="*/ 2194614 w 5352295"/>
                <a:gd name="connsiteY60" fmla="*/ 257639 h 5429904"/>
                <a:gd name="connsiteX61" fmla="*/ 1764465 w 5352295"/>
                <a:gd name="connsiteY61" fmla="*/ 438328 h 5429904"/>
                <a:gd name="connsiteX62" fmla="*/ 1383941 w 5352295"/>
                <a:gd name="connsiteY62" fmla="*/ 702171 h 5429904"/>
                <a:gd name="connsiteX63" fmla="*/ 1210682 w 5352295"/>
                <a:gd name="connsiteY63" fmla="*/ 854476 h 5429904"/>
                <a:gd name="connsiteX64" fmla="*/ 1046661 w 5352295"/>
                <a:gd name="connsiteY64" fmla="*/ 1016877 h 5429904"/>
                <a:gd name="connsiteX65" fmla="*/ 561172 w 5352295"/>
                <a:gd name="connsiteY65" fmla="*/ 1801261 h 5429904"/>
                <a:gd name="connsiteX66" fmla="*/ 430679 w 5352295"/>
                <a:gd name="connsiteY66" fmla="*/ 2245602 h 5429904"/>
                <a:gd name="connsiteX67" fmla="*/ 396104 w 5352295"/>
                <a:gd name="connsiteY67" fmla="*/ 2474392 h 5429904"/>
                <a:gd name="connsiteX68" fmla="*/ 380673 w 5352295"/>
                <a:gd name="connsiteY68" fmla="*/ 2704993 h 5429904"/>
                <a:gd name="connsiteX69" fmla="*/ 384102 w 5352295"/>
                <a:gd name="connsiteY69" fmla="*/ 2935974 h 5429904"/>
                <a:gd name="connsiteX70" fmla="*/ 405914 w 5352295"/>
                <a:gd name="connsiteY70" fmla="*/ 3166003 h 5429904"/>
                <a:gd name="connsiteX71" fmla="*/ 512499 w 5352295"/>
                <a:gd name="connsiteY71" fmla="*/ 3616440 h 5429904"/>
                <a:gd name="connsiteX72" fmla="*/ 704047 w 5352295"/>
                <a:gd name="connsiteY72" fmla="*/ 4039826 h 5429904"/>
                <a:gd name="connsiteX73" fmla="*/ 829682 w 5352295"/>
                <a:gd name="connsiteY73" fmla="*/ 4236327 h 5429904"/>
                <a:gd name="connsiteX74" fmla="*/ 899405 w 5352295"/>
                <a:gd name="connsiteY74" fmla="*/ 4330053 h 5429904"/>
                <a:gd name="connsiteX75" fmla="*/ 974081 w 5352295"/>
                <a:gd name="connsiteY75" fmla="*/ 4420826 h 5429904"/>
                <a:gd name="connsiteX76" fmla="*/ 1310980 w 5352295"/>
                <a:gd name="connsiteY76" fmla="*/ 4748963 h 5429904"/>
                <a:gd name="connsiteX77" fmla="*/ 1356891 w 5352295"/>
                <a:gd name="connsiteY77" fmla="*/ 4785824 h 5429904"/>
                <a:gd name="connsiteX78" fmla="*/ 1403658 w 5352295"/>
                <a:gd name="connsiteY78" fmla="*/ 4821733 h 5429904"/>
                <a:gd name="connsiteX79" fmla="*/ 1451093 w 5352295"/>
                <a:gd name="connsiteY79" fmla="*/ 4856785 h 5429904"/>
                <a:gd name="connsiteX80" fmla="*/ 1499384 w 5352295"/>
                <a:gd name="connsiteY80" fmla="*/ 4890694 h 5429904"/>
                <a:gd name="connsiteX81" fmla="*/ 1700076 w 5352295"/>
                <a:gd name="connsiteY81" fmla="*/ 5014995 h 5429904"/>
                <a:gd name="connsiteX82" fmla="*/ 2135464 w 5352295"/>
                <a:gd name="connsiteY82" fmla="*/ 5198542 h 5429904"/>
                <a:gd name="connsiteX83" fmla="*/ 2602761 w 5352295"/>
                <a:gd name="connsiteY83" fmla="*/ 5269789 h 5429904"/>
                <a:gd name="connsiteX84" fmla="*/ 2661911 w 5352295"/>
                <a:gd name="connsiteY84" fmla="*/ 5270171 h 5429904"/>
                <a:gd name="connsiteX85" fmla="*/ 2719156 w 5352295"/>
                <a:gd name="connsiteY85" fmla="*/ 5267980 h 5429904"/>
                <a:gd name="connsiteX86" fmla="*/ 2832122 w 5352295"/>
                <a:gd name="connsiteY86" fmla="*/ 5253216 h 5429904"/>
                <a:gd name="connsiteX87" fmla="*/ 3046816 w 5352295"/>
                <a:gd name="connsiteY87" fmla="*/ 5182540 h 5429904"/>
                <a:gd name="connsiteX88" fmla="*/ 3240269 w 5352295"/>
                <a:gd name="connsiteY88" fmla="*/ 5062430 h 5429904"/>
                <a:gd name="connsiteX89" fmla="*/ 3412957 w 5352295"/>
                <a:gd name="connsiteY89" fmla="*/ 4906887 h 5429904"/>
                <a:gd name="connsiteX90" fmla="*/ 3571929 w 5352295"/>
                <a:gd name="connsiteY90" fmla="*/ 4729627 h 5429904"/>
                <a:gd name="connsiteX91" fmla="*/ 3648987 w 5352295"/>
                <a:gd name="connsiteY91" fmla="*/ 4636091 h 5429904"/>
                <a:gd name="connsiteX92" fmla="*/ 3726234 w 5352295"/>
                <a:gd name="connsiteY92" fmla="*/ 4540937 h 5429904"/>
                <a:gd name="connsiteX93" fmla="*/ 3885778 w 5352295"/>
                <a:gd name="connsiteY93" fmla="*/ 4349103 h 5429904"/>
                <a:gd name="connsiteX94" fmla="*/ 3971694 w 5352295"/>
                <a:gd name="connsiteY94" fmla="*/ 4255758 h 5429904"/>
                <a:gd name="connsiteX95" fmla="*/ 4016366 w 5352295"/>
                <a:gd name="connsiteY95" fmla="*/ 4209943 h 5429904"/>
                <a:gd name="connsiteX96" fmla="*/ 4064277 w 5352295"/>
                <a:gd name="connsiteY96" fmla="*/ 4163461 h 5429904"/>
                <a:gd name="connsiteX97" fmla="*/ 4276494 w 5352295"/>
                <a:gd name="connsiteY97" fmla="*/ 3997535 h 5429904"/>
                <a:gd name="connsiteX98" fmla="*/ 4504903 w 5352295"/>
                <a:gd name="connsiteY98" fmla="*/ 3871138 h 5429904"/>
                <a:gd name="connsiteX99" fmla="*/ 4612821 w 5352295"/>
                <a:gd name="connsiteY99" fmla="*/ 3817132 h 5429904"/>
                <a:gd name="connsiteX100" fmla="*/ 4708738 w 5352295"/>
                <a:gd name="connsiteY100" fmla="*/ 3761220 h 5429904"/>
                <a:gd name="connsiteX101" fmla="*/ 4854756 w 5352295"/>
                <a:gd name="connsiteY101" fmla="*/ 3617107 h 5429904"/>
                <a:gd name="connsiteX102" fmla="*/ 4947244 w 5352295"/>
                <a:gd name="connsiteY102" fmla="*/ 3419558 h 5429904"/>
                <a:gd name="connsiteX103" fmla="*/ 4992774 w 5352295"/>
                <a:gd name="connsiteY103" fmla="*/ 3192196 h 5429904"/>
                <a:gd name="connsiteX104" fmla="*/ 5000775 w 5352295"/>
                <a:gd name="connsiteY104" fmla="*/ 2960358 h 5429904"/>
                <a:gd name="connsiteX105" fmla="*/ 4985916 w 5352295"/>
                <a:gd name="connsiteY105" fmla="*/ 2731567 h 5429904"/>
                <a:gd name="connsiteX106" fmla="*/ 4951816 w 5352295"/>
                <a:gd name="connsiteY106" fmla="*/ 2506396 h 5429904"/>
                <a:gd name="connsiteX107" fmla="*/ 4898476 w 5352295"/>
                <a:gd name="connsiteY107" fmla="*/ 2285226 h 5429904"/>
                <a:gd name="connsiteX108" fmla="*/ 4753315 w 5352295"/>
                <a:gd name="connsiteY108" fmla="*/ 1850791 h 5429904"/>
                <a:gd name="connsiteX109" fmla="*/ 4539479 w 5352295"/>
                <a:gd name="connsiteY109" fmla="*/ 1438834 h 5429904"/>
                <a:gd name="connsiteX110" fmla="*/ 4409082 w 5352295"/>
                <a:gd name="connsiteY110" fmla="*/ 1244524 h 5429904"/>
                <a:gd name="connsiteX111" fmla="*/ 4263635 w 5352295"/>
                <a:gd name="connsiteY111" fmla="*/ 1060120 h 5429904"/>
                <a:gd name="connsiteX112" fmla="*/ 3931593 w 5352295"/>
                <a:gd name="connsiteY112" fmla="*/ 726364 h 5429904"/>
                <a:gd name="connsiteX113" fmla="*/ 3547164 w 5352295"/>
                <a:gd name="connsiteY113" fmla="*/ 454521 h 5429904"/>
                <a:gd name="connsiteX114" fmla="*/ 3495729 w 5352295"/>
                <a:gd name="connsiteY114" fmla="*/ 425946 h 5429904"/>
                <a:gd name="connsiteX115" fmla="*/ 3443628 w 5352295"/>
                <a:gd name="connsiteY115" fmla="*/ 398704 h 5429904"/>
                <a:gd name="connsiteX116" fmla="*/ 3390669 w 5352295"/>
                <a:gd name="connsiteY116" fmla="*/ 373177 h 5429904"/>
                <a:gd name="connsiteX117" fmla="*/ 3337138 w 5352295"/>
                <a:gd name="connsiteY117" fmla="*/ 349079 h 5429904"/>
                <a:gd name="connsiteX118" fmla="*/ 3117301 w 5352295"/>
                <a:gd name="connsiteY118" fmla="*/ 268402 h 5429904"/>
                <a:gd name="connsiteX119" fmla="*/ 2890130 w 5352295"/>
                <a:gd name="connsiteY119" fmla="*/ 216205 h 5429904"/>
                <a:gd name="connsiteX120" fmla="*/ 2659053 w 5352295"/>
                <a:gd name="connsiteY120" fmla="*/ 196393 h 5429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5352295" h="5429904">
                  <a:moveTo>
                    <a:pt x="2659053" y="83"/>
                  </a:moveTo>
                  <a:cubicBezTo>
                    <a:pt x="2745731" y="-774"/>
                    <a:pt x="2832218" y="5036"/>
                    <a:pt x="2917752" y="16275"/>
                  </a:cubicBezTo>
                  <a:cubicBezTo>
                    <a:pt x="3003382" y="27039"/>
                    <a:pt x="3087964" y="43898"/>
                    <a:pt x="3171403" y="64853"/>
                  </a:cubicBezTo>
                  <a:cubicBezTo>
                    <a:pt x="3338281" y="107049"/>
                    <a:pt x="3499920" y="167247"/>
                    <a:pt x="3654797" y="241446"/>
                  </a:cubicBezTo>
                  <a:cubicBezTo>
                    <a:pt x="3732140" y="278785"/>
                    <a:pt x="3808149" y="318980"/>
                    <a:pt x="3882158" y="362795"/>
                  </a:cubicBezTo>
                  <a:cubicBezTo>
                    <a:pt x="3956358" y="406229"/>
                    <a:pt x="4028844" y="452806"/>
                    <a:pt x="4099138" y="502622"/>
                  </a:cubicBezTo>
                  <a:cubicBezTo>
                    <a:pt x="4239727" y="602254"/>
                    <a:pt x="4373458" y="712553"/>
                    <a:pt x="4497474" y="833902"/>
                  </a:cubicBezTo>
                  <a:cubicBezTo>
                    <a:pt x="4621489" y="955250"/>
                    <a:pt x="4736932" y="1086600"/>
                    <a:pt x="4840659" y="1227856"/>
                  </a:cubicBezTo>
                  <a:cubicBezTo>
                    <a:pt x="4944767" y="1368921"/>
                    <a:pt x="5036684" y="1520083"/>
                    <a:pt x="5115456" y="1679245"/>
                  </a:cubicBezTo>
                  <a:cubicBezTo>
                    <a:pt x="5154508" y="1758970"/>
                    <a:pt x="5189846" y="1840885"/>
                    <a:pt x="5221755" y="1924514"/>
                  </a:cubicBezTo>
                  <a:cubicBezTo>
                    <a:pt x="5229565" y="1945469"/>
                    <a:pt x="5237661" y="1966329"/>
                    <a:pt x="5244710" y="1987665"/>
                  </a:cubicBezTo>
                  <a:lnTo>
                    <a:pt x="5265760" y="2051578"/>
                  </a:lnTo>
                  <a:lnTo>
                    <a:pt x="5284429" y="2116348"/>
                  </a:lnTo>
                  <a:cubicBezTo>
                    <a:pt x="5290525" y="2137969"/>
                    <a:pt x="5295478" y="2159972"/>
                    <a:pt x="5300812" y="2181880"/>
                  </a:cubicBezTo>
                  <a:cubicBezTo>
                    <a:pt x="5341579" y="2357521"/>
                    <a:pt x="5356057" y="2539639"/>
                    <a:pt x="5351485" y="2720233"/>
                  </a:cubicBezTo>
                  <a:cubicBezTo>
                    <a:pt x="5349104" y="2810530"/>
                    <a:pt x="5339674" y="2900731"/>
                    <a:pt x="5323196" y="2989314"/>
                  </a:cubicBezTo>
                  <a:cubicBezTo>
                    <a:pt x="5306622" y="3077896"/>
                    <a:pt x="5283667" y="3164860"/>
                    <a:pt x="5257283" y="3249823"/>
                  </a:cubicBezTo>
                  <a:cubicBezTo>
                    <a:pt x="5230994" y="3334976"/>
                    <a:pt x="5202800" y="3417939"/>
                    <a:pt x="5169462" y="3501664"/>
                  </a:cubicBezTo>
                  <a:cubicBezTo>
                    <a:pt x="5152794" y="3543478"/>
                    <a:pt x="5134696" y="3585388"/>
                    <a:pt x="5114218" y="3626822"/>
                  </a:cubicBezTo>
                  <a:cubicBezTo>
                    <a:pt x="5093358" y="3668161"/>
                    <a:pt x="5070307" y="3709309"/>
                    <a:pt x="5043161" y="3748742"/>
                  </a:cubicBezTo>
                  <a:cubicBezTo>
                    <a:pt x="5016396" y="3788366"/>
                    <a:pt x="4985820" y="3826371"/>
                    <a:pt x="4952197" y="3861232"/>
                  </a:cubicBezTo>
                  <a:cubicBezTo>
                    <a:pt x="4935338" y="3878568"/>
                    <a:pt x="4917812" y="3895332"/>
                    <a:pt x="4899810" y="3911239"/>
                  </a:cubicBezTo>
                  <a:cubicBezTo>
                    <a:pt x="4881807" y="3927050"/>
                    <a:pt x="4863233" y="3941814"/>
                    <a:pt x="4844565" y="3956006"/>
                  </a:cubicBezTo>
                  <a:cubicBezTo>
                    <a:pt x="4769508" y="4012585"/>
                    <a:pt x="4693498" y="4054971"/>
                    <a:pt x="4624251" y="4096976"/>
                  </a:cubicBezTo>
                  <a:cubicBezTo>
                    <a:pt x="4554624" y="4138505"/>
                    <a:pt x="4490425" y="4179748"/>
                    <a:pt x="4430608" y="4225278"/>
                  </a:cubicBezTo>
                  <a:cubicBezTo>
                    <a:pt x="4400509" y="4247852"/>
                    <a:pt x="4371744" y="4271665"/>
                    <a:pt x="4343835" y="4296430"/>
                  </a:cubicBezTo>
                  <a:cubicBezTo>
                    <a:pt x="4315737" y="4321004"/>
                    <a:pt x="4288686" y="4346912"/>
                    <a:pt x="4262301" y="4373678"/>
                  </a:cubicBezTo>
                  <a:cubicBezTo>
                    <a:pt x="4248966" y="4387203"/>
                    <a:pt x="4236489" y="4400443"/>
                    <a:pt x="4222963" y="4414921"/>
                  </a:cubicBezTo>
                  <a:lnTo>
                    <a:pt x="4182482" y="4458831"/>
                  </a:lnTo>
                  <a:lnTo>
                    <a:pt x="4101329" y="4548175"/>
                  </a:lnTo>
                  <a:cubicBezTo>
                    <a:pt x="4046751" y="4607992"/>
                    <a:pt x="3990458" y="4667619"/>
                    <a:pt x="3933498" y="4728007"/>
                  </a:cubicBezTo>
                  <a:cubicBezTo>
                    <a:pt x="3905019" y="4758202"/>
                    <a:pt x="3875967" y="4788206"/>
                    <a:pt x="3846726" y="4818305"/>
                  </a:cubicBezTo>
                  <a:cubicBezTo>
                    <a:pt x="3817293" y="4848213"/>
                    <a:pt x="3787385" y="4878027"/>
                    <a:pt x="3757000" y="4907649"/>
                  </a:cubicBezTo>
                  <a:cubicBezTo>
                    <a:pt x="3696326" y="4966990"/>
                    <a:pt x="3632604" y="5024616"/>
                    <a:pt x="3565547" y="5079480"/>
                  </a:cubicBezTo>
                  <a:cubicBezTo>
                    <a:pt x="3498587" y="5134344"/>
                    <a:pt x="3427626" y="5185969"/>
                    <a:pt x="3352569" y="5231975"/>
                  </a:cubicBezTo>
                  <a:cubicBezTo>
                    <a:pt x="3277512" y="5277886"/>
                    <a:pt x="3197978" y="5317891"/>
                    <a:pt x="3115015" y="5349323"/>
                  </a:cubicBezTo>
                  <a:cubicBezTo>
                    <a:pt x="3032052" y="5380660"/>
                    <a:pt x="2945851" y="5403330"/>
                    <a:pt x="2858697" y="5416284"/>
                  </a:cubicBezTo>
                  <a:cubicBezTo>
                    <a:pt x="2815073" y="5422571"/>
                    <a:pt x="2771353" y="5427047"/>
                    <a:pt x="2727538" y="5428667"/>
                  </a:cubicBezTo>
                  <a:lnTo>
                    <a:pt x="2694772" y="5429714"/>
                  </a:lnTo>
                  <a:lnTo>
                    <a:pt x="2662006" y="5429905"/>
                  </a:lnTo>
                  <a:lnTo>
                    <a:pt x="2598379" y="5428476"/>
                  </a:lnTo>
                  <a:cubicBezTo>
                    <a:pt x="2259575" y="5417141"/>
                    <a:pt x="1922580" y="5342465"/>
                    <a:pt x="1608541" y="5205591"/>
                  </a:cubicBezTo>
                  <a:cubicBezTo>
                    <a:pt x="1530150" y="5171206"/>
                    <a:pt x="1453093" y="5133106"/>
                    <a:pt x="1378417" y="5090815"/>
                  </a:cubicBezTo>
                  <a:cubicBezTo>
                    <a:pt x="1303455" y="5048714"/>
                    <a:pt x="1230779" y="5002518"/>
                    <a:pt x="1160485" y="4952607"/>
                  </a:cubicBezTo>
                  <a:cubicBezTo>
                    <a:pt x="1020086" y="4852690"/>
                    <a:pt x="889022" y="4738961"/>
                    <a:pt x="768245" y="4614565"/>
                  </a:cubicBezTo>
                  <a:cubicBezTo>
                    <a:pt x="647564" y="4490549"/>
                    <a:pt x="536693" y="4353008"/>
                    <a:pt x="440966" y="4206133"/>
                  </a:cubicBezTo>
                  <a:cubicBezTo>
                    <a:pt x="345145" y="4058971"/>
                    <a:pt x="263516" y="3901809"/>
                    <a:pt x="197126" y="3737788"/>
                  </a:cubicBezTo>
                  <a:cubicBezTo>
                    <a:pt x="130642" y="3573768"/>
                    <a:pt x="80540" y="3402604"/>
                    <a:pt x="46631" y="3227915"/>
                  </a:cubicBezTo>
                  <a:cubicBezTo>
                    <a:pt x="29486" y="3140571"/>
                    <a:pt x="17485" y="3052179"/>
                    <a:pt x="9389" y="2963501"/>
                  </a:cubicBezTo>
                  <a:cubicBezTo>
                    <a:pt x="2340" y="2874728"/>
                    <a:pt x="-1470" y="2785574"/>
                    <a:pt x="530" y="2696420"/>
                  </a:cubicBezTo>
                  <a:cubicBezTo>
                    <a:pt x="2054" y="2607361"/>
                    <a:pt x="8341" y="2518398"/>
                    <a:pt x="19104" y="2430006"/>
                  </a:cubicBezTo>
                  <a:cubicBezTo>
                    <a:pt x="29677" y="2341614"/>
                    <a:pt x="44726" y="2253889"/>
                    <a:pt x="63776" y="2167116"/>
                  </a:cubicBezTo>
                  <a:cubicBezTo>
                    <a:pt x="101686" y="1993570"/>
                    <a:pt x="154835" y="1823835"/>
                    <a:pt x="222272" y="1660291"/>
                  </a:cubicBezTo>
                  <a:cubicBezTo>
                    <a:pt x="357242" y="1333297"/>
                    <a:pt x="549932" y="1031736"/>
                    <a:pt x="789677" y="774275"/>
                  </a:cubicBezTo>
                  <a:cubicBezTo>
                    <a:pt x="849875" y="710172"/>
                    <a:pt x="911406" y="647307"/>
                    <a:pt x="976652" y="588252"/>
                  </a:cubicBezTo>
                  <a:cubicBezTo>
                    <a:pt x="1041899" y="529197"/>
                    <a:pt x="1112669" y="476524"/>
                    <a:pt x="1185250" y="427279"/>
                  </a:cubicBezTo>
                  <a:cubicBezTo>
                    <a:pt x="1330697" y="328886"/>
                    <a:pt x="1487383" y="248305"/>
                    <a:pt x="1649689" y="185630"/>
                  </a:cubicBezTo>
                  <a:cubicBezTo>
                    <a:pt x="1811995" y="122765"/>
                    <a:pt x="1979825" y="78474"/>
                    <a:pt x="2148609" y="47803"/>
                  </a:cubicBezTo>
                  <a:cubicBezTo>
                    <a:pt x="2317582" y="17228"/>
                    <a:pt x="2488270" y="1416"/>
                    <a:pt x="2659053" y="83"/>
                  </a:cubicBezTo>
                  <a:close/>
                  <a:moveTo>
                    <a:pt x="2659053" y="196393"/>
                  </a:moveTo>
                  <a:cubicBezTo>
                    <a:pt x="2502272" y="195250"/>
                    <a:pt x="2345395" y="215919"/>
                    <a:pt x="2194614" y="257639"/>
                  </a:cubicBezTo>
                  <a:cubicBezTo>
                    <a:pt x="2043643" y="298978"/>
                    <a:pt x="1899625" y="362224"/>
                    <a:pt x="1764465" y="438328"/>
                  </a:cubicBezTo>
                  <a:cubicBezTo>
                    <a:pt x="1629210" y="514624"/>
                    <a:pt x="1502623" y="604254"/>
                    <a:pt x="1383941" y="702171"/>
                  </a:cubicBezTo>
                  <a:cubicBezTo>
                    <a:pt x="1324410" y="751034"/>
                    <a:pt x="1267736" y="803040"/>
                    <a:pt x="1210682" y="854476"/>
                  </a:cubicBezTo>
                  <a:cubicBezTo>
                    <a:pt x="1153627" y="905911"/>
                    <a:pt x="1098001" y="959346"/>
                    <a:pt x="1046661" y="1016877"/>
                  </a:cubicBezTo>
                  <a:cubicBezTo>
                    <a:pt x="839873" y="1245763"/>
                    <a:pt x="674805" y="1513510"/>
                    <a:pt x="561172" y="1801261"/>
                  </a:cubicBezTo>
                  <a:cubicBezTo>
                    <a:pt x="504308" y="1945088"/>
                    <a:pt x="460397" y="2094059"/>
                    <a:pt x="430679" y="2245602"/>
                  </a:cubicBezTo>
                  <a:cubicBezTo>
                    <a:pt x="415916" y="2321421"/>
                    <a:pt x="404486" y="2397716"/>
                    <a:pt x="396104" y="2474392"/>
                  </a:cubicBezTo>
                  <a:cubicBezTo>
                    <a:pt x="388007" y="2551069"/>
                    <a:pt x="382864" y="2627935"/>
                    <a:pt x="380673" y="2704993"/>
                  </a:cubicBezTo>
                  <a:cubicBezTo>
                    <a:pt x="378768" y="2781955"/>
                    <a:pt x="379340" y="2859107"/>
                    <a:pt x="384102" y="2935974"/>
                  </a:cubicBezTo>
                  <a:cubicBezTo>
                    <a:pt x="387912" y="3012936"/>
                    <a:pt x="395627" y="3089612"/>
                    <a:pt x="405914" y="3166003"/>
                  </a:cubicBezTo>
                  <a:cubicBezTo>
                    <a:pt x="427060" y="3318784"/>
                    <a:pt x="462302" y="3469945"/>
                    <a:pt x="512499" y="3616440"/>
                  </a:cubicBezTo>
                  <a:cubicBezTo>
                    <a:pt x="562601" y="3762934"/>
                    <a:pt x="626609" y="3905047"/>
                    <a:pt x="704047" y="4039826"/>
                  </a:cubicBezTo>
                  <a:cubicBezTo>
                    <a:pt x="742909" y="4107073"/>
                    <a:pt x="784724" y="4172795"/>
                    <a:pt x="829682" y="4236327"/>
                  </a:cubicBezTo>
                  <a:cubicBezTo>
                    <a:pt x="852065" y="4268236"/>
                    <a:pt x="875497" y="4299287"/>
                    <a:pt x="899405" y="4330053"/>
                  </a:cubicBezTo>
                  <a:cubicBezTo>
                    <a:pt x="923693" y="4360723"/>
                    <a:pt x="948458" y="4391108"/>
                    <a:pt x="974081" y="4420826"/>
                  </a:cubicBezTo>
                  <a:cubicBezTo>
                    <a:pt x="1076284" y="4539793"/>
                    <a:pt x="1189346" y="4649522"/>
                    <a:pt x="1310980" y="4748963"/>
                  </a:cubicBezTo>
                  <a:cubicBezTo>
                    <a:pt x="1326410" y="4761155"/>
                    <a:pt x="1341365" y="4773823"/>
                    <a:pt x="1356891" y="4785824"/>
                  </a:cubicBezTo>
                  <a:lnTo>
                    <a:pt x="1403658" y="4821733"/>
                  </a:lnTo>
                  <a:lnTo>
                    <a:pt x="1451093" y="4856785"/>
                  </a:lnTo>
                  <a:lnTo>
                    <a:pt x="1499384" y="4890694"/>
                  </a:lnTo>
                  <a:cubicBezTo>
                    <a:pt x="1564345" y="4934986"/>
                    <a:pt x="1631115" y="4976801"/>
                    <a:pt x="1700076" y="5014995"/>
                  </a:cubicBezTo>
                  <a:cubicBezTo>
                    <a:pt x="1837808" y="5091481"/>
                    <a:pt x="1983445" y="5154918"/>
                    <a:pt x="2135464" y="5198542"/>
                  </a:cubicBezTo>
                  <a:cubicBezTo>
                    <a:pt x="2287388" y="5241976"/>
                    <a:pt x="2444836" y="5266170"/>
                    <a:pt x="2602761" y="5269789"/>
                  </a:cubicBezTo>
                  <a:lnTo>
                    <a:pt x="2661911" y="5270171"/>
                  </a:lnTo>
                  <a:cubicBezTo>
                    <a:pt x="2681056" y="5269885"/>
                    <a:pt x="2700106" y="5269218"/>
                    <a:pt x="2719156" y="5267980"/>
                  </a:cubicBezTo>
                  <a:cubicBezTo>
                    <a:pt x="2757161" y="5265122"/>
                    <a:pt x="2794975" y="5260550"/>
                    <a:pt x="2832122" y="5253216"/>
                  </a:cubicBezTo>
                  <a:cubicBezTo>
                    <a:pt x="2906513" y="5238833"/>
                    <a:pt x="2978617" y="5214926"/>
                    <a:pt x="3046816" y="5182540"/>
                  </a:cubicBezTo>
                  <a:cubicBezTo>
                    <a:pt x="3115205" y="5150346"/>
                    <a:pt x="3179499" y="5109103"/>
                    <a:pt x="3240269" y="5062430"/>
                  </a:cubicBezTo>
                  <a:cubicBezTo>
                    <a:pt x="3301133" y="5015853"/>
                    <a:pt x="3358188" y="4962989"/>
                    <a:pt x="3412957" y="4906887"/>
                  </a:cubicBezTo>
                  <a:cubicBezTo>
                    <a:pt x="3467821" y="4850785"/>
                    <a:pt x="3520018" y="4790873"/>
                    <a:pt x="3571929" y="4729627"/>
                  </a:cubicBezTo>
                  <a:cubicBezTo>
                    <a:pt x="3597837" y="4698956"/>
                    <a:pt x="3623364" y="4667619"/>
                    <a:pt x="3648987" y="4636091"/>
                  </a:cubicBezTo>
                  <a:lnTo>
                    <a:pt x="3726234" y="4540937"/>
                  </a:lnTo>
                  <a:cubicBezTo>
                    <a:pt x="3778146" y="4477214"/>
                    <a:pt x="3830057" y="4412158"/>
                    <a:pt x="3885778" y="4349103"/>
                  </a:cubicBezTo>
                  <a:cubicBezTo>
                    <a:pt x="3913686" y="4317671"/>
                    <a:pt x="3942261" y="4286524"/>
                    <a:pt x="3971694" y="4255758"/>
                  </a:cubicBezTo>
                  <a:lnTo>
                    <a:pt x="4016366" y="4209943"/>
                  </a:lnTo>
                  <a:cubicBezTo>
                    <a:pt x="4031415" y="4194703"/>
                    <a:pt x="4047989" y="4178701"/>
                    <a:pt x="4064277" y="4163461"/>
                  </a:cubicBezTo>
                  <a:cubicBezTo>
                    <a:pt x="4129618" y="4101929"/>
                    <a:pt x="4201437" y="4046303"/>
                    <a:pt x="4276494" y="3997535"/>
                  </a:cubicBezTo>
                  <a:cubicBezTo>
                    <a:pt x="4351455" y="3948672"/>
                    <a:pt x="4430132" y="3907905"/>
                    <a:pt x="4504903" y="3871138"/>
                  </a:cubicBezTo>
                  <a:cubicBezTo>
                    <a:pt x="4542241" y="3852850"/>
                    <a:pt x="4578627" y="3835134"/>
                    <a:pt x="4612821" y="3817132"/>
                  </a:cubicBezTo>
                  <a:cubicBezTo>
                    <a:pt x="4647112" y="3799224"/>
                    <a:pt x="4679401" y="3781127"/>
                    <a:pt x="4708738" y="3761220"/>
                  </a:cubicBezTo>
                  <a:cubicBezTo>
                    <a:pt x="4767793" y="3721786"/>
                    <a:pt x="4815608" y="3674923"/>
                    <a:pt x="4854756" y="3617107"/>
                  </a:cubicBezTo>
                  <a:cubicBezTo>
                    <a:pt x="4893618" y="3559290"/>
                    <a:pt x="4924289" y="3491853"/>
                    <a:pt x="4947244" y="3419558"/>
                  </a:cubicBezTo>
                  <a:cubicBezTo>
                    <a:pt x="4970009" y="3347263"/>
                    <a:pt x="4984582" y="3269349"/>
                    <a:pt x="4992774" y="3192196"/>
                  </a:cubicBezTo>
                  <a:cubicBezTo>
                    <a:pt x="5000679" y="3114758"/>
                    <a:pt x="5002394" y="3037224"/>
                    <a:pt x="5000775" y="2960358"/>
                  </a:cubicBezTo>
                  <a:cubicBezTo>
                    <a:pt x="4998393" y="2883396"/>
                    <a:pt x="4993250" y="2807291"/>
                    <a:pt x="4985916" y="2731567"/>
                  </a:cubicBezTo>
                  <a:cubicBezTo>
                    <a:pt x="4978581" y="2655844"/>
                    <a:pt x="4967437" y="2580691"/>
                    <a:pt x="4951816" y="2506396"/>
                  </a:cubicBezTo>
                  <a:cubicBezTo>
                    <a:pt x="4936385" y="2432006"/>
                    <a:pt x="4918002" y="2358473"/>
                    <a:pt x="4898476" y="2285226"/>
                  </a:cubicBezTo>
                  <a:cubicBezTo>
                    <a:pt x="4859424" y="2138731"/>
                    <a:pt x="4813513" y="1992522"/>
                    <a:pt x="4753315" y="1850791"/>
                  </a:cubicBezTo>
                  <a:cubicBezTo>
                    <a:pt x="4693117" y="1709154"/>
                    <a:pt x="4621489" y="1571137"/>
                    <a:pt x="4539479" y="1438834"/>
                  </a:cubicBezTo>
                  <a:cubicBezTo>
                    <a:pt x="4498236" y="1372826"/>
                    <a:pt x="4454897" y="1307866"/>
                    <a:pt x="4409082" y="1244524"/>
                  </a:cubicBezTo>
                  <a:cubicBezTo>
                    <a:pt x="4363266" y="1181183"/>
                    <a:pt x="4314403" y="1119842"/>
                    <a:pt x="4263635" y="1060120"/>
                  </a:cubicBezTo>
                  <a:cubicBezTo>
                    <a:pt x="4162384" y="940391"/>
                    <a:pt x="4051322" y="828282"/>
                    <a:pt x="3931593" y="726364"/>
                  </a:cubicBezTo>
                  <a:cubicBezTo>
                    <a:pt x="3812150" y="624066"/>
                    <a:pt x="3683467" y="532435"/>
                    <a:pt x="3547164" y="454521"/>
                  </a:cubicBezTo>
                  <a:cubicBezTo>
                    <a:pt x="3530019" y="444996"/>
                    <a:pt x="3512970" y="435185"/>
                    <a:pt x="3495729" y="425946"/>
                  </a:cubicBezTo>
                  <a:lnTo>
                    <a:pt x="3443628" y="398704"/>
                  </a:lnTo>
                  <a:lnTo>
                    <a:pt x="3390669" y="373177"/>
                  </a:lnTo>
                  <a:cubicBezTo>
                    <a:pt x="3372952" y="364795"/>
                    <a:pt x="3354950" y="357175"/>
                    <a:pt x="3337138" y="349079"/>
                  </a:cubicBezTo>
                  <a:cubicBezTo>
                    <a:pt x="3265510" y="317647"/>
                    <a:pt x="3191882" y="290977"/>
                    <a:pt x="3117301" y="268402"/>
                  </a:cubicBezTo>
                  <a:cubicBezTo>
                    <a:pt x="3042720" y="245923"/>
                    <a:pt x="2966711" y="228683"/>
                    <a:pt x="2890130" y="216205"/>
                  </a:cubicBezTo>
                  <a:cubicBezTo>
                    <a:pt x="2813454" y="203918"/>
                    <a:pt x="2736206" y="197346"/>
                    <a:pt x="2659053" y="196393"/>
                  </a:cubicBezTo>
                  <a:close/>
                </a:path>
              </a:pathLst>
            </a:custGeom>
            <a:solidFill>
              <a:schemeClr val="bg1">
                <a:alpha val="30000"/>
              </a:schemeClr>
            </a:solidFill>
            <a:ln w="9525" cap="flat">
              <a:noFill/>
              <a:prstDash val="solid"/>
              <a:miter/>
            </a:ln>
          </p:spPr>
          <p:txBody>
            <a:bodyPr rtlCol="0" anchor="ctr"/>
            <a:lstStyle/>
            <a:p>
              <a:endParaRPr lang="en-US"/>
            </a:p>
          </p:txBody>
        </p:sp>
        <p:sp useBgFill="1">
          <p:nvSpPr>
            <p:cNvPr id="24" name="Freeform: Shape 23">
              <a:extLst>
                <a:ext uri="{FF2B5EF4-FFF2-40B4-BE49-F238E27FC236}">
                  <a16:creationId xmlns:a16="http://schemas.microsoft.com/office/drawing/2014/main" id="{A15F27CE-BCE1-4F23-ADFC-6D7A1CEA3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38512" y="671512"/>
              <a:ext cx="5514975" cy="5514975"/>
            </a:xfrm>
            <a:custGeom>
              <a:avLst/>
              <a:gdLst>
                <a:gd name="connsiteX0" fmla="*/ 2757488 w 5514975"/>
                <a:gd name="connsiteY0" fmla="*/ 0 h 5514975"/>
                <a:gd name="connsiteX1" fmla="*/ 0 w 5514975"/>
                <a:gd name="connsiteY1" fmla="*/ 2757488 h 5514975"/>
                <a:gd name="connsiteX2" fmla="*/ 2757488 w 5514975"/>
                <a:gd name="connsiteY2" fmla="*/ 5514975 h 5514975"/>
                <a:gd name="connsiteX3" fmla="*/ 5514975 w 5514975"/>
                <a:gd name="connsiteY3" fmla="*/ 2757488 h 5514975"/>
                <a:gd name="connsiteX4" fmla="*/ 2757488 w 5514975"/>
                <a:gd name="connsiteY4" fmla="*/ 0 h 5514975"/>
                <a:gd name="connsiteX5" fmla="*/ 4862798 w 5514975"/>
                <a:gd name="connsiteY5" fmla="*/ 1325975 h 5514975"/>
                <a:gd name="connsiteX6" fmla="*/ 4994244 w 5514975"/>
                <a:gd name="connsiteY6" fmla="*/ 1537811 h 5514975"/>
                <a:gd name="connsiteX7" fmla="*/ 5108353 w 5514975"/>
                <a:gd name="connsiteY7" fmla="*/ 1757743 h 5514975"/>
                <a:gd name="connsiteX8" fmla="*/ 5276755 w 5514975"/>
                <a:gd name="connsiteY8" fmla="*/ 2219325 h 5514975"/>
                <a:gd name="connsiteX9" fmla="*/ 5326666 w 5514975"/>
                <a:gd name="connsiteY9" fmla="*/ 2458688 h 5514975"/>
                <a:gd name="connsiteX10" fmla="*/ 5335239 w 5514975"/>
                <a:gd name="connsiteY10" fmla="*/ 2519172 h 5514975"/>
                <a:gd name="connsiteX11" fmla="*/ 5342192 w 5514975"/>
                <a:gd name="connsiteY11" fmla="*/ 2579846 h 5514975"/>
                <a:gd name="connsiteX12" fmla="*/ 5347812 w 5514975"/>
                <a:gd name="connsiteY12" fmla="*/ 2640616 h 5514975"/>
                <a:gd name="connsiteX13" fmla="*/ 5351527 w 5514975"/>
                <a:gd name="connsiteY13" fmla="*/ 2701576 h 5514975"/>
                <a:gd name="connsiteX14" fmla="*/ 5348859 w 5514975"/>
                <a:gd name="connsiteY14" fmla="*/ 2945987 h 5514975"/>
                <a:gd name="connsiteX15" fmla="*/ 5344097 w 5514975"/>
                <a:gd name="connsiteY15" fmla="*/ 3007043 h 5514975"/>
                <a:gd name="connsiteX16" fmla="*/ 5337524 w 5514975"/>
                <a:gd name="connsiteY16" fmla="*/ 3068003 h 5514975"/>
                <a:gd name="connsiteX17" fmla="*/ 5328762 w 5514975"/>
                <a:gd name="connsiteY17" fmla="*/ 3128772 h 5514975"/>
                <a:gd name="connsiteX18" fmla="*/ 5318379 w 5514975"/>
                <a:gd name="connsiteY18" fmla="*/ 3189446 h 5514975"/>
                <a:gd name="connsiteX19" fmla="*/ 5258086 w 5514975"/>
                <a:gd name="connsiteY19" fmla="*/ 3427095 h 5514975"/>
                <a:gd name="connsiteX20" fmla="*/ 5156835 w 5514975"/>
                <a:gd name="connsiteY20" fmla="*/ 3641027 h 5514975"/>
                <a:gd name="connsiteX21" fmla="*/ 4993862 w 5514975"/>
                <a:gd name="connsiteY21" fmla="*/ 3809238 h 5514975"/>
                <a:gd name="connsiteX22" fmla="*/ 4776978 w 5514975"/>
                <a:gd name="connsiteY22" fmla="*/ 3942303 h 5514975"/>
                <a:gd name="connsiteX23" fmla="*/ 4345686 w 5514975"/>
                <a:gd name="connsiteY23" fmla="*/ 4257199 h 5514975"/>
                <a:gd name="connsiteX24" fmla="*/ 4253484 w 5514975"/>
                <a:gd name="connsiteY24" fmla="*/ 4351592 h 5514975"/>
                <a:gd name="connsiteX25" fmla="*/ 4164045 w 5514975"/>
                <a:gd name="connsiteY25" fmla="*/ 4447032 h 5514975"/>
                <a:gd name="connsiteX26" fmla="*/ 3986879 w 5514975"/>
                <a:gd name="connsiteY26" fmla="*/ 4637628 h 5514975"/>
                <a:gd name="connsiteX27" fmla="*/ 3897630 w 5514975"/>
                <a:gd name="connsiteY27" fmla="*/ 4731449 h 5514975"/>
                <a:gd name="connsiteX28" fmla="*/ 3806381 w 5514975"/>
                <a:gd name="connsiteY28" fmla="*/ 4822698 h 5514975"/>
                <a:gd name="connsiteX29" fmla="*/ 3615214 w 5514975"/>
                <a:gd name="connsiteY29" fmla="*/ 4993577 h 5514975"/>
                <a:gd name="connsiteX30" fmla="*/ 3406807 w 5514975"/>
                <a:gd name="connsiteY30" fmla="*/ 5137976 h 5514975"/>
                <a:gd name="connsiteX31" fmla="*/ 3179350 w 5514975"/>
                <a:gd name="connsiteY31" fmla="*/ 5242179 h 5514975"/>
                <a:gd name="connsiteX32" fmla="*/ 3119914 w 5514975"/>
                <a:gd name="connsiteY32" fmla="*/ 5260562 h 5514975"/>
                <a:gd name="connsiteX33" fmla="*/ 3059716 w 5514975"/>
                <a:gd name="connsiteY33" fmla="*/ 5275707 h 5514975"/>
                <a:gd name="connsiteX34" fmla="*/ 2998756 w 5514975"/>
                <a:gd name="connsiteY34" fmla="*/ 5287233 h 5514975"/>
                <a:gd name="connsiteX35" fmla="*/ 2937320 w 5514975"/>
                <a:gd name="connsiteY35" fmla="*/ 5295424 h 5514975"/>
                <a:gd name="connsiteX36" fmla="*/ 2875503 w 5514975"/>
                <a:gd name="connsiteY36" fmla="*/ 5300472 h 5514975"/>
                <a:gd name="connsiteX37" fmla="*/ 2813495 w 5514975"/>
                <a:gd name="connsiteY37" fmla="*/ 5302473 h 5514975"/>
                <a:gd name="connsiteX38" fmla="*/ 2751296 w 5514975"/>
                <a:gd name="connsiteY38" fmla="*/ 5301520 h 5514975"/>
                <a:gd name="connsiteX39" fmla="*/ 2687670 w 5514975"/>
                <a:gd name="connsiteY39" fmla="*/ 5297424 h 5514975"/>
                <a:gd name="connsiteX40" fmla="*/ 2187607 w 5514975"/>
                <a:gd name="connsiteY40" fmla="*/ 5217033 h 5514975"/>
                <a:gd name="connsiteX41" fmla="*/ 2066449 w 5514975"/>
                <a:gd name="connsiteY41" fmla="*/ 5181600 h 5514975"/>
                <a:gd name="connsiteX42" fmla="*/ 1947577 w 5514975"/>
                <a:gd name="connsiteY42" fmla="*/ 5140357 h 5514975"/>
                <a:gd name="connsiteX43" fmla="*/ 1888998 w 5514975"/>
                <a:gd name="connsiteY43" fmla="*/ 5117687 h 5514975"/>
                <a:gd name="connsiteX44" fmla="*/ 1830896 w 5514975"/>
                <a:gd name="connsiteY44" fmla="*/ 5093970 h 5514975"/>
                <a:gd name="connsiteX45" fmla="*/ 1801844 w 5514975"/>
                <a:gd name="connsiteY45" fmla="*/ 5082159 h 5514975"/>
                <a:gd name="connsiteX46" fmla="*/ 1773460 w 5514975"/>
                <a:gd name="connsiteY46" fmla="*/ 5068824 h 5514975"/>
                <a:gd name="connsiteX47" fmla="*/ 1716786 w 5514975"/>
                <a:gd name="connsiteY47" fmla="*/ 5042249 h 5514975"/>
                <a:gd name="connsiteX48" fmla="*/ 920591 w 5514975"/>
                <a:gd name="connsiteY48" fmla="*/ 4456367 h 5514975"/>
                <a:gd name="connsiteX49" fmla="*/ 407480 w 5514975"/>
                <a:gd name="connsiteY49" fmla="*/ 3625024 h 5514975"/>
                <a:gd name="connsiteX50" fmla="*/ 277940 w 5514975"/>
                <a:gd name="connsiteY50" fmla="*/ 3155061 h 5514975"/>
                <a:gd name="connsiteX51" fmla="*/ 237458 w 5514975"/>
                <a:gd name="connsiteY51" fmla="*/ 2669572 h 5514975"/>
                <a:gd name="connsiteX52" fmla="*/ 284417 w 5514975"/>
                <a:gd name="connsiteY52" fmla="*/ 2184083 h 5514975"/>
                <a:gd name="connsiteX53" fmla="*/ 421291 w 5514975"/>
                <a:gd name="connsiteY53" fmla="*/ 1714405 h 5514975"/>
                <a:gd name="connsiteX54" fmla="*/ 938022 w 5514975"/>
                <a:gd name="connsiteY54" fmla="*/ 872681 h 5514975"/>
                <a:gd name="connsiteX55" fmla="*/ 1748123 w 5514975"/>
                <a:gd name="connsiteY55" fmla="*/ 265652 h 5514975"/>
                <a:gd name="connsiteX56" fmla="*/ 1807083 w 5514975"/>
                <a:gd name="connsiteY56" fmla="*/ 239459 h 5514975"/>
                <a:gd name="connsiteX57" fmla="*/ 1866519 w 5514975"/>
                <a:gd name="connsiteY57" fmla="*/ 214122 h 5514975"/>
                <a:gd name="connsiteX58" fmla="*/ 1927003 w 5514975"/>
                <a:gd name="connsiteY58" fmla="*/ 191167 h 5514975"/>
                <a:gd name="connsiteX59" fmla="*/ 1987963 w 5514975"/>
                <a:gd name="connsiteY59" fmla="*/ 169164 h 5514975"/>
                <a:gd name="connsiteX60" fmla="*/ 2049685 w 5514975"/>
                <a:gd name="connsiteY60" fmla="*/ 149352 h 5514975"/>
                <a:gd name="connsiteX61" fmla="*/ 2111788 w 5514975"/>
                <a:gd name="connsiteY61" fmla="*/ 130588 h 5514975"/>
                <a:gd name="connsiteX62" fmla="*/ 2174653 w 5514975"/>
                <a:gd name="connsiteY62" fmla="*/ 114205 h 5514975"/>
                <a:gd name="connsiteX63" fmla="*/ 2206181 w 5514975"/>
                <a:gd name="connsiteY63" fmla="*/ 106109 h 5514975"/>
                <a:gd name="connsiteX64" fmla="*/ 2221897 w 5514975"/>
                <a:gd name="connsiteY64" fmla="*/ 102108 h 5514975"/>
                <a:gd name="connsiteX65" fmla="*/ 2237804 w 5514975"/>
                <a:gd name="connsiteY65" fmla="*/ 98870 h 5514975"/>
                <a:gd name="connsiteX66" fmla="*/ 2755011 w 5514975"/>
                <a:gd name="connsiteY66" fmla="*/ 41529 h 5514975"/>
                <a:gd name="connsiteX67" fmla="*/ 3269552 w 5514975"/>
                <a:gd name="connsiteY67" fmla="*/ 111443 h 5514975"/>
                <a:gd name="connsiteX68" fmla="*/ 3515773 w 5514975"/>
                <a:gd name="connsiteY68" fmla="*/ 193548 h 5514975"/>
                <a:gd name="connsiteX69" fmla="*/ 3750659 w 5514975"/>
                <a:gd name="connsiteY69" fmla="*/ 302038 h 5514975"/>
                <a:gd name="connsiteX70" fmla="*/ 3972592 w 5514975"/>
                <a:gd name="connsiteY70" fmla="*/ 433007 h 5514975"/>
                <a:gd name="connsiteX71" fmla="*/ 4180237 w 5514975"/>
                <a:gd name="connsiteY71" fmla="*/ 583692 h 5514975"/>
                <a:gd name="connsiteX72" fmla="*/ 4373595 w 5514975"/>
                <a:gd name="connsiteY72" fmla="*/ 750189 h 5514975"/>
                <a:gd name="connsiteX73" fmla="*/ 4551712 w 5514975"/>
                <a:gd name="connsiteY73" fmla="*/ 930974 h 5514975"/>
                <a:gd name="connsiteX74" fmla="*/ 4715161 w 5514975"/>
                <a:gd name="connsiteY74" fmla="*/ 1123188 h 5514975"/>
                <a:gd name="connsiteX75" fmla="*/ 4862798 w 5514975"/>
                <a:gd name="connsiteY75" fmla="*/ 1325975 h 551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514975" h="5514975">
                  <a:moveTo>
                    <a:pt x="2757488" y="0"/>
                  </a:moveTo>
                  <a:cubicBezTo>
                    <a:pt x="1234535" y="0"/>
                    <a:pt x="0" y="1234535"/>
                    <a:pt x="0" y="2757488"/>
                  </a:cubicBezTo>
                  <a:cubicBezTo>
                    <a:pt x="0" y="4280440"/>
                    <a:pt x="1234535" y="5514975"/>
                    <a:pt x="2757488" y="5514975"/>
                  </a:cubicBezTo>
                  <a:cubicBezTo>
                    <a:pt x="4280440" y="5514975"/>
                    <a:pt x="5514975" y="4280440"/>
                    <a:pt x="5514975" y="2757488"/>
                  </a:cubicBezTo>
                  <a:cubicBezTo>
                    <a:pt x="5514975" y="1234535"/>
                    <a:pt x="4280440" y="0"/>
                    <a:pt x="2757488" y="0"/>
                  </a:cubicBezTo>
                  <a:close/>
                  <a:moveTo>
                    <a:pt x="4862798" y="1325975"/>
                  </a:moveTo>
                  <a:cubicBezTo>
                    <a:pt x="4909376" y="1395127"/>
                    <a:pt x="4953572" y="1465612"/>
                    <a:pt x="4994244" y="1537811"/>
                  </a:cubicBezTo>
                  <a:cubicBezTo>
                    <a:pt x="5035296" y="1609820"/>
                    <a:pt x="5073301" y="1683258"/>
                    <a:pt x="5108353" y="1757743"/>
                  </a:cubicBezTo>
                  <a:cubicBezTo>
                    <a:pt x="5178267" y="1907000"/>
                    <a:pt x="5234845" y="2061496"/>
                    <a:pt x="5276755" y="2219325"/>
                  </a:cubicBezTo>
                  <a:cubicBezTo>
                    <a:pt x="5297234" y="2298383"/>
                    <a:pt x="5313903" y="2378202"/>
                    <a:pt x="5326666" y="2458688"/>
                  </a:cubicBezTo>
                  <a:cubicBezTo>
                    <a:pt x="5329809" y="2478786"/>
                    <a:pt x="5333143" y="2498884"/>
                    <a:pt x="5335239" y="2519172"/>
                  </a:cubicBezTo>
                  <a:cubicBezTo>
                    <a:pt x="5337524" y="2539365"/>
                    <a:pt x="5340573" y="2559558"/>
                    <a:pt x="5342192" y="2579846"/>
                  </a:cubicBezTo>
                  <a:cubicBezTo>
                    <a:pt x="5344001" y="2600135"/>
                    <a:pt x="5346193" y="2620328"/>
                    <a:pt x="5347812" y="2640616"/>
                  </a:cubicBezTo>
                  <a:lnTo>
                    <a:pt x="5351527" y="2701576"/>
                  </a:lnTo>
                  <a:cubicBezTo>
                    <a:pt x="5354765" y="2782920"/>
                    <a:pt x="5354669" y="2864549"/>
                    <a:pt x="5348859" y="2945987"/>
                  </a:cubicBezTo>
                  <a:cubicBezTo>
                    <a:pt x="5347145" y="2966276"/>
                    <a:pt x="5346573" y="2986754"/>
                    <a:pt x="5344097" y="3007043"/>
                  </a:cubicBezTo>
                  <a:lnTo>
                    <a:pt x="5337524" y="3068003"/>
                  </a:lnTo>
                  <a:lnTo>
                    <a:pt x="5328762" y="3128772"/>
                  </a:lnTo>
                  <a:cubicBezTo>
                    <a:pt x="5325904" y="3149060"/>
                    <a:pt x="5321808" y="3169158"/>
                    <a:pt x="5318379" y="3189446"/>
                  </a:cubicBezTo>
                  <a:cubicBezTo>
                    <a:pt x="5303139" y="3270123"/>
                    <a:pt x="5283899" y="3350609"/>
                    <a:pt x="5258086" y="3427095"/>
                  </a:cubicBezTo>
                  <a:cubicBezTo>
                    <a:pt x="5232273" y="3503581"/>
                    <a:pt x="5200174" y="3576638"/>
                    <a:pt x="5156835" y="3641027"/>
                  </a:cubicBezTo>
                  <a:cubicBezTo>
                    <a:pt x="5114163" y="3706082"/>
                    <a:pt x="5059394" y="3761328"/>
                    <a:pt x="4993862" y="3809238"/>
                  </a:cubicBezTo>
                  <a:cubicBezTo>
                    <a:pt x="4928616" y="3857435"/>
                    <a:pt x="4853083" y="3898487"/>
                    <a:pt x="4776978" y="3942303"/>
                  </a:cubicBezTo>
                  <a:cubicBezTo>
                    <a:pt x="4623245" y="4028123"/>
                    <a:pt x="4471797" y="4131564"/>
                    <a:pt x="4345686" y="4257199"/>
                  </a:cubicBezTo>
                  <a:cubicBezTo>
                    <a:pt x="4313587" y="4288441"/>
                    <a:pt x="4283488" y="4319873"/>
                    <a:pt x="4253484" y="4351592"/>
                  </a:cubicBezTo>
                  <a:lnTo>
                    <a:pt x="4164045" y="4447032"/>
                  </a:lnTo>
                  <a:cubicBezTo>
                    <a:pt x="4104799" y="4510755"/>
                    <a:pt x="4046220" y="4574667"/>
                    <a:pt x="3986879" y="4637628"/>
                  </a:cubicBezTo>
                  <a:cubicBezTo>
                    <a:pt x="3957257" y="4669155"/>
                    <a:pt x="3927634" y="4700492"/>
                    <a:pt x="3897630" y="4731449"/>
                  </a:cubicBezTo>
                  <a:cubicBezTo>
                    <a:pt x="3867626" y="4762405"/>
                    <a:pt x="3837146" y="4792790"/>
                    <a:pt x="3806381" y="4822698"/>
                  </a:cubicBezTo>
                  <a:cubicBezTo>
                    <a:pt x="3745040" y="4882706"/>
                    <a:pt x="3681508" y="4940142"/>
                    <a:pt x="3615214" y="4993577"/>
                  </a:cubicBezTo>
                  <a:cubicBezTo>
                    <a:pt x="3549110" y="5047203"/>
                    <a:pt x="3479387" y="5095494"/>
                    <a:pt x="3406807" y="5137976"/>
                  </a:cubicBezTo>
                  <a:cubicBezTo>
                    <a:pt x="3334036" y="5179981"/>
                    <a:pt x="3258026" y="5215605"/>
                    <a:pt x="3179350" y="5242179"/>
                  </a:cubicBezTo>
                  <a:cubicBezTo>
                    <a:pt x="3159728" y="5249037"/>
                    <a:pt x="3139631" y="5254371"/>
                    <a:pt x="3119914" y="5260562"/>
                  </a:cubicBezTo>
                  <a:cubicBezTo>
                    <a:pt x="3099911" y="5265992"/>
                    <a:pt x="3079718" y="5270659"/>
                    <a:pt x="3059716" y="5275707"/>
                  </a:cubicBezTo>
                  <a:cubicBezTo>
                    <a:pt x="3039332" y="5279612"/>
                    <a:pt x="3019044" y="5283613"/>
                    <a:pt x="2998756" y="5287233"/>
                  </a:cubicBezTo>
                  <a:cubicBezTo>
                    <a:pt x="2978182" y="5289899"/>
                    <a:pt x="2957798" y="5293138"/>
                    <a:pt x="2937320" y="5295424"/>
                  </a:cubicBezTo>
                  <a:cubicBezTo>
                    <a:pt x="2916650" y="5297043"/>
                    <a:pt x="2896172" y="5299329"/>
                    <a:pt x="2875503" y="5300472"/>
                  </a:cubicBezTo>
                  <a:cubicBezTo>
                    <a:pt x="2854833" y="5301044"/>
                    <a:pt x="2834164" y="5302282"/>
                    <a:pt x="2813495" y="5302473"/>
                  </a:cubicBezTo>
                  <a:cubicBezTo>
                    <a:pt x="2792730" y="5302092"/>
                    <a:pt x="2772156" y="5302092"/>
                    <a:pt x="2751296" y="5301520"/>
                  </a:cubicBezTo>
                  <a:lnTo>
                    <a:pt x="2687670" y="5297424"/>
                  </a:lnTo>
                  <a:cubicBezTo>
                    <a:pt x="2518124" y="5286756"/>
                    <a:pt x="2350484" y="5259419"/>
                    <a:pt x="2187607" y="5217033"/>
                  </a:cubicBezTo>
                  <a:lnTo>
                    <a:pt x="2066449" y="5181600"/>
                  </a:lnTo>
                  <a:cubicBezTo>
                    <a:pt x="2026539" y="5168646"/>
                    <a:pt x="1987201" y="5153883"/>
                    <a:pt x="1947577" y="5140357"/>
                  </a:cubicBezTo>
                  <a:cubicBezTo>
                    <a:pt x="1927670" y="5133975"/>
                    <a:pt x="1908429" y="5125498"/>
                    <a:pt x="1888998" y="5117687"/>
                  </a:cubicBezTo>
                  <a:lnTo>
                    <a:pt x="1830896" y="5093970"/>
                  </a:lnTo>
                  <a:lnTo>
                    <a:pt x="1801844" y="5082159"/>
                  </a:lnTo>
                  <a:lnTo>
                    <a:pt x="1773460" y="5068824"/>
                  </a:lnTo>
                  <a:lnTo>
                    <a:pt x="1716786" y="5042249"/>
                  </a:lnTo>
                  <a:cubicBezTo>
                    <a:pt x="1416463" y="4897279"/>
                    <a:pt x="1144429" y="4698492"/>
                    <a:pt x="920591" y="4456367"/>
                  </a:cubicBezTo>
                  <a:cubicBezTo>
                    <a:pt x="696754" y="4214241"/>
                    <a:pt x="523494" y="3929444"/>
                    <a:pt x="407480" y="3625024"/>
                  </a:cubicBezTo>
                  <a:cubicBezTo>
                    <a:pt x="349853" y="3472624"/>
                    <a:pt x="305657" y="3315272"/>
                    <a:pt x="277940" y="3155061"/>
                  </a:cubicBezTo>
                  <a:cubicBezTo>
                    <a:pt x="249936" y="2994946"/>
                    <a:pt x="236220" y="2832354"/>
                    <a:pt x="237458" y="2669572"/>
                  </a:cubicBezTo>
                  <a:cubicBezTo>
                    <a:pt x="238316" y="2506790"/>
                    <a:pt x="254032" y="2344198"/>
                    <a:pt x="284417" y="2184083"/>
                  </a:cubicBezTo>
                  <a:cubicBezTo>
                    <a:pt x="314897" y="2023967"/>
                    <a:pt x="361664" y="1866805"/>
                    <a:pt x="421291" y="1714405"/>
                  </a:cubicBezTo>
                  <a:cubicBezTo>
                    <a:pt x="541020" y="1409510"/>
                    <a:pt x="714375" y="1122426"/>
                    <a:pt x="938022" y="872681"/>
                  </a:cubicBezTo>
                  <a:cubicBezTo>
                    <a:pt x="1161002" y="623030"/>
                    <a:pt x="1435894" y="410909"/>
                    <a:pt x="1748123" y="265652"/>
                  </a:cubicBezTo>
                  <a:lnTo>
                    <a:pt x="1807083" y="239459"/>
                  </a:lnTo>
                  <a:cubicBezTo>
                    <a:pt x="1826800" y="230886"/>
                    <a:pt x="1846231" y="221361"/>
                    <a:pt x="1866519" y="214122"/>
                  </a:cubicBezTo>
                  <a:lnTo>
                    <a:pt x="1927003" y="191167"/>
                  </a:lnTo>
                  <a:cubicBezTo>
                    <a:pt x="1947291" y="183737"/>
                    <a:pt x="1967198" y="175355"/>
                    <a:pt x="1987963" y="169164"/>
                  </a:cubicBezTo>
                  <a:lnTo>
                    <a:pt x="2049685" y="149352"/>
                  </a:lnTo>
                  <a:cubicBezTo>
                    <a:pt x="2070354" y="142970"/>
                    <a:pt x="2090738" y="135541"/>
                    <a:pt x="2111788" y="130588"/>
                  </a:cubicBezTo>
                  <a:lnTo>
                    <a:pt x="2174653" y="114205"/>
                  </a:lnTo>
                  <a:lnTo>
                    <a:pt x="2206181" y="106109"/>
                  </a:lnTo>
                  <a:lnTo>
                    <a:pt x="2221897" y="102108"/>
                  </a:lnTo>
                  <a:lnTo>
                    <a:pt x="2237804" y="98870"/>
                  </a:lnTo>
                  <a:cubicBezTo>
                    <a:pt x="2407158" y="61246"/>
                    <a:pt x="2580989" y="42101"/>
                    <a:pt x="2755011" y="41529"/>
                  </a:cubicBezTo>
                  <a:cubicBezTo>
                    <a:pt x="2928747" y="41339"/>
                    <a:pt x="3102197" y="66389"/>
                    <a:pt x="3269552" y="111443"/>
                  </a:cubicBezTo>
                  <a:cubicBezTo>
                    <a:pt x="3353276" y="133826"/>
                    <a:pt x="3435477" y="161544"/>
                    <a:pt x="3515773" y="193548"/>
                  </a:cubicBezTo>
                  <a:cubicBezTo>
                    <a:pt x="3596259" y="225076"/>
                    <a:pt x="3674459" y="261938"/>
                    <a:pt x="3750659" y="302038"/>
                  </a:cubicBezTo>
                  <a:cubicBezTo>
                    <a:pt x="3826955" y="341948"/>
                    <a:pt x="3900773" y="386239"/>
                    <a:pt x="3972592" y="433007"/>
                  </a:cubicBezTo>
                  <a:cubicBezTo>
                    <a:pt x="4044220" y="480155"/>
                    <a:pt x="4113371" y="530733"/>
                    <a:pt x="4180237" y="583692"/>
                  </a:cubicBezTo>
                  <a:cubicBezTo>
                    <a:pt x="4247103" y="636651"/>
                    <a:pt x="4311587" y="692277"/>
                    <a:pt x="4373595" y="750189"/>
                  </a:cubicBezTo>
                  <a:cubicBezTo>
                    <a:pt x="4435698" y="808006"/>
                    <a:pt x="4494657" y="868871"/>
                    <a:pt x="4551712" y="930974"/>
                  </a:cubicBezTo>
                  <a:cubicBezTo>
                    <a:pt x="4608672" y="993267"/>
                    <a:pt x="4663250" y="1057370"/>
                    <a:pt x="4715161" y="1123188"/>
                  </a:cubicBezTo>
                  <a:cubicBezTo>
                    <a:pt x="4766691" y="1189387"/>
                    <a:pt x="4816316" y="1256729"/>
                    <a:pt x="4862798" y="1325975"/>
                  </a:cubicBezTo>
                  <a:close/>
                </a:path>
              </a:pathLst>
            </a:custGeom>
            <a:ln w="9525" cap="flat">
              <a:noFill/>
              <a:prstDash val="solid"/>
              <a:miter/>
            </a:ln>
          </p:spPr>
          <p:txBody>
            <a:bodyPr rtlCol="0" anchor="ctr"/>
            <a:lstStyle/>
            <a:p>
              <a:endParaRPr lang="en-US"/>
            </a:p>
          </p:txBody>
        </p:sp>
      </p:grpSp>
      <p:grpSp>
        <p:nvGrpSpPr>
          <p:cNvPr id="26" name="Group 25">
            <a:extLst>
              <a:ext uri="{FF2B5EF4-FFF2-40B4-BE49-F238E27FC236}">
                <a16:creationId xmlns:a16="http://schemas.microsoft.com/office/drawing/2014/main" id="{1616FA42-3839-4D06-805D-DB21EE1E1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31941" y="0"/>
            <a:ext cx="3223957" cy="3888416"/>
            <a:chOff x="7895898" y="10262"/>
            <a:chExt cx="4298610" cy="3888416"/>
          </a:xfrm>
        </p:grpSpPr>
        <p:sp>
          <p:nvSpPr>
            <p:cNvPr id="27" name="Freeform: Shape 26">
              <a:extLst>
                <a:ext uri="{FF2B5EF4-FFF2-40B4-BE49-F238E27FC236}">
                  <a16:creationId xmlns:a16="http://schemas.microsoft.com/office/drawing/2014/main" id="{12742DE5-3F0D-491D-9589-86BADC28D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67193" y="10262"/>
              <a:ext cx="4227314" cy="3793817"/>
            </a:xfrm>
            <a:custGeom>
              <a:avLst/>
              <a:gdLst>
                <a:gd name="connsiteX0" fmla="*/ 3838712 w 4357350"/>
                <a:gd name="connsiteY0" fmla="*/ 0 h 3735720"/>
                <a:gd name="connsiteX1" fmla="*/ 4357350 w 4357350"/>
                <a:gd name="connsiteY1" fmla="*/ 0 h 3735720"/>
                <a:gd name="connsiteX2" fmla="*/ 4357350 w 4357350"/>
                <a:gd name="connsiteY2" fmla="*/ 406110 h 3735720"/>
                <a:gd name="connsiteX3" fmla="*/ 4191121 w 4357350"/>
                <a:gd name="connsiteY3" fmla="*/ 279485 h 3735720"/>
                <a:gd name="connsiteX4" fmla="*/ 4011624 w 4357350"/>
                <a:gd name="connsiteY4" fmla="*/ 143044 h 3735720"/>
                <a:gd name="connsiteX5" fmla="*/ 383925 w 4357350"/>
                <a:gd name="connsiteY5" fmla="*/ 0 h 3735720"/>
                <a:gd name="connsiteX6" fmla="*/ 720102 w 4357350"/>
                <a:gd name="connsiteY6" fmla="*/ 0 h 3735720"/>
                <a:gd name="connsiteX7" fmla="*/ 646935 w 4357350"/>
                <a:gd name="connsiteY7" fmla="*/ 95348 h 3735720"/>
                <a:gd name="connsiteX8" fmla="*/ 531641 w 4357350"/>
                <a:gd name="connsiteY8" fmla="*/ 274206 h 3735720"/>
                <a:gd name="connsiteX9" fmla="*/ 361658 w 4357350"/>
                <a:gd name="connsiteY9" fmla="*/ 654605 h 3735720"/>
                <a:gd name="connsiteX10" fmla="*/ 302667 w 4357350"/>
                <a:gd name="connsiteY10" fmla="*/ 1052217 h 3735720"/>
                <a:gd name="connsiteX11" fmla="*/ 375286 w 4357350"/>
                <a:gd name="connsiteY11" fmla="*/ 1439430 h 3735720"/>
                <a:gd name="connsiteX12" fmla="*/ 515414 w 4357350"/>
                <a:gd name="connsiteY12" fmla="*/ 1878283 h 3735720"/>
                <a:gd name="connsiteX13" fmla="*/ 621743 w 4357350"/>
                <a:gd name="connsiteY13" fmla="*/ 2315074 h 3735720"/>
                <a:gd name="connsiteX14" fmla="*/ 636177 w 4357350"/>
                <a:gd name="connsiteY14" fmla="*/ 2365548 h 3735720"/>
                <a:gd name="connsiteX15" fmla="*/ 651597 w 4357350"/>
                <a:gd name="connsiteY15" fmla="*/ 2414589 h 3735720"/>
                <a:gd name="connsiteX16" fmla="*/ 668453 w 4357350"/>
                <a:gd name="connsiteY16" fmla="*/ 2461926 h 3735720"/>
                <a:gd name="connsiteX17" fmla="*/ 688085 w 4357350"/>
                <a:gd name="connsiteY17" fmla="*/ 2506842 h 3735720"/>
                <a:gd name="connsiteX18" fmla="*/ 791187 w 4357350"/>
                <a:gd name="connsiteY18" fmla="*/ 2674225 h 3735720"/>
                <a:gd name="connsiteX19" fmla="*/ 931225 w 4357350"/>
                <a:gd name="connsiteY19" fmla="*/ 2827711 h 3735720"/>
                <a:gd name="connsiteX20" fmla="*/ 970315 w 4357350"/>
                <a:gd name="connsiteY20" fmla="*/ 2863931 h 3735720"/>
                <a:gd name="connsiteX21" fmla="*/ 1010300 w 4357350"/>
                <a:gd name="connsiteY21" fmla="*/ 2899345 h 3735720"/>
                <a:gd name="connsiteX22" fmla="*/ 1051271 w 4357350"/>
                <a:gd name="connsiteY22" fmla="*/ 2933324 h 3735720"/>
                <a:gd name="connsiteX23" fmla="*/ 1092961 w 4357350"/>
                <a:gd name="connsiteY23" fmla="*/ 2966316 h 3735720"/>
                <a:gd name="connsiteX24" fmla="*/ 1135725 w 4357350"/>
                <a:gd name="connsiteY24" fmla="*/ 2997605 h 3735720"/>
                <a:gd name="connsiteX25" fmla="*/ 1179028 w 4357350"/>
                <a:gd name="connsiteY25" fmla="*/ 3027908 h 3735720"/>
                <a:gd name="connsiteX26" fmla="*/ 1189787 w 4357350"/>
                <a:gd name="connsiteY26" fmla="*/ 3035528 h 3735720"/>
                <a:gd name="connsiteX27" fmla="*/ 1200903 w 4357350"/>
                <a:gd name="connsiteY27" fmla="*/ 3042521 h 3735720"/>
                <a:gd name="connsiteX28" fmla="*/ 1223227 w 4357350"/>
                <a:gd name="connsiteY28" fmla="*/ 3056507 h 3735720"/>
                <a:gd name="connsiteX29" fmla="*/ 1267785 w 4357350"/>
                <a:gd name="connsiteY29" fmla="*/ 3084300 h 3735720"/>
                <a:gd name="connsiteX30" fmla="*/ 1359231 w 4357350"/>
                <a:gd name="connsiteY30" fmla="*/ 3135043 h 3735720"/>
                <a:gd name="connsiteX31" fmla="*/ 1452918 w 4357350"/>
                <a:gd name="connsiteY31" fmla="*/ 3180319 h 3735720"/>
                <a:gd name="connsiteX32" fmla="*/ 1844883 w 4357350"/>
                <a:gd name="connsiteY32" fmla="*/ 3312288 h 3735720"/>
                <a:gd name="connsiteX33" fmla="*/ 2259350 w 4357350"/>
                <a:gd name="connsiteY33" fmla="*/ 3380783 h 3735720"/>
                <a:gd name="connsiteX34" fmla="*/ 2312514 w 4357350"/>
                <a:gd name="connsiteY34" fmla="*/ 3385804 h 3735720"/>
                <a:gd name="connsiteX35" fmla="*/ 2339142 w 4357350"/>
                <a:gd name="connsiteY35" fmla="*/ 3388404 h 3735720"/>
                <a:gd name="connsiteX36" fmla="*/ 2365947 w 4357350"/>
                <a:gd name="connsiteY36" fmla="*/ 3389928 h 3735720"/>
                <a:gd name="connsiteX37" fmla="*/ 2419650 w 4357350"/>
                <a:gd name="connsiteY37" fmla="*/ 3393514 h 3735720"/>
                <a:gd name="connsiteX38" fmla="*/ 2473173 w 4357350"/>
                <a:gd name="connsiteY38" fmla="*/ 3396472 h 3735720"/>
                <a:gd name="connsiteX39" fmla="*/ 2526158 w 4357350"/>
                <a:gd name="connsiteY39" fmla="*/ 3398086 h 3735720"/>
                <a:gd name="connsiteX40" fmla="*/ 2579323 w 4357350"/>
                <a:gd name="connsiteY40" fmla="*/ 3399700 h 3735720"/>
                <a:gd name="connsiteX41" fmla="*/ 2685831 w 4357350"/>
                <a:gd name="connsiteY41" fmla="*/ 3398445 h 3735720"/>
                <a:gd name="connsiteX42" fmla="*/ 2792429 w 4357350"/>
                <a:gd name="connsiteY42" fmla="*/ 3392349 h 3735720"/>
                <a:gd name="connsiteX43" fmla="*/ 2898847 w 4357350"/>
                <a:gd name="connsiteY43" fmla="*/ 3380962 h 3735720"/>
                <a:gd name="connsiteX44" fmla="*/ 2925384 w 4357350"/>
                <a:gd name="connsiteY44" fmla="*/ 3377196 h 3735720"/>
                <a:gd name="connsiteX45" fmla="*/ 2951832 w 4357350"/>
                <a:gd name="connsiteY45" fmla="*/ 3372894 h 3735720"/>
                <a:gd name="connsiteX46" fmla="*/ 3004817 w 4357350"/>
                <a:gd name="connsiteY46" fmla="*/ 3364286 h 3735720"/>
                <a:gd name="connsiteX47" fmla="*/ 3057444 w 4357350"/>
                <a:gd name="connsiteY47" fmla="*/ 3353528 h 3735720"/>
                <a:gd name="connsiteX48" fmla="*/ 3109891 w 4357350"/>
                <a:gd name="connsiteY48" fmla="*/ 3341784 h 3735720"/>
                <a:gd name="connsiteX49" fmla="*/ 3514048 w 4357350"/>
                <a:gd name="connsiteY49" fmla="*/ 3194125 h 3735720"/>
                <a:gd name="connsiteX50" fmla="*/ 3875978 w 4357350"/>
                <a:gd name="connsiteY50" fmla="*/ 2961385 h 3735720"/>
                <a:gd name="connsiteX51" fmla="*/ 3958549 w 4357350"/>
                <a:gd name="connsiteY51" fmla="*/ 2892531 h 3735720"/>
                <a:gd name="connsiteX52" fmla="*/ 3978900 w 4357350"/>
                <a:gd name="connsiteY52" fmla="*/ 2875048 h 3735720"/>
                <a:gd name="connsiteX53" fmla="*/ 3989121 w 4357350"/>
                <a:gd name="connsiteY53" fmla="*/ 2866352 h 3735720"/>
                <a:gd name="connsiteX54" fmla="*/ 3998893 w 4357350"/>
                <a:gd name="connsiteY54" fmla="*/ 2857118 h 3735720"/>
                <a:gd name="connsiteX55" fmla="*/ 4038072 w 4357350"/>
                <a:gd name="connsiteY55" fmla="*/ 2820360 h 3735720"/>
                <a:gd name="connsiteX56" fmla="*/ 4057616 w 4357350"/>
                <a:gd name="connsiteY56" fmla="*/ 2801981 h 3735720"/>
                <a:gd name="connsiteX57" fmla="*/ 4067388 w 4357350"/>
                <a:gd name="connsiteY57" fmla="*/ 2792837 h 3735720"/>
                <a:gd name="connsiteX58" fmla="*/ 4076712 w 4357350"/>
                <a:gd name="connsiteY58" fmla="*/ 2783154 h 3735720"/>
                <a:gd name="connsiteX59" fmla="*/ 4113919 w 4357350"/>
                <a:gd name="connsiteY59" fmla="*/ 2744513 h 3735720"/>
                <a:gd name="connsiteX60" fmla="*/ 4150587 w 4357350"/>
                <a:gd name="connsiteY60" fmla="*/ 2705335 h 3735720"/>
                <a:gd name="connsiteX61" fmla="*/ 4185372 w 4357350"/>
                <a:gd name="connsiteY61" fmla="*/ 2664633 h 3735720"/>
                <a:gd name="connsiteX62" fmla="*/ 4219889 w 4357350"/>
                <a:gd name="connsiteY62" fmla="*/ 2623660 h 3735720"/>
                <a:gd name="connsiteX63" fmla="*/ 4252612 w 4357350"/>
                <a:gd name="connsiteY63" fmla="*/ 2581344 h 3735720"/>
                <a:gd name="connsiteX64" fmla="*/ 4285515 w 4357350"/>
                <a:gd name="connsiteY64" fmla="*/ 2539208 h 3735720"/>
                <a:gd name="connsiteX65" fmla="*/ 4316714 w 4357350"/>
                <a:gd name="connsiteY65" fmla="*/ 2495815 h 3735720"/>
                <a:gd name="connsiteX66" fmla="*/ 4348452 w 4357350"/>
                <a:gd name="connsiteY66" fmla="*/ 2452782 h 3735720"/>
                <a:gd name="connsiteX67" fmla="*/ 4357350 w 4357350"/>
                <a:gd name="connsiteY67" fmla="*/ 2439713 h 3735720"/>
                <a:gd name="connsiteX68" fmla="*/ 4357350 w 4357350"/>
                <a:gd name="connsiteY68" fmla="*/ 2838234 h 3735720"/>
                <a:gd name="connsiteX69" fmla="*/ 4330521 w 4357350"/>
                <a:gd name="connsiteY69" fmla="*/ 2867339 h 3735720"/>
                <a:gd name="connsiteX70" fmla="*/ 4288832 w 4357350"/>
                <a:gd name="connsiteY70" fmla="*/ 2909565 h 3735720"/>
                <a:gd name="connsiteX71" fmla="*/ 4247054 w 4357350"/>
                <a:gd name="connsiteY71" fmla="*/ 2951613 h 3735720"/>
                <a:gd name="connsiteX72" fmla="*/ 4236564 w 4357350"/>
                <a:gd name="connsiteY72" fmla="*/ 2962102 h 3735720"/>
                <a:gd name="connsiteX73" fmla="*/ 4225626 w 4357350"/>
                <a:gd name="connsiteY73" fmla="*/ 2972143 h 3735720"/>
                <a:gd name="connsiteX74" fmla="*/ 4203840 w 4357350"/>
                <a:gd name="connsiteY74" fmla="*/ 2992226 h 3735720"/>
                <a:gd name="connsiteX75" fmla="*/ 4115084 w 4357350"/>
                <a:gd name="connsiteY75" fmla="*/ 3070851 h 3735720"/>
                <a:gd name="connsiteX76" fmla="*/ 4022472 w 4357350"/>
                <a:gd name="connsiteY76" fmla="*/ 3144995 h 3735720"/>
                <a:gd name="connsiteX77" fmla="*/ 3621543 w 4357350"/>
                <a:gd name="connsiteY77" fmla="*/ 3398445 h 3735720"/>
                <a:gd name="connsiteX78" fmla="*/ 3184035 w 4357350"/>
                <a:gd name="connsiteY78" fmla="*/ 3587434 h 3735720"/>
                <a:gd name="connsiteX79" fmla="*/ 3127105 w 4357350"/>
                <a:gd name="connsiteY79" fmla="*/ 3606082 h 3735720"/>
                <a:gd name="connsiteX80" fmla="*/ 3069816 w 4357350"/>
                <a:gd name="connsiteY80" fmla="*/ 3624102 h 3735720"/>
                <a:gd name="connsiteX81" fmla="*/ 2953894 w 4357350"/>
                <a:gd name="connsiteY81" fmla="*/ 3656377 h 3735720"/>
                <a:gd name="connsiteX82" fmla="*/ 2836269 w 4357350"/>
                <a:gd name="connsiteY82" fmla="*/ 3683542 h 3735720"/>
                <a:gd name="connsiteX83" fmla="*/ 2717210 w 4357350"/>
                <a:gd name="connsiteY83" fmla="*/ 3705507 h 3735720"/>
                <a:gd name="connsiteX84" fmla="*/ 2596895 w 4357350"/>
                <a:gd name="connsiteY84" fmla="*/ 3721376 h 3735720"/>
                <a:gd name="connsiteX85" fmla="*/ 2475773 w 4357350"/>
                <a:gd name="connsiteY85" fmla="*/ 3731238 h 3735720"/>
                <a:gd name="connsiteX86" fmla="*/ 2415616 w 4357350"/>
                <a:gd name="connsiteY86" fmla="*/ 3733838 h 3735720"/>
                <a:gd name="connsiteX87" fmla="*/ 2355638 w 4357350"/>
                <a:gd name="connsiteY87" fmla="*/ 3735272 h 3735720"/>
                <a:gd name="connsiteX88" fmla="*/ 2325604 w 4357350"/>
                <a:gd name="connsiteY88" fmla="*/ 3735720 h 3735720"/>
                <a:gd name="connsiteX89" fmla="*/ 2295481 w 4357350"/>
                <a:gd name="connsiteY89" fmla="*/ 3735092 h 3735720"/>
                <a:gd name="connsiteX90" fmla="*/ 2235144 w 4357350"/>
                <a:gd name="connsiteY90" fmla="*/ 3733479 h 3735720"/>
                <a:gd name="connsiteX91" fmla="*/ 1752451 w 4357350"/>
                <a:gd name="connsiteY91" fmla="*/ 3662653 h 3735720"/>
                <a:gd name="connsiteX92" fmla="*/ 1296832 w 4357350"/>
                <a:gd name="connsiteY92" fmla="*/ 3474382 h 3735720"/>
                <a:gd name="connsiteX93" fmla="*/ 1192207 w 4357350"/>
                <a:gd name="connsiteY93" fmla="*/ 3409921 h 3735720"/>
                <a:gd name="connsiteX94" fmla="*/ 1092153 w 4357350"/>
                <a:gd name="connsiteY94" fmla="*/ 3339632 h 3735720"/>
                <a:gd name="connsiteX95" fmla="*/ 1044010 w 4357350"/>
                <a:gd name="connsiteY95" fmla="*/ 3302426 h 3735720"/>
                <a:gd name="connsiteX96" fmla="*/ 1019983 w 4357350"/>
                <a:gd name="connsiteY96" fmla="*/ 3283868 h 3735720"/>
                <a:gd name="connsiteX97" fmla="*/ 1007969 w 4357350"/>
                <a:gd name="connsiteY97" fmla="*/ 3274544 h 3735720"/>
                <a:gd name="connsiteX98" fmla="*/ 996403 w 4357350"/>
                <a:gd name="connsiteY98" fmla="*/ 3264772 h 3735720"/>
                <a:gd name="connsiteX99" fmla="*/ 950412 w 4357350"/>
                <a:gd name="connsiteY99" fmla="*/ 3225593 h 3735720"/>
                <a:gd name="connsiteX100" fmla="*/ 905137 w 4357350"/>
                <a:gd name="connsiteY100" fmla="*/ 3185966 h 3735720"/>
                <a:gd name="connsiteX101" fmla="*/ 861117 w 4357350"/>
                <a:gd name="connsiteY101" fmla="*/ 3145174 h 3735720"/>
                <a:gd name="connsiteX102" fmla="*/ 817635 w 4357350"/>
                <a:gd name="connsiteY102" fmla="*/ 3104023 h 3735720"/>
                <a:gd name="connsiteX103" fmla="*/ 775409 w 4357350"/>
                <a:gd name="connsiteY103" fmla="*/ 3061886 h 3735720"/>
                <a:gd name="connsiteX104" fmla="*/ 733631 w 4357350"/>
                <a:gd name="connsiteY104" fmla="*/ 3019301 h 3735720"/>
                <a:gd name="connsiteX105" fmla="*/ 574675 w 4357350"/>
                <a:gd name="connsiteY105" fmla="*/ 2835063 h 3735720"/>
                <a:gd name="connsiteX106" fmla="*/ 442077 w 4357350"/>
                <a:gd name="connsiteY106" fmla="*/ 2619806 h 3735720"/>
                <a:gd name="connsiteX107" fmla="*/ 415720 w 4357350"/>
                <a:gd name="connsiteY107" fmla="*/ 2562159 h 3735720"/>
                <a:gd name="connsiteX108" fmla="*/ 393216 w 4357350"/>
                <a:gd name="connsiteY108" fmla="*/ 2504242 h 3735720"/>
                <a:gd name="connsiteX109" fmla="*/ 373134 w 4357350"/>
                <a:gd name="connsiteY109" fmla="*/ 2446684 h 3735720"/>
                <a:gd name="connsiteX110" fmla="*/ 354935 w 4357350"/>
                <a:gd name="connsiteY110" fmla="*/ 2389755 h 3735720"/>
                <a:gd name="connsiteX111" fmla="*/ 338080 w 4357350"/>
                <a:gd name="connsiteY111" fmla="*/ 2333542 h 3735720"/>
                <a:gd name="connsiteX112" fmla="*/ 322480 w 4357350"/>
                <a:gd name="connsiteY112" fmla="*/ 2278496 h 3735720"/>
                <a:gd name="connsiteX113" fmla="*/ 291998 w 4357350"/>
                <a:gd name="connsiteY113" fmla="*/ 2170015 h 3735720"/>
                <a:gd name="connsiteX114" fmla="*/ 261337 w 4357350"/>
                <a:gd name="connsiteY114" fmla="*/ 2063596 h 3735720"/>
                <a:gd name="connsiteX115" fmla="*/ 229599 w 4357350"/>
                <a:gd name="connsiteY115" fmla="*/ 1958522 h 3735720"/>
                <a:gd name="connsiteX116" fmla="*/ 87051 w 4357350"/>
                <a:gd name="connsiteY116" fmla="*/ 1544414 h 3735720"/>
                <a:gd name="connsiteX117" fmla="*/ 20976 w 4357350"/>
                <a:gd name="connsiteY117" fmla="*/ 1302440 h 3735720"/>
                <a:gd name="connsiteX118" fmla="*/ 87 w 4357350"/>
                <a:gd name="connsiteY118" fmla="*/ 1052756 h 3735720"/>
                <a:gd name="connsiteX119" fmla="*/ 84899 w 4357350"/>
                <a:gd name="connsiteY119" fmla="*/ 567820 h 3735720"/>
                <a:gd name="connsiteX120" fmla="*/ 291818 w 4357350"/>
                <a:gd name="connsiteY120" fmla="*/ 133450 h 373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4357350" h="3735720">
                  <a:moveTo>
                    <a:pt x="3838712" y="0"/>
                  </a:moveTo>
                  <a:lnTo>
                    <a:pt x="4357350" y="0"/>
                  </a:lnTo>
                  <a:lnTo>
                    <a:pt x="4357350" y="406110"/>
                  </a:lnTo>
                  <a:lnTo>
                    <a:pt x="4191121" y="279485"/>
                  </a:lnTo>
                  <a:cubicBezTo>
                    <a:pt x="4131894" y="235319"/>
                    <a:pt x="4071647" y="190425"/>
                    <a:pt x="4011624" y="143044"/>
                  </a:cubicBezTo>
                  <a:close/>
                  <a:moveTo>
                    <a:pt x="383925" y="0"/>
                  </a:moveTo>
                  <a:lnTo>
                    <a:pt x="720102" y="0"/>
                  </a:lnTo>
                  <a:lnTo>
                    <a:pt x="646935" y="95348"/>
                  </a:lnTo>
                  <a:cubicBezTo>
                    <a:pt x="606591" y="154071"/>
                    <a:pt x="567233" y="213242"/>
                    <a:pt x="531641" y="274206"/>
                  </a:cubicBezTo>
                  <a:cubicBezTo>
                    <a:pt x="460277" y="395955"/>
                    <a:pt x="401195" y="523352"/>
                    <a:pt x="361658" y="654605"/>
                  </a:cubicBezTo>
                  <a:cubicBezTo>
                    <a:pt x="321942" y="785589"/>
                    <a:pt x="300515" y="919800"/>
                    <a:pt x="302667" y="1052217"/>
                  </a:cubicBezTo>
                  <a:cubicBezTo>
                    <a:pt x="304639" y="1184635"/>
                    <a:pt x="328935" y="1315081"/>
                    <a:pt x="375286" y="1439430"/>
                  </a:cubicBezTo>
                  <a:cubicBezTo>
                    <a:pt x="428182" y="1583413"/>
                    <a:pt x="475697" y="1729818"/>
                    <a:pt x="515414" y="1878283"/>
                  </a:cubicBezTo>
                  <a:cubicBezTo>
                    <a:pt x="555757" y="2026211"/>
                    <a:pt x="585971" y="2177187"/>
                    <a:pt x="621743" y="2315074"/>
                  </a:cubicBezTo>
                  <a:cubicBezTo>
                    <a:pt x="626136" y="2332736"/>
                    <a:pt x="631246" y="2348873"/>
                    <a:pt x="636177" y="2365548"/>
                  </a:cubicBezTo>
                  <a:cubicBezTo>
                    <a:pt x="641377" y="2381866"/>
                    <a:pt x="645591" y="2399258"/>
                    <a:pt x="651597" y="2414589"/>
                  </a:cubicBezTo>
                  <a:lnTo>
                    <a:pt x="668453" y="2461926"/>
                  </a:lnTo>
                  <a:lnTo>
                    <a:pt x="688085" y="2506842"/>
                  </a:lnTo>
                  <a:cubicBezTo>
                    <a:pt x="716057" y="2565744"/>
                    <a:pt x="748602" y="2621419"/>
                    <a:pt x="791187" y="2674225"/>
                  </a:cubicBezTo>
                  <a:cubicBezTo>
                    <a:pt x="831711" y="2727658"/>
                    <a:pt x="880393" y="2778313"/>
                    <a:pt x="931225" y="2827711"/>
                  </a:cubicBezTo>
                  <a:cubicBezTo>
                    <a:pt x="943509" y="2840352"/>
                    <a:pt x="957136" y="2852008"/>
                    <a:pt x="970315" y="2863931"/>
                  </a:cubicBezTo>
                  <a:lnTo>
                    <a:pt x="1010300" y="2899345"/>
                  </a:lnTo>
                  <a:cubicBezTo>
                    <a:pt x="1023390" y="2911359"/>
                    <a:pt x="1037376" y="2922296"/>
                    <a:pt x="1051271" y="2933324"/>
                  </a:cubicBezTo>
                  <a:lnTo>
                    <a:pt x="1092961" y="2966316"/>
                  </a:lnTo>
                  <a:cubicBezTo>
                    <a:pt x="1106588" y="2977701"/>
                    <a:pt x="1121291" y="2987474"/>
                    <a:pt x="1135725" y="2997605"/>
                  </a:cubicBezTo>
                  <a:lnTo>
                    <a:pt x="1179028" y="3027908"/>
                  </a:lnTo>
                  <a:lnTo>
                    <a:pt x="1189787" y="3035528"/>
                  </a:lnTo>
                  <a:lnTo>
                    <a:pt x="1200903" y="3042521"/>
                  </a:lnTo>
                  <a:lnTo>
                    <a:pt x="1223227" y="3056507"/>
                  </a:lnTo>
                  <a:lnTo>
                    <a:pt x="1267785" y="3084300"/>
                  </a:lnTo>
                  <a:cubicBezTo>
                    <a:pt x="1297997" y="3101961"/>
                    <a:pt x="1328929" y="3118099"/>
                    <a:pt x="1359231" y="3135043"/>
                  </a:cubicBezTo>
                  <a:cubicBezTo>
                    <a:pt x="1390519" y="3150285"/>
                    <a:pt x="1421720" y="3165525"/>
                    <a:pt x="1452918" y="3180319"/>
                  </a:cubicBezTo>
                  <a:cubicBezTo>
                    <a:pt x="1579419" y="3236710"/>
                    <a:pt x="1710403" y="3279564"/>
                    <a:pt x="1844883" y="3312288"/>
                  </a:cubicBezTo>
                  <a:cubicBezTo>
                    <a:pt x="1979453" y="3344922"/>
                    <a:pt x="2117877" y="3366798"/>
                    <a:pt x="2259350" y="3380783"/>
                  </a:cubicBezTo>
                  <a:cubicBezTo>
                    <a:pt x="2277102" y="3382307"/>
                    <a:pt x="2294763" y="3384011"/>
                    <a:pt x="2312514" y="3385804"/>
                  </a:cubicBezTo>
                  <a:lnTo>
                    <a:pt x="2339142" y="3388404"/>
                  </a:lnTo>
                  <a:lnTo>
                    <a:pt x="2365947" y="3389928"/>
                  </a:lnTo>
                  <a:lnTo>
                    <a:pt x="2419650" y="3393514"/>
                  </a:lnTo>
                  <a:cubicBezTo>
                    <a:pt x="2437581" y="3394679"/>
                    <a:pt x="2455691" y="3396293"/>
                    <a:pt x="2473173" y="3396472"/>
                  </a:cubicBezTo>
                  <a:lnTo>
                    <a:pt x="2526158" y="3398086"/>
                  </a:lnTo>
                  <a:cubicBezTo>
                    <a:pt x="2543820" y="3398534"/>
                    <a:pt x="2561661" y="3399969"/>
                    <a:pt x="2579323" y="3399700"/>
                  </a:cubicBezTo>
                  <a:lnTo>
                    <a:pt x="2685831" y="3398445"/>
                  </a:lnTo>
                  <a:lnTo>
                    <a:pt x="2792429" y="3392349"/>
                  </a:lnTo>
                  <a:cubicBezTo>
                    <a:pt x="2827841" y="3389121"/>
                    <a:pt x="2863255" y="3384728"/>
                    <a:pt x="2898847" y="3380962"/>
                  </a:cubicBezTo>
                  <a:cubicBezTo>
                    <a:pt x="2907812" y="3380156"/>
                    <a:pt x="2916599" y="3378632"/>
                    <a:pt x="2925384" y="3377196"/>
                  </a:cubicBezTo>
                  <a:lnTo>
                    <a:pt x="2951832" y="3372894"/>
                  </a:lnTo>
                  <a:lnTo>
                    <a:pt x="3004817" y="3364286"/>
                  </a:lnTo>
                  <a:cubicBezTo>
                    <a:pt x="3022659" y="3361777"/>
                    <a:pt x="3039872" y="3357204"/>
                    <a:pt x="3057444" y="3353528"/>
                  </a:cubicBezTo>
                  <a:lnTo>
                    <a:pt x="3109891" y="3341784"/>
                  </a:lnTo>
                  <a:cubicBezTo>
                    <a:pt x="3249302" y="3307985"/>
                    <a:pt x="3385217" y="3258227"/>
                    <a:pt x="3514048" y="3194125"/>
                  </a:cubicBezTo>
                  <a:cubicBezTo>
                    <a:pt x="3642969" y="3130202"/>
                    <a:pt x="3763822" y="3050769"/>
                    <a:pt x="3875978" y="2961385"/>
                  </a:cubicBezTo>
                  <a:cubicBezTo>
                    <a:pt x="3904667" y="2939779"/>
                    <a:pt x="3931385" y="2915841"/>
                    <a:pt x="3958549" y="2892531"/>
                  </a:cubicBezTo>
                  <a:lnTo>
                    <a:pt x="3978900" y="2875048"/>
                  </a:lnTo>
                  <a:lnTo>
                    <a:pt x="3989121" y="2866352"/>
                  </a:lnTo>
                  <a:lnTo>
                    <a:pt x="3998893" y="2857118"/>
                  </a:lnTo>
                  <a:lnTo>
                    <a:pt x="4038072" y="2820360"/>
                  </a:lnTo>
                  <a:lnTo>
                    <a:pt x="4057616" y="2801981"/>
                  </a:lnTo>
                  <a:lnTo>
                    <a:pt x="4067388" y="2792837"/>
                  </a:lnTo>
                  <a:lnTo>
                    <a:pt x="4076712" y="2783154"/>
                  </a:lnTo>
                  <a:lnTo>
                    <a:pt x="4113919" y="2744513"/>
                  </a:lnTo>
                  <a:cubicBezTo>
                    <a:pt x="4126201" y="2731424"/>
                    <a:pt x="4138931" y="2718873"/>
                    <a:pt x="4150587" y="2705335"/>
                  </a:cubicBezTo>
                  <a:lnTo>
                    <a:pt x="4185372" y="2664633"/>
                  </a:lnTo>
                  <a:cubicBezTo>
                    <a:pt x="4196848" y="2650915"/>
                    <a:pt x="4208771" y="2637646"/>
                    <a:pt x="4219889" y="2623660"/>
                  </a:cubicBezTo>
                  <a:lnTo>
                    <a:pt x="4252612" y="2581344"/>
                  </a:lnTo>
                  <a:lnTo>
                    <a:pt x="4285515" y="2539208"/>
                  </a:lnTo>
                  <a:cubicBezTo>
                    <a:pt x="4295915" y="2524773"/>
                    <a:pt x="4306135" y="2510160"/>
                    <a:pt x="4316714" y="2495815"/>
                  </a:cubicBezTo>
                  <a:lnTo>
                    <a:pt x="4348452" y="2452782"/>
                  </a:lnTo>
                  <a:lnTo>
                    <a:pt x="4357350" y="2439713"/>
                  </a:lnTo>
                  <a:lnTo>
                    <a:pt x="4357350" y="2838234"/>
                  </a:lnTo>
                  <a:lnTo>
                    <a:pt x="4330521" y="2867339"/>
                  </a:lnTo>
                  <a:cubicBezTo>
                    <a:pt x="4317162" y="2882042"/>
                    <a:pt x="4302639" y="2895400"/>
                    <a:pt x="4288832" y="2909565"/>
                  </a:cubicBezTo>
                  <a:lnTo>
                    <a:pt x="4247054" y="2951613"/>
                  </a:lnTo>
                  <a:lnTo>
                    <a:pt x="4236564" y="2962102"/>
                  </a:lnTo>
                  <a:lnTo>
                    <a:pt x="4225626" y="2972143"/>
                  </a:lnTo>
                  <a:lnTo>
                    <a:pt x="4203840" y="2992226"/>
                  </a:lnTo>
                  <a:cubicBezTo>
                    <a:pt x="4174703" y="3018943"/>
                    <a:pt x="4146104" y="3046197"/>
                    <a:pt x="4115084" y="3070851"/>
                  </a:cubicBezTo>
                  <a:cubicBezTo>
                    <a:pt x="4084602" y="3096045"/>
                    <a:pt x="4054568" y="3121865"/>
                    <a:pt x="4022472" y="3144995"/>
                  </a:cubicBezTo>
                  <a:cubicBezTo>
                    <a:pt x="3896509" y="3240745"/>
                    <a:pt x="3761581" y="3324391"/>
                    <a:pt x="3621543" y="3398445"/>
                  </a:cubicBezTo>
                  <a:cubicBezTo>
                    <a:pt x="3481414" y="3472409"/>
                    <a:pt x="3335100" y="3535614"/>
                    <a:pt x="3184035" y="3587434"/>
                  </a:cubicBezTo>
                  <a:lnTo>
                    <a:pt x="3127105" y="3606082"/>
                  </a:lnTo>
                  <a:cubicBezTo>
                    <a:pt x="3108009" y="3612178"/>
                    <a:pt x="3089181" y="3619171"/>
                    <a:pt x="3069816" y="3624102"/>
                  </a:cubicBezTo>
                  <a:cubicBezTo>
                    <a:pt x="3031265" y="3634682"/>
                    <a:pt x="2992803" y="3646605"/>
                    <a:pt x="2953894" y="3656377"/>
                  </a:cubicBezTo>
                  <a:cubicBezTo>
                    <a:pt x="2914805" y="3665343"/>
                    <a:pt x="2875627" y="3674756"/>
                    <a:pt x="2836269" y="3683542"/>
                  </a:cubicBezTo>
                  <a:lnTo>
                    <a:pt x="2717210" y="3705507"/>
                  </a:lnTo>
                  <a:lnTo>
                    <a:pt x="2596895" y="3721376"/>
                  </a:lnTo>
                  <a:cubicBezTo>
                    <a:pt x="2556640" y="3725768"/>
                    <a:pt x="2516297" y="3728189"/>
                    <a:pt x="2475773" y="3731238"/>
                  </a:cubicBezTo>
                  <a:cubicBezTo>
                    <a:pt x="2455422" y="3733120"/>
                    <a:pt x="2435609" y="3733300"/>
                    <a:pt x="2415616" y="3733838"/>
                  </a:cubicBezTo>
                  <a:lnTo>
                    <a:pt x="2355638" y="3735272"/>
                  </a:lnTo>
                  <a:lnTo>
                    <a:pt x="2325604" y="3735720"/>
                  </a:lnTo>
                  <a:lnTo>
                    <a:pt x="2295481" y="3735092"/>
                  </a:lnTo>
                  <a:lnTo>
                    <a:pt x="2235144" y="3733479"/>
                  </a:lnTo>
                  <a:cubicBezTo>
                    <a:pt x="2074216" y="3727383"/>
                    <a:pt x="1911406" y="3705149"/>
                    <a:pt x="1752451" y="3662653"/>
                  </a:cubicBezTo>
                  <a:cubicBezTo>
                    <a:pt x="1593495" y="3620336"/>
                    <a:pt x="1439112" y="3556503"/>
                    <a:pt x="1296832" y="3474382"/>
                  </a:cubicBezTo>
                  <a:cubicBezTo>
                    <a:pt x="1261688" y="3453222"/>
                    <a:pt x="1226724" y="3431707"/>
                    <a:pt x="1192207" y="3409921"/>
                  </a:cubicBezTo>
                  <a:cubicBezTo>
                    <a:pt x="1158766" y="3386431"/>
                    <a:pt x="1124787" y="3363749"/>
                    <a:pt x="1092153" y="3339632"/>
                  </a:cubicBezTo>
                  <a:lnTo>
                    <a:pt x="1044010" y="3302426"/>
                  </a:lnTo>
                  <a:lnTo>
                    <a:pt x="1019983" y="3283868"/>
                  </a:lnTo>
                  <a:lnTo>
                    <a:pt x="1007969" y="3274544"/>
                  </a:lnTo>
                  <a:lnTo>
                    <a:pt x="996403" y="3264772"/>
                  </a:lnTo>
                  <a:lnTo>
                    <a:pt x="950412" y="3225593"/>
                  </a:lnTo>
                  <a:cubicBezTo>
                    <a:pt x="935261" y="3212504"/>
                    <a:pt x="919571" y="3199773"/>
                    <a:pt x="905137" y="3185966"/>
                  </a:cubicBezTo>
                  <a:lnTo>
                    <a:pt x="861117" y="3145174"/>
                  </a:lnTo>
                  <a:cubicBezTo>
                    <a:pt x="846414" y="3131547"/>
                    <a:pt x="831441" y="3118368"/>
                    <a:pt x="817635" y="3104023"/>
                  </a:cubicBezTo>
                  <a:lnTo>
                    <a:pt x="775409" y="3061886"/>
                  </a:lnTo>
                  <a:cubicBezTo>
                    <a:pt x="761333" y="3047900"/>
                    <a:pt x="746989" y="3034273"/>
                    <a:pt x="733631" y="3019301"/>
                  </a:cubicBezTo>
                  <a:cubicBezTo>
                    <a:pt x="679031" y="2961206"/>
                    <a:pt x="624343" y="2901944"/>
                    <a:pt x="574675" y="2835063"/>
                  </a:cubicBezTo>
                  <a:cubicBezTo>
                    <a:pt x="523573" y="2770064"/>
                    <a:pt x="479194" y="2695742"/>
                    <a:pt x="442077" y="2619806"/>
                  </a:cubicBezTo>
                  <a:cubicBezTo>
                    <a:pt x="433202" y="2600620"/>
                    <a:pt x="424147" y="2581434"/>
                    <a:pt x="415720" y="2562159"/>
                  </a:cubicBezTo>
                  <a:lnTo>
                    <a:pt x="393216" y="2504242"/>
                  </a:lnTo>
                  <a:cubicBezTo>
                    <a:pt x="385148" y="2484788"/>
                    <a:pt x="379769" y="2465871"/>
                    <a:pt x="373134" y="2446684"/>
                  </a:cubicBezTo>
                  <a:cubicBezTo>
                    <a:pt x="366859" y="2427679"/>
                    <a:pt x="360135" y="2408314"/>
                    <a:pt x="354935" y="2389755"/>
                  </a:cubicBezTo>
                  <a:lnTo>
                    <a:pt x="338080" y="2333542"/>
                  </a:lnTo>
                  <a:lnTo>
                    <a:pt x="322480" y="2278496"/>
                  </a:lnTo>
                  <a:lnTo>
                    <a:pt x="291998" y="2170015"/>
                  </a:lnTo>
                  <a:lnTo>
                    <a:pt x="261337" y="2063596"/>
                  </a:lnTo>
                  <a:lnTo>
                    <a:pt x="229599" y="1958522"/>
                  </a:lnTo>
                  <a:cubicBezTo>
                    <a:pt x="186386" y="1819111"/>
                    <a:pt x="137436" y="1681763"/>
                    <a:pt x="87051" y="1544414"/>
                  </a:cubicBezTo>
                  <a:cubicBezTo>
                    <a:pt x="58182" y="1466057"/>
                    <a:pt x="35679" y="1384921"/>
                    <a:pt x="20976" y="1302440"/>
                  </a:cubicBezTo>
                  <a:cubicBezTo>
                    <a:pt x="6542" y="1219959"/>
                    <a:pt x="-900" y="1136133"/>
                    <a:pt x="87" y="1052756"/>
                  </a:cubicBezTo>
                  <a:cubicBezTo>
                    <a:pt x="1521" y="885821"/>
                    <a:pt x="32721" y="721665"/>
                    <a:pt x="84899" y="567820"/>
                  </a:cubicBezTo>
                  <a:cubicBezTo>
                    <a:pt x="137256" y="413797"/>
                    <a:pt x="208261" y="268827"/>
                    <a:pt x="291818" y="13345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867EF130-7C3F-4666-8212-746B1D9BC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770" y="10262"/>
              <a:ext cx="4213737" cy="3745016"/>
            </a:xfrm>
            <a:custGeom>
              <a:avLst/>
              <a:gdLst>
                <a:gd name="connsiteX0" fmla="*/ 3582008 w 4343355"/>
                <a:gd name="connsiteY0" fmla="*/ 0 h 3687666"/>
                <a:gd name="connsiteX1" fmla="*/ 4343355 w 4343355"/>
                <a:gd name="connsiteY1" fmla="*/ 0 h 3687666"/>
                <a:gd name="connsiteX2" fmla="*/ 4343355 w 4343355"/>
                <a:gd name="connsiteY2" fmla="*/ 776570 h 3687666"/>
                <a:gd name="connsiteX3" fmla="*/ 4323609 w 4343355"/>
                <a:gd name="connsiteY3" fmla="*/ 743183 h 3687666"/>
                <a:gd name="connsiteX4" fmla="*/ 3909680 w 4343355"/>
                <a:gd name="connsiteY4" fmla="*/ 311502 h 3687666"/>
                <a:gd name="connsiteX5" fmla="*/ 3628885 w 4343355"/>
                <a:gd name="connsiteY5" fmla="*/ 46128 h 3687666"/>
                <a:gd name="connsiteX6" fmla="*/ 336035 w 4343355"/>
                <a:gd name="connsiteY6" fmla="*/ 0 h 3687666"/>
                <a:gd name="connsiteX7" fmla="*/ 1014751 w 4343355"/>
                <a:gd name="connsiteY7" fmla="*/ 0 h 3687666"/>
                <a:gd name="connsiteX8" fmla="*/ 976850 w 4343355"/>
                <a:gd name="connsiteY8" fmla="*/ 40570 h 3687666"/>
                <a:gd name="connsiteX9" fmla="*/ 596990 w 4343355"/>
                <a:gd name="connsiteY9" fmla="*/ 666978 h 3687666"/>
                <a:gd name="connsiteX10" fmla="*/ 589279 w 4343355"/>
                <a:gd name="connsiteY10" fmla="*/ 1285047 h 3687666"/>
                <a:gd name="connsiteX11" fmla="*/ 830447 w 4343355"/>
                <a:gd name="connsiteY11" fmla="*/ 2080182 h 3687666"/>
                <a:gd name="connsiteX12" fmla="*/ 926465 w 4343355"/>
                <a:gd name="connsiteY12" fmla="*/ 2395583 h 3687666"/>
                <a:gd name="connsiteX13" fmla="*/ 1113662 w 4343355"/>
                <a:gd name="connsiteY13" fmla="*/ 2637019 h 3687666"/>
                <a:gd name="connsiteX14" fmla="*/ 2430758 w 4343355"/>
                <a:gd name="connsiteY14" fmla="*/ 3149836 h 3687666"/>
                <a:gd name="connsiteX15" fmla="*/ 3844950 w 4343355"/>
                <a:gd name="connsiteY15" fmla="*/ 2569689 h 3687666"/>
                <a:gd name="connsiteX16" fmla="*/ 4283713 w 4343355"/>
                <a:gd name="connsiteY16" fmla="*/ 1926158 h 3687666"/>
                <a:gd name="connsiteX17" fmla="*/ 4343355 w 4343355"/>
                <a:gd name="connsiteY17" fmla="*/ 1764383 h 3687666"/>
                <a:gd name="connsiteX18" fmla="*/ 4343355 w 4343355"/>
                <a:gd name="connsiteY18" fmla="*/ 2821581 h 3687666"/>
                <a:gd name="connsiteX19" fmla="*/ 4222839 w 4343355"/>
                <a:gd name="connsiteY19" fmla="*/ 2952509 h 3687666"/>
                <a:gd name="connsiteX20" fmla="*/ 2430848 w 4343355"/>
                <a:gd name="connsiteY20" fmla="*/ 3687666 h 3687666"/>
                <a:gd name="connsiteX21" fmla="*/ 733352 w 4343355"/>
                <a:gd name="connsiteY21" fmla="*/ 3017329 h 3687666"/>
                <a:gd name="connsiteX22" fmla="*/ 84621 w 4343355"/>
                <a:gd name="connsiteY22" fmla="*/ 1471257 h 3687666"/>
                <a:gd name="connsiteX23" fmla="*/ 295318 w 4343355"/>
                <a:gd name="connsiteY23" fmla="*/ 59886 h 368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43355" h="3687666">
                  <a:moveTo>
                    <a:pt x="3582008" y="0"/>
                  </a:moveTo>
                  <a:lnTo>
                    <a:pt x="4343355" y="0"/>
                  </a:lnTo>
                  <a:lnTo>
                    <a:pt x="4343355" y="776570"/>
                  </a:lnTo>
                  <a:lnTo>
                    <a:pt x="4323609" y="743183"/>
                  </a:lnTo>
                  <a:cubicBezTo>
                    <a:pt x="4227949" y="603145"/>
                    <a:pt x="4080469" y="468037"/>
                    <a:pt x="3909680" y="311502"/>
                  </a:cubicBezTo>
                  <a:cubicBezTo>
                    <a:pt x="3818682" y="228125"/>
                    <a:pt x="3724636" y="141878"/>
                    <a:pt x="3628885" y="46128"/>
                  </a:cubicBezTo>
                  <a:close/>
                  <a:moveTo>
                    <a:pt x="336035" y="0"/>
                  </a:moveTo>
                  <a:lnTo>
                    <a:pt x="1014751" y="0"/>
                  </a:lnTo>
                  <a:lnTo>
                    <a:pt x="976850" y="40570"/>
                  </a:lnTo>
                  <a:cubicBezTo>
                    <a:pt x="798082" y="245875"/>
                    <a:pt x="666740" y="462478"/>
                    <a:pt x="596990" y="666978"/>
                  </a:cubicBezTo>
                  <a:cubicBezTo>
                    <a:pt x="520784" y="890483"/>
                    <a:pt x="518274" y="1092652"/>
                    <a:pt x="589279" y="1285047"/>
                  </a:cubicBezTo>
                  <a:cubicBezTo>
                    <a:pt x="719097" y="1636936"/>
                    <a:pt x="783468" y="1893166"/>
                    <a:pt x="830447" y="2080182"/>
                  </a:cubicBezTo>
                  <a:cubicBezTo>
                    <a:pt x="865502" y="2219952"/>
                    <a:pt x="890872" y="2320902"/>
                    <a:pt x="926465" y="2395583"/>
                  </a:cubicBezTo>
                  <a:cubicBezTo>
                    <a:pt x="950850" y="2446775"/>
                    <a:pt x="992181" y="2515538"/>
                    <a:pt x="1113662" y="2637019"/>
                  </a:cubicBezTo>
                  <a:cubicBezTo>
                    <a:pt x="1473082" y="2996439"/>
                    <a:pt x="1867018" y="3149836"/>
                    <a:pt x="2430758" y="3149836"/>
                  </a:cubicBezTo>
                  <a:cubicBezTo>
                    <a:pt x="2963568" y="3149836"/>
                    <a:pt x="3465806" y="2943813"/>
                    <a:pt x="3844950" y="2569689"/>
                  </a:cubicBezTo>
                  <a:cubicBezTo>
                    <a:pt x="4032952" y="2384197"/>
                    <a:pt x="4180612" y="2167684"/>
                    <a:pt x="4283713" y="1926158"/>
                  </a:cubicBezTo>
                  <a:lnTo>
                    <a:pt x="4343355" y="1764383"/>
                  </a:lnTo>
                  <a:lnTo>
                    <a:pt x="4343355" y="2821581"/>
                  </a:lnTo>
                  <a:lnTo>
                    <a:pt x="4222839" y="2952509"/>
                  </a:lnTo>
                  <a:cubicBezTo>
                    <a:pt x="3762110" y="3407141"/>
                    <a:pt x="3129247" y="3687666"/>
                    <a:pt x="2430848" y="3687666"/>
                  </a:cubicBezTo>
                  <a:cubicBezTo>
                    <a:pt x="1726262" y="3687666"/>
                    <a:pt x="1195156" y="3479043"/>
                    <a:pt x="733352" y="3017329"/>
                  </a:cubicBezTo>
                  <a:cubicBezTo>
                    <a:pt x="271637" y="2555614"/>
                    <a:pt x="419835" y="2379445"/>
                    <a:pt x="84621" y="1471257"/>
                  </a:cubicBezTo>
                  <a:cubicBezTo>
                    <a:pt x="-102844" y="963393"/>
                    <a:pt x="45000" y="465969"/>
                    <a:pt x="295318" y="5988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AADAF20F-535A-4551-B3D7-96564BF7C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806" y="10262"/>
              <a:ext cx="4213701" cy="3745016"/>
            </a:xfrm>
            <a:custGeom>
              <a:avLst/>
              <a:gdLst>
                <a:gd name="connsiteX0" fmla="*/ 3710477 w 4343318"/>
                <a:gd name="connsiteY0" fmla="*/ 0 h 3687666"/>
                <a:gd name="connsiteX1" fmla="*/ 4343318 w 4343318"/>
                <a:gd name="connsiteY1" fmla="*/ 0 h 3687666"/>
                <a:gd name="connsiteX2" fmla="*/ 4343318 w 4343318"/>
                <a:gd name="connsiteY2" fmla="*/ 621939 h 3687666"/>
                <a:gd name="connsiteX3" fmla="*/ 4312719 w 4343318"/>
                <a:gd name="connsiteY3" fmla="*/ 582333 h 3687666"/>
                <a:gd name="connsiteX4" fmla="*/ 3970338 w 4343318"/>
                <a:gd name="connsiteY4" fmla="*/ 245158 h 3687666"/>
                <a:gd name="connsiteX5" fmla="*/ 3832877 w 4343318"/>
                <a:gd name="connsiteY5" fmla="*/ 118154 h 3687666"/>
                <a:gd name="connsiteX6" fmla="*/ 336008 w 4343318"/>
                <a:gd name="connsiteY6" fmla="*/ 0 h 3687666"/>
                <a:gd name="connsiteX7" fmla="*/ 894351 w 4343318"/>
                <a:gd name="connsiteY7" fmla="*/ 0 h 3687666"/>
                <a:gd name="connsiteX8" fmla="*/ 778775 w 4343318"/>
                <a:gd name="connsiteY8" fmla="*/ 144119 h 3687666"/>
                <a:gd name="connsiteX9" fmla="*/ 512051 w 4343318"/>
                <a:gd name="connsiteY9" fmla="*/ 637930 h 3687666"/>
                <a:gd name="connsiteX10" fmla="*/ 505148 w 4343318"/>
                <a:gd name="connsiteY10" fmla="*/ 1315977 h 3687666"/>
                <a:gd name="connsiteX11" fmla="*/ 743446 w 4343318"/>
                <a:gd name="connsiteY11" fmla="*/ 2101879 h 3687666"/>
                <a:gd name="connsiteX12" fmla="*/ 845561 w 4343318"/>
                <a:gd name="connsiteY12" fmla="*/ 2434044 h 3687666"/>
                <a:gd name="connsiteX13" fmla="*/ 1050329 w 4343318"/>
                <a:gd name="connsiteY13" fmla="*/ 2700224 h 3687666"/>
                <a:gd name="connsiteX14" fmla="*/ 1655489 w 4343318"/>
                <a:gd name="connsiteY14" fmla="*/ 3108506 h 3687666"/>
                <a:gd name="connsiteX15" fmla="*/ 2430811 w 4343318"/>
                <a:gd name="connsiteY15" fmla="*/ 3239220 h 3687666"/>
                <a:gd name="connsiteX16" fmla="*/ 3908029 w 4343318"/>
                <a:gd name="connsiteY16" fmla="*/ 2633254 h 3687666"/>
                <a:gd name="connsiteX17" fmla="*/ 4276836 w 4343318"/>
                <a:gd name="connsiteY17" fmla="*/ 2145331 h 3687666"/>
                <a:gd name="connsiteX18" fmla="*/ 4343318 w 4343318"/>
                <a:gd name="connsiteY18" fmla="*/ 2008362 h 3687666"/>
                <a:gd name="connsiteX19" fmla="*/ 4343318 w 4343318"/>
                <a:gd name="connsiteY19" fmla="*/ 2821581 h 3687666"/>
                <a:gd name="connsiteX20" fmla="*/ 4222802 w 4343318"/>
                <a:gd name="connsiteY20" fmla="*/ 2952509 h 3687666"/>
                <a:gd name="connsiteX21" fmla="*/ 2430811 w 4343318"/>
                <a:gd name="connsiteY21" fmla="*/ 3687666 h 3687666"/>
                <a:gd name="connsiteX22" fmla="*/ 733315 w 4343318"/>
                <a:gd name="connsiteY22" fmla="*/ 3017329 h 3687666"/>
                <a:gd name="connsiteX23" fmla="*/ 84584 w 4343318"/>
                <a:gd name="connsiteY23" fmla="*/ 1471257 h 3687666"/>
                <a:gd name="connsiteX24" fmla="*/ 295293 w 4343318"/>
                <a:gd name="connsiteY24" fmla="*/ 59886 h 368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43318" h="3687666">
                  <a:moveTo>
                    <a:pt x="3710477" y="0"/>
                  </a:moveTo>
                  <a:lnTo>
                    <a:pt x="4343318" y="0"/>
                  </a:lnTo>
                  <a:lnTo>
                    <a:pt x="4343318" y="621939"/>
                  </a:lnTo>
                  <a:lnTo>
                    <a:pt x="4312719" y="582333"/>
                  </a:lnTo>
                  <a:cubicBezTo>
                    <a:pt x="4219243" y="473220"/>
                    <a:pt x="4101523" y="365316"/>
                    <a:pt x="3970338" y="245158"/>
                  </a:cubicBezTo>
                  <a:cubicBezTo>
                    <a:pt x="3925197" y="203784"/>
                    <a:pt x="3879295" y="161691"/>
                    <a:pt x="3832877" y="118154"/>
                  </a:cubicBezTo>
                  <a:close/>
                  <a:moveTo>
                    <a:pt x="336008" y="0"/>
                  </a:moveTo>
                  <a:lnTo>
                    <a:pt x="894351" y="0"/>
                  </a:lnTo>
                  <a:lnTo>
                    <a:pt x="778775" y="144119"/>
                  </a:lnTo>
                  <a:cubicBezTo>
                    <a:pt x="658096" y="308319"/>
                    <a:pt x="567121" y="476352"/>
                    <a:pt x="512051" y="637930"/>
                  </a:cubicBezTo>
                  <a:cubicBezTo>
                    <a:pt x="428942" y="881697"/>
                    <a:pt x="426701" y="1103410"/>
                    <a:pt x="505148" y="1315977"/>
                  </a:cubicBezTo>
                  <a:cubicBezTo>
                    <a:pt x="633351" y="1663295"/>
                    <a:pt x="697006" y="1916834"/>
                    <a:pt x="743446" y="2101879"/>
                  </a:cubicBezTo>
                  <a:cubicBezTo>
                    <a:pt x="779845" y="2246669"/>
                    <a:pt x="806114" y="2351294"/>
                    <a:pt x="845561" y="2434044"/>
                  </a:cubicBezTo>
                  <a:cubicBezTo>
                    <a:pt x="873264" y="2492139"/>
                    <a:pt x="919257" y="2569241"/>
                    <a:pt x="1050329" y="2700224"/>
                  </a:cubicBezTo>
                  <a:cubicBezTo>
                    <a:pt x="1238781" y="2888676"/>
                    <a:pt x="1436735" y="3022259"/>
                    <a:pt x="1655489" y="3108506"/>
                  </a:cubicBezTo>
                  <a:cubicBezTo>
                    <a:pt x="1878547" y="3196456"/>
                    <a:pt x="2132176" y="3239220"/>
                    <a:pt x="2430811" y="3239220"/>
                  </a:cubicBezTo>
                  <a:cubicBezTo>
                    <a:pt x="2987289" y="3239220"/>
                    <a:pt x="3511940" y="3023963"/>
                    <a:pt x="3908029" y="2633254"/>
                  </a:cubicBezTo>
                  <a:cubicBezTo>
                    <a:pt x="4055284" y="2487948"/>
                    <a:pt x="4178838" y="2324437"/>
                    <a:pt x="4276836" y="2145331"/>
                  </a:cubicBezTo>
                  <a:lnTo>
                    <a:pt x="4343318" y="2008362"/>
                  </a:lnTo>
                  <a:lnTo>
                    <a:pt x="4343318" y="2821581"/>
                  </a:lnTo>
                  <a:lnTo>
                    <a:pt x="4222802" y="2952509"/>
                  </a:lnTo>
                  <a:cubicBezTo>
                    <a:pt x="3762073" y="3407141"/>
                    <a:pt x="3129210" y="3687666"/>
                    <a:pt x="2430811" y="3687666"/>
                  </a:cubicBezTo>
                  <a:cubicBezTo>
                    <a:pt x="1726226" y="3687666"/>
                    <a:pt x="1195119" y="3479043"/>
                    <a:pt x="733315" y="3017329"/>
                  </a:cubicBezTo>
                  <a:cubicBezTo>
                    <a:pt x="271600" y="2555614"/>
                    <a:pt x="419798" y="2379445"/>
                    <a:pt x="84584" y="1471257"/>
                  </a:cubicBezTo>
                  <a:cubicBezTo>
                    <a:pt x="-102814" y="963393"/>
                    <a:pt x="44996" y="465969"/>
                    <a:pt x="295293" y="5988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30" name="Freeform: Shape 29">
              <a:extLst>
                <a:ext uri="{FF2B5EF4-FFF2-40B4-BE49-F238E27FC236}">
                  <a16:creationId xmlns:a16="http://schemas.microsoft.com/office/drawing/2014/main" id="{4BCC5447-E693-49BD-8C66-4A90A780FE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95898" y="10262"/>
              <a:ext cx="4298610" cy="3888416"/>
            </a:xfrm>
            <a:custGeom>
              <a:avLst/>
              <a:gdLst>
                <a:gd name="connsiteX0" fmla="*/ 4265391 w 4447007"/>
                <a:gd name="connsiteY0" fmla="*/ 0 h 3828870"/>
                <a:gd name="connsiteX1" fmla="*/ 4447007 w 4447007"/>
                <a:gd name="connsiteY1" fmla="*/ 0 h 3828870"/>
                <a:gd name="connsiteX2" fmla="*/ 4447007 w 4447007"/>
                <a:gd name="connsiteY2" fmla="*/ 163237 h 3828870"/>
                <a:gd name="connsiteX3" fmla="*/ 4394537 w 4447007"/>
                <a:gd name="connsiteY3" fmla="*/ 114265 h 3828870"/>
                <a:gd name="connsiteX4" fmla="*/ 311415 w 4447007"/>
                <a:gd name="connsiteY4" fmla="*/ 0 h 3828870"/>
                <a:gd name="connsiteX5" fmla="*/ 495912 w 4447007"/>
                <a:gd name="connsiteY5" fmla="*/ 0 h 3828870"/>
                <a:gd name="connsiteX6" fmla="*/ 402275 w 4447007"/>
                <a:gd name="connsiteY6" fmla="*/ 124934 h 3828870"/>
                <a:gd name="connsiteX7" fmla="*/ 185314 w 4447007"/>
                <a:gd name="connsiteY7" fmla="*/ 540298 h 3828870"/>
                <a:gd name="connsiteX8" fmla="*/ 166038 w 4447007"/>
                <a:gd name="connsiteY8" fmla="*/ 595883 h 3828870"/>
                <a:gd name="connsiteX9" fmla="*/ 148646 w 4447007"/>
                <a:gd name="connsiteY9" fmla="*/ 652185 h 3828870"/>
                <a:gd name="connsiteX10" fmla="*/ 133674 w 4447007"/>
                <a:gd name="connsiteY10" fmla="*/ 709205 h 3828870"/>
                <a:gd name="connsiteX11" fmla="*/ 120942 w 4447007"/>
                <a:gd name="connsiteY11" fmla="*/ 766761 h 3828870"/>
                <a:gd name="connsiteX12" fmla="*/ 94585 w 4447007"/>
                <a:gd name="connsiteY12" fmla="*/ 1001294 h 3828870"/>
                <a:gd name="connsiteX13" fmla="*/ 171776 w 4447007"/>
                <a:gd name="connsiteY13" fmla="*/ 1466685 h 3828870"/>
                <a:gd name="connsiteX14" fmla="*/ 325621 w 4447007"/>
                <a:gd name="connsiteY14" fmla="*/ 1922482 h 3828870"/>
                <a:gd name="connsiteX15" fmla="*/ 360407 w 4447007"/>
                <a:gd name="connsiteY15" fmla="*/ 2037777 h 3828870"/>
                <a:gd name="connsiteX16" fmla="*/ 394207 w 4447007"/>
                <a:gd name="connsiteY16" fmla="*/ 2153250 h 3828870"/>
                <a:gd name="connsiteX17" fmla="*/ 463239 w 4447007"/>
                <a:gd name="connsiteY17" fmla="*/ 2382314 h 3828870"/>
                <a:gd name="connsiteX18" fmla="*/ 482694 w 4447007"/>
                <a:gd name="connsiteY18" fmla="*/ 2438168 h 3828870"/>
                <a:gd name="connsiteX19" fmla="*/ 503762 w 4447007"/>
                <a:gd name="connsiteY19" fmla="*/ 2492947 h 3828870"/>
                <a:gd name="connsiteX20" fmla="*/ 526624 w 4447007"/>
                <a:gd name="connsiteY20" fmla="*/ 2546469 h 3828870"/>
                <a:gd name="connsiteX21" fmla="*/ 552714 w 4447007"/>
                <a:gd name="connsiteY21" fmla="*/ 2598020 h 3828870"/>
                <a:gd name="connsiteX22" fmla="*/ 682800 w 4447007"/>
                <a:gd name="connsiteY22" fmla="*/ 2786472 h 3828870"/>
                <a:gd name="connsiteX23" fmla="*/ 845072 w 4447007"/>
                <a:gd name="connsiteY23" fmla="*/ 2951793 h 3828870"/>
                <a:gd name="connsiteX24" fmla="*/ 888913 w 4447007"/>
                <a:gd name="connsiteY24" fmla="*/ 2990343 h 3828870"/>
                <a:gd name="connsiteX25" fmla="*/ 933381 w 4447007"/>
                <a:gd name="connsiteY25" fmla="*/ 3028177 h 3828870"/>
                <a:gd name="connsiteX26" fmla="*/ 978836 w 4447007"/>
                <a:gd name="connsiteY26" fmla="*/ 3064576 h 3828870"/>
                <a:gd name="connsiteX27" fmla="*/ 1024648 w 4447007"/>
                <a:gd name="connsiteY27" fmla="*/ 3100259 h 3828870"/>
                <a:gd name="connsiteX28" fmla="*/ 1415716 w 4447007"/>
                <a:gd name="connsiteY28" fmla="*/ 3339363 h 3828870"/>
                <a:gd name="connsiteX29" fmla="*/ 1843093 w 4447007"/>
                <a:gd name="connsiteY29" fmla="*/ 3490339 h 3828870"/>
                <a:gd name="connsiteX30" fmla="*/ 2294498 w 4447007"/>
                <a:gd name="connsiteY30" fmla="*/ 3560001 h 3828870"/>
                <a:gd name="connsiteX31" fmla="*/ 2525265 w 4447007"/>
                <a:gd name="connsiteY31" fmla="*/ 3569952 h 3828870"/>
                <a:gd name="connsiteX32" fmla="*/ 2639842 w 4447007"/>
                <a:gd name="connsiteY32" fmla="*/ 3568786 h 3828870"/>
                <a:gd name="connsiteX33" fmla="*/ 2754419 w 4447007"/>
                <a:gd name="connsiteY33" fmla="*/ 3563138 h 3828870"/>
                <a:gd name="connsiteX34" fmla="*/ 2868727 w 4447007"/>
                <a:gd name="connsiteY34" fmla="*/ 3552290 h 3828870"/>
                <a:gd name="connsiteX35" fmla="*/ 2982586 w 4447007"/>
                <a:gd name="connsiteY35" fmla="*/ 3536331 h 3828870"/>
                <a:gd name="connsiteX36" fmla="*/ 3011007 w 4447007"/>
                <a:gd name="connsiteY36" fmla="*/ 3531581 h 3828870"/>
                <a:gd name="connsiteX37" fmla="*/ 3039338 w 4447007"/>
                <a:gd name="connsiteY37" fmla="*/ 3526290 h 3828870"/>
                <a:gd name="connsiteX38" fmla="*/ 3095998 w 4447007"/>
                <a:gd name="connsiteY38" fmla="*/ 3515712 h 3828870"/>
                <a:gd name="connsiteX39" fmla="*/ 3152301 w 4447007"/>
                <a:gd name="connsiteY39" fmla="*/ 3503160 h 3828870"/>
                <a:gd name="connsiteX40" fmla="*/ 3208603 w 4447007"/>
                <a:gd name="connsiteY40" fmla="*/ 3490071 h 3828870"/>
                <a:gd name="connsiteX41" fmla="*/ 3645752 w 4447007"/>
                <a:gd name="connsiteY41" fmla="*/ 3335508 h 3828870"/>
                <a:gd name="connsiteX42" fmla="*/ 4396778 w 4447007"/>
                <a:gd name="connsiteY42" fmla="*/ 2782347 h 3828870"/>
                <a:gd name="connsiteX43" fmla="*/ 4447007 w 4447007"/>
                <a:gd name="connsiteY43" fmla="*/ 2720295 h 3828870"/>
                <a:gd name="connsiteX44" fmla="*/ 4447007 w 4447007"/>
                <a:gd name="connsiteY44" fmla="*/ 3050277 h 3828870"/>
                <a:gd name="connsiteX45" fmla="*/ 4430275 w 4447007"/>
                <a:gd name="connsiteY45" fmla="*/ 3068689 h 3828870"/>
                <a:gd name="connsiteX46" fmla="*/ 2595194 w 4447007"/>
                <a:gd name="connsiteY46" fmla="*/ 3828870 h 3828870"/>
                <a:gd name="connsiteX47" fmla="*/ 0 w 4447007"/>
                <a:gd name="connsiteY47" fmla="*/ 1233408 h 3828870"/>
                <a:gd name="connsiteX48" fmla="*/ 203943 w 4447007"/>
                <a:gd name="connsiteY48" fmla="*/ 223122 h 3828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447007" h="3828870">
                  <a:moveTo>
                    <a:pt x="4265391" y="0"/>
                  </a:moveTo>
                  <a:lnTo>
                    <a:pt x="4447007" y="0"/>
                  </a:lnTo>
                  <a:lnTo>
                    <a:pt x="4447007" y="163237"/>
                  </a:lnTo>
                  <a:lnTo>
                    <a:pt x="4394537" y="114265"/>
                  </a:lnTo>
                  <a:close/>
                  <a:moveTo>
                    <a:pt x="311415" y="0"/>
                  </a:moveTo>
                  <a:lnTo>
                    <a:pt x="495912" y="0"/>
                  </a:lnTo>
                  <a:lnTo>
                    <a:pt x="402275" y="124934"/>
                  </a:lnTo>
                  <a:cubicBezTo>
                    <a:pt x="314594" y="254214"/>
                    <a:pt x="239555" y="392908"/>
                    <a:pt x="185314" y="540298"/>
                  </a:cubicBezTo>
                  <a:cubicBezTo>
                    <a:pt x="178231" y="558587"/>
                    <a:pt x="172225" y="577235"/>
                    <a:pt x="166038" y="595883"/>
                  </a:cubicBezTo>
                  <a:cubicBezTo>
                    <a:pt x="159583" y="614441"/>
                    <a:pt x="154204" y="633268"/>
                    <a:pt x="148646" y="652185"/>
                  </a:cubicBezTo>
                  <a:cubicBezTo>
                    <a:pt x="142728" y="670922"/>
                    <a:pt x="138336" y="690109"/>
                    <a:pt x="133674" y="709205"/>
                  </a:cubicBezTo>
                  <a:cubicBezTo>
                    <a:pt x="128653" y="728211"/>
                    <a:pt x="124798" y="747487"/>
                    <a:pt x="120942" y="766761"/>
                  </a:cubicBezTo>
                  <a:cubicBezTo>
                    <a:pt x="105343" y="843863"/>
                    <a:pt x="96198" y="922400"/>
                    <a:pt x="94585" y="1001294"/>
                  </a:cubicBezTo>
                  <a:cubicBezTo>
                    <a:pt x="90820" y="1159084"/>
                    <a:pt x="117446" y="1317771"/>
                    <a:pt x="171776" y="1466685"/>
                  </a:cubicBezTo>
                  <a:cubicBezTo>
                    <a:pt x="226017" y="1617572"/>
                    <a:pt x="278464" y="1769085"/>
                    <a:pt x="325621" y="1922482"/>
                  </a:cubicBezTo>
                  <a:lnTo>
                    <a:pt x="360407" y="2037777"/>
                  </a:lnTo>
                  <a:lnTo>
                    <a:pt x="394207" y="2153250"/>
                  </a:lnTo>
                  <a:cubicBezTo>
                    <a:pt x="416350" y="2230173"/>
                    <a:pt x="438316" y="2307274"/>
                    <a:pt x="463239" y="2382314"/>
                  </a:cubicBezTo>
                  <a:cubicBezTo>
                    <a:pt x="469066" y="2401320"/>
                    <a:pt x="475880" y="2419700"/>
                    <a:pt x="482694" y="2438168"/>
                  </a:cubicBezTo>
                  <a:cubicBezTo>
                    <a:pt x="489687" y="2456457"/>
                    <a:pt x="495693" y="2475285"/>
                    <a:pt x="503762" y="2492947"/>
                  </a:cubicBezTo>
                  <a:lnTo>
                    <a:pt x="526624" y="2546469"/>
                  </a:lnTo>
                  <a:cubicBezTo>
                    <a:pt x="535142" y="2563773"/>
                    <a:pt x="543927" y="2580896"/>
                    <a:pt x="552714" y="2598020"/>
                  </a:cubicBezTo>
                  <a:cubicBezTo>
                    <a:pt x="589740" y="2665350"/>
                    <a:pt x="631876" y="2728735"/>
                    <a:pt x="682800" y="2786472"/>
                  </a:cubicBezTo>
                  <a:cubicBezTo>
                    <a:pt x="731751" y="2845285"/>
                    <a:pt x="787874" y="2899166"/>
                    <a:pt x="845072" y="2951793"/>
                  </a:cubicBezTo>
                  <a:cubicBezTo>
                    <a:pt x="858968" y="2965240"/>
                    <a:pt x="874120" y="2977612"/>
                    <a:pt x="888913" y="2990343"/>
                  </a:cubicBezTo>
                  <a:lnTo>
                    <a:pt x="933381" y="3028177"/>
                  </a:lnTo>
                  <a:cubicBezTo>
                    <a:pt x="947905" y="3041087"/>
                    <a:pt x="963504" y="3052652"/>
                    <a:pt x="978836" y="3064576"/>
                  </a:cubicBezTo>
                  <a:lnTo>
                    <a:pt x="1024648" y="3100259"/>
                  </a:lnTo>
                  <a:cubicBezTo>
                    <a:pt x="1148101" y="3193318"/>
                    <a:pt x="1278546" y="3274275"/>
                    <a:pt x="1415716" y="3339363"/>
                  </a:cubicBezTo>
                  <a:cubicBezTo>
                    <a:pt x="1552886" y="3404272"/>
                    <a:pt x="1695972" y="3454389"/>
                    <a:pt x="1843093" y="3490339"/>
                  </a:cubicBezTo>
                  <a:cubicBezTo>
                    <a:pt x="1990214" y="3526380"/>
                    <a:pt x="2141370" y="3548524"/>
                    <a:pt x="2294498" y="3560001"/>
                  </a:cubicBezTo>
                  <a:cubicBezTo>
                    <a:pt x="2370882" y="3565917"/>
                    <a:pt x="2448432" y="3568697"/>
                    <a:pt x="2525265" y="3569952"/>
                  </a:cubicBezTo>
                  <a:cubicBezTo>
                    <a:pt x="2563458" y="3569503"/>
                    <a:pt x="2601650" y="3569862"/>
                    <a:pt x="2639842" y="3568786"/>
                  </a:cubicBezTo>
                  <a:lnTo>
                    <a:pt x="2754419" y="3563138"/>
                  </a:lnTo>
                  <a:cubicBezTo>
                    <a:pt x="2792432" y="3559283"/>
                    <a:pt x="2830534" y="3555607"/>
                    <a:pt x="2868727" y="3552290"/>
                  </a:cubicBezTo>
                  <a:cubicBezTo>
                    <a:pt x="2906740" y="3547359"/>
                    <a:pt x="2944573" y="3541621"/>
                    <a:pt x="2982586" y="3536331"/>
                  </a:cubicBezTo>
                  <a:cubicBezTo>
                    <a:pt x="2992179" y="3535255"/>
                    <a:pt x="3001593" y="3533373"/>
                    <a:pt x="3011007" y="3531581"/>
                  </a:cubicBezTo>
                  <a:lnTo>
                    <a:pt x="3039338" y="3526290"/>
                  </a:lnTo>
                  <a:lnTo>
                    <a:pt x="3095998" y="3515712"/>
                  </a:lnTo>
                  <a:cubicBezTo>
                    <a:pt x="3115005" y="3512663"/>
                    <a:pt x="3133473" y="3507374"/>
                    <a:pt x="3152301" y="3503160"/>
                  </a:cubicBezTo>
                  <a:lnTo>
                    <a:pt x="3208603" y="3490071"/>
                  </a:lnTo>
                  <a:cubicBezTo>
                    <a:pt x="3358054" y="3452596"/>
                    <a:pt x="3504638" y="3400776"/>
                    <a:pt x="3645752" y="3335508"/>
                  </a:cubicBezTo>
                  <a:cubicBezTo>
                    <a:pt x="3927981" y="3205242"/>
                    <a:pt x="4186989" y="3016970"/>
                    <a:pt x="4396778" y="2782347"/>
                  </a:cubicBezTo>
                  <a:lnTo>
                    <a:pt x="4447007" y="2720295"/>
                  </a:lnTo>
                  <a:lnTo>
                    <a:pt x="4447007" y="3050277"/>
                  </a:lnTo>
                  <a:lnTo>
                    <a:pt x="4430275" y="3068689"/>
                  </a:lnTo>
                  <a:cubicBezTo>
                    <a:pt x="3960637" y="3538371"/>
                    <a:pt x="3311838" y="3828870"/>
                    <a:pt x="2595194" y="3828870"/>
                  </a:cubicBezTo>
                  <a:cubicBezTo>
                    <a:pt x="1161907" y="3828870"/>
                    <a:pt x="0" y="2666874"/>
                    <a:pt x="0" y="1233408"/>
                  </a:cubicBezTo>
                  <a:cubicBezTo>
                    <a:pt x="0" y="875041"/>
                    <a:pt x="72620" y="533641"/>
                    <a:pt x="203943" y="22312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32" name="Group 31">
            <a:extLst>
              <a:ext uri="{FF2B5EF4-FFF2-40B4-BE49-F238E27FC236}">
                <a16:creationId xmlns:a16="http://schemas.microsoft.com/office/drawing/2014/main" id="{6958A1EF-1C74-4E85-B4BA-3605C96247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20814" y="3850399"/>
            <a:ext cx="2635088" cy="3016000"/>
            <a:chOff x="8694415" y="3850186"/>
            <a:chExt cx="3513450" cy="3016000"/>
          </a:xfrm>
        </p:grpSpPr>
        <p:sp>
          <p:nvSpPr>
            <p:cNvPr id="33" name="Freeform: Shape 32">
              <a:extLst>
                <a:ext uri="{FF2B5EF4-FFF2-40B4-BE49-F238E27FC236}">
                  <a16:creationId xmlns:a16="http://schemas.microsoft.com/office/drawing/2014/main" id="{55B2971E-D92D-4F44-8148-D075E79E02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51105" y="3853246"/>
              <a:ext cx="3456760" cy="3012940"/>
            </a:xfrm>
            <a:custGeom>
              <a:avLst/>
              <a:gdLst>
                <a:gd name="connsiteX0" fmla="*/ 3456760 w 3456760"/>
                <a:gd name="connsiteY0" fmla="*/ 2084159 h 3012940"/>
                <a:gd name="connsiteX1" fmla="*/ 3456760 w 3456760"/>
                <a:gd name="connsiteY1" fmla="*/ 2868171 h 3012940"/>
                <a:gd name="connsiteX2" fmla="*/ 3420868 w 3456760"/>
                <a:gd name="connsiteY2" fmla="*/ 2929680 h 3012940"/>
                <a:gd name="connsiteX3" fmla="*/ 3360500 w 3456760"/>
                <a:gd name="connsiteY3" fmla="*/ 3012940 h 3012940"/>
                <a:gd name="connsiteX4" fmla="*/ 3103825 w 3456760"/>
                <a:gd name="connsiteY4" fmla="*/ 3012940 h 3012940"/>
                <a:gd name="connsiteX5" fmla="*/ 3150117 w 3456760"/>
                <a:gd name="connsiteY5" fmla="*/ 2950711 h 3012940"/>
                <a:gd name="connsiteX6" fmla="*/ 3237625 w 3456760"/>
                <a:gd name="connsiteY6" fmla="*/ 2813843 h 3012940"/>
                <a:gd name="connsiteX7" fmla="*/ 3371043 w 3456760"/>
                <a:gd name="connsiteY7" fmla="*/ 2518944 h 3012940"/>
                <a:gd name="connsiteX8" fmla="*/ 3445282 w 3456760"/>
                <a:gd name="connsiteY8" fmla="*/ 2205203 h 3012940"/>
                <a:gd name="connsiteX9" fmla="*/ 1875913 w 3456760"/>
                <a:gd name="connsiteY9" fmla="*/ 58 h 3012940"/>
                <a:gd name="connsiteX10" fmla="*/ 2231451 w 3456760"/>
                <a:gd name="connsiteY10" fmla="*/ 33296 h 3012940"/>
                <a:gd name="connsiteX11" fmla="*/ 2578961 w 3456760"/>
                <a:gd name="connsiteY11" fmla="*/ 129296 h 3012940"/>
                <a:gd name="connsiteX12" fmla="*/ 2902455 w 3456760"/>
                <a:gd name="connsiteY12" fmla="*/ 297611 h 3012940"/>
                <a:gd name="connsiteX13" fmla="*/ 3047749 w 3456760"/>
                <a:gd name="connsiteY13" fmla="*/ 409733 h 3012940"/>
                <a:gd name="connsiteX14" fmla="*/ 3177982 w 3456760"/>
                <a:gd name="connsiteY14" fmla="*/ 539303 h 3012940"/>
                <a:gd name="connsiteX15" fmla="*/ 3402955 w 3456760"/>
                <a:gd name="connsiteY15" fmla="*/ 829707 h 3012940"/>
                <a:gd name="connsiteX16" fmla="*/ 3456760 w 3456760"/>
                <a:gd name="connsiteY16" fmla="*/ 922637 h 3012940"/>
                <a:gd name="connsiteX17" fmla="*/ 3456760 w 3456760"/>
                <a:gd name="connsiteY17" fmla="*/ 1792893 h 3012940"/>
                <a:gd name="connsiteX18" fmla="*/ 3452115 w 3456760"/>
                <a:gd name="connsiteY18" fmla="*/ 1723478 h 3012940"/>
                <a:gd name="connsiteX19" fmla="*/ 3428033 w 3456760"/>
                <a:gd name="connsiteY19" fmla="*/ 1564120 h 3012940"/>
                <a:gd name="connsiteX20" fmla="*/ 3337141 w 3456760"/>
                <a:gd name="connsiteY20" fmla="*/ 1254625 h 3012940"/>
                <a:gd name="connsiteX21" fmla="*/ 2998986 w 3456760"/>
                <a:gd name="connsiteY21" fmla="*/ 708281 h 3012940"/>
                <a:gd name="connsiteX22" fmla="*/ 2884741 w 3456760"/>
                <a:gd name="connsiteY22" fmla="*/ 595165 h 3012940"/>
                <a:gd name="connsiteX23" fmla="*/ 2764062 w 3456760"/>
                <a:gd name="connsiteY23" fmla="*/ 489080 h 3012940"/>
                <a:gd name="connsiteX24" fmla="*/ 2499017 w 3456760"/>
                <a:gd name="connsiteY24" fmla="*/ 305307 h 3012940"/>
                <a:gd name="connsiteX25" fmla="*/ 2199407 w 3456760"/>
                <a:gd name="connsiteY25" fmla="*/ 179452 h 3012940"/>
                <a:gd name="connsiteX26" fmla="*/ 1875913 w 3456760"/>
                <a:gd name="connsiteY26" fmla="*/ 136793 h 3012940"/>
                <a:gd name="connsiteX27" fmla="*/ 1714962 w 3456760"/>
                <a:gd name="connsiteY27" fmla="*/ 150592 h 3012940"/>
                <a:gd name="connsiteX28" fmla="*/ 1556732 w 3456760"/>
                <a:gd name="connsiteY28" fmla="*/ 186949 h 3012940"/>
                <a:gd name="connsiteX29" fmla="*/ 1403610 w 3456760"/>
                <a:gd name="connsiteY29" fmla="*/ 243143 h 3012940"/>
                <a:gd name="connsiteX30" fmla="*/ 1366324 w 3456760"/>
                <a:gd name="connsiteY30" fmla="*/ 259928 h 3012940"/>
                <a:gd name="connsiteX31" fmla="*/ 1329437 w 3456760"/>
                <a:gd name="connsiteY31" fmla="*/ 277708 h 3012940"/>
                <a:gd name="connsiteX32" fmla="*/ 1293147 w 3456760"/>
                <a:gd name="connsiteY32" fmla="*/ 296683 h 3012940"/>
                <a:gd name="connsiteX33" fmla="*/ 1257321 w 3456760"/>
                <a:gd name="connsiteY33" fmla="*/ 316586 h 3012940"/>
                <a:gd name="connsiteX34" fmla="*/ 989557 w 3456760"/>
                <a:gd name="connsiteY34" fmla="*/ 505931 h 3012940"/>
                <a:gd name="connsiteX35" fmla="*/ 758281 w 3456760"/>
                <a:gd name="connsiteY35" fmla="*/ 738401 h 3012940"/>
                <a:gd name="connsiteX36" fmla="*/ 656973 w 3456760"/>
                <a:gd name="connsiteY36" fmla="*/ 866843 h 3012940"/>
                <a:gd name="connsiteX37" fmla="*/ 566148 w 3456760"/>
                <a:gd name="connsiteY37" fmla="*/ 1002185 h 3012940"/>
                <a:gd name="connsiteX38" fmla="*/ 417206 w 3456760"/>
                <a:gd name="connsiteY38" fmla="*/ 1289124 h 3012940"/>
                <a:gd name="connsiteX39" fmla="*/ 316097 w 3456760"/>
                <a:gd name="connsiteY39" fmla="*/ 1591719 h 3012940"/>
                <a:gd name="connsiteX40" fmla="*/ 278945 w 3456760"/>
                <a:gd name="connsiteY40" fmla="*/ 1745770 h 3012940"/>
                <a:gd name="connsiteX41" fmla="*/ 255193 w 3456760"/>
                <a:gd name="connsiteY41" fmla="*/ 1902607 h 3012940"/>
                <a:gd name="connsiteX42" fmla="*/ 244844 w 3456760"/>
                <a:gd name="connsiteY42" fmla="*/ 2061966 h 3012940"/>
                <a:gd name="connsiteX43" fmla="*/ 250417 w 3456760"/>
                <a:gd name="connsiteY43" fmla="*/ 2223447 h 3012940"/>
                <a:gd name="connsiteX44" fmla="*/ 282129 w 3456760"/>
                <a:gd name="connsiteY44" fmla="*/ 2381810 h 3012940"/>
                <a:gd name="connsiteX45" fmla="*/ 346550 w 3456760"/>
                <a:gd name="connsiteY45" fmla="*/ 2519408 h 3012940"/>
                <a:gd name="connsiteX46" fmla="*/ 448255 w 3456760"/>
                <a:gd name="connsiteY46" fmla="*/ 2619787 h 3012940"/>
                <a:gd name="connsiteX47" fmla="*/ 515064 w 3456760"/>
                <a:gd name="connsiteY47" fmla="*/ 2658731 h 3012940"/>
                <a:gd name="connsiteX48" fmla="*/ 590231 w 3456760"/>
                <a:gd name="connsiteY48" fmla="*/ 2696347 h 3012940"/>
                <a:gd name="connsiteX49" fmla="*/ 749324 w 3456760"/>
                <a:gd name="connsiteY49" fmla="*/ 2784386 h 3012940"/>
                <a:gd name="connsiteX50" fmla="*/ 897139 w 3456760"/>
                <a:gd name="connsiteY50" fmla="*/ 2899958 h 3012940"/>
                <a:gd name="connsiteX51" fmla="*/ 930510 w 3456760"/>
                <a:gd name="connsiteY51" fmla="*/ 2932334 h 3012940"/>
                <a:gd name="connsiteX52" fmla="*/ 961625 w 3456760"/>
                <a:gd name="connsiteY52" fmla="*/ 2964245 h 3012940"/>
                <a:gd name="connsiteX53" fmla="*/ 1006445 w 3456760"/>
                <a:gd name="connsiteY53" fmla="*/ 3012940 h 3012940"/>
                <a:gd name="connsiteX54" fmla="*/ 723915 w 3456760"/>
                <a:gd name="connsiteY54" fmla="*/ 3012940 h 3012940"/>
                <a:gd name="connsiteX55" fmla="*/ 702419 w 3456760"/>
                <a:gd name="connsiteY55" fmla="*/ 2992574 h 3012940"/>
                <a:gd name="connsiteX56" fmla="*/ 641980 w 3456760"/>
                <a:gd name="connsiteY56" fmla="*/ 2943015 h 3012940"/>
                <a:gd name="connsiteX57" fmla="*/ 507102 w 3456760"/>
                <a:gd name="connsiteY57" fmla="*/ 2853649 h 3012940"/>
                <a:gd name="connsiteX58" fmla="*/ 353648 w 3456760"/>
                <a:gd name="connsiteY58" fmla="*/ 2755460 h 3012940"/>
                <a:gd name="connsiteX59" fmla="*/ 315169 w 3456760"/>
                <a:gd name="connsiteY59" fmla="*/ 2724279 h 3012940"/>
                <a:gd name="connsiteX60" fmla="*/ 278679 w 3456760"/>
                <a:gd name="connsiteY60" fmla="*/ 2689448 h 3012940"/>
                <a:gd name="connsiteX61" fmla="*/ 215321 w 3456760"/>
                <a:gd name="connsiteY61" fmla="*/ 2611095 h 3012940"/>
                <a:gd name="connsiteX62" fmla="*/ 165828 w 3456760"/>
                <a:gd name="connsiteY62" fmla="*/ 2526175 h 3012940"/>
                <a:gd name="connsiteX63" fmla="*/ 127349 w 3456760"/>
                <a:gd name="connsiteY63" fmla="*/ 2438999 h 3012940"/>
                <a:gd name="connsiteX64" fmla="*/ 66179 w 3456760"/>
                <a:gd name="connsiteY64" fmla="*/ 2263586 h 3012940"/>
                <a:gd name="connsiteX65" fmla="*/ 20269 w 3456760"/>
                <a:gd name="connsiteY65" fmla="*/ 2082134 h 3012940"/>
                <a:gd name="connsiteX66" fmla="*/ 565 w 3456760"/>
                <a:gd name="connsiteY66" fmla="*/ 1894713 h 3012940"/>
                <a:gd name="connsiteX67" fmla="*/ 35860 w 3456760"/>
                <a:gd name="connsiteY67" fmla="*/ 1519736 h 3012940"/>
                <a:gd name="connsiteX68" fmla="*/ 47271 w 3456760"/>
                <a:gd name="connsiteY68" fmla="*/ 1474091 h 3012940"/>
                <a:gd name="connsiteX69" fmla="*/ 60275 w 3456760"/>
                <a:gd name="connsiteY69" fmla="*/ 1428977 h 3012940"/>
                <a:gd name="connsiteX70" fmla="*/ 74937 w 3456760"/>
                <a:gd name="connsiteY70" fmla="*/ 1384460 h 3012940"/>
                <a:gd name="connsiteX71" fmla="*/ 90925 w 3456760"/>
                <a:gd name="connsiteY71" fmla="*/ 1340474 h 3012940"/>
                <a:gd name="connsiteX72" fmla="*/ 164965 w 3456760"/>
                <a:gd name="connsiteY72" fmla="*/ 1169638 h 3012940"/>
                <a:gd name="connsiteX73" fmla="*/ 356369 w 3456760"/>
                <a:gd name="connsiteY73" fmla="*/ 855234 h 3012940"/>
                <a:gd name="connsiteX74" fmla="*/ 595406 w 3456760"/>
                <a:gd name="connsiteY74" fmla="*/ 580834 h 3012940"/>
                <a:gd name="connsiteX75" fmla="*/ 872857 w 3456760"/>
                <a:gd name="connsiteY75" fmla="*/ 350089 h 3012940"/>
                <a:gd name="connsiteX76" fmla="*/ 1023989 w 3456760"/>
                <a:gd name="connsiteY76" fmla="*/ 252696 h 3012940"/>
                <a:gd name="connsiteX77" fmla="*/ 1182352 w 3456760"/>
                <a:gd name="connsiteY77" fmla="*/ 168173 h 3012940"/>
                <a:gd name="connsiteX78" fmla="*/ 1519048 w 3456760"/>
                <a:gd name="connsiteY78" fmla="*/ 45172 h 3012940"/>
                <a:gd name="connsiteX79" fmla="*/ 1695723 w 3456760"/>
                <a:gd name="connsiteY79" fmla="*/ 11336 h 3012940"/>
                <a:gd name="connsiteX80" fmla="*/ 1875913 w 3456760"/>
                <a:gd name="connsiteY80" fmla="*/ 58 h 301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456760" h="3012940">
                  <a:moveTo>
                    <a:pt x="3456760" y="2084159"/>
                  </a:moveTo>
                  <a:lnTo>
                    <a:pt x="3456760" y="2868171"/>
                  </a:lnTo>
                  <a:lnTo>
                    <a:pt x="3420868" y="2929680"/>
                  </a:lnTo>
                  <a:lnTo>
                    <a:pt x="3360500" y="3012940"/>
                  </a:lnTo>
                  <a:lnTo>
                    <a:pt x="3103825" y="3012940"/>
                  </a:lnTo>
                  <a:lnTo>
                    <a:pt x="3150117" y="2950711"/>
                  </a:lnTo>
                  <a:cubicBezTo>
                    <a:pt x="3181432" y="2906459"/>
                    <a:pt x="3210557" y="2860682"/>
                    <a:pt x="3237625" y="2813843"/>
                  </a:cubicBezTo>
                  <a:cubicBezTo>
                    <a:pt x="3291563" y="2719966"/>
                    <a:pt x="3336146" y="2620981"/>
                    <a:pt x="3371043" y="2518944"/>
                  </a:cubicBezTo>
                  <a:cubicBezTo>
                    <a:pt x="3406007" y="2416906"/>
                    <a:pt x="3430554" y="2311619"/>
                    <a:pt x="3445282" y="2205203"/>
                  </a:cubicBezTo>
                  <a:close/>
                  <a:moveTo>
                    <a:pt x="1875913" y="58"/>
                  </a:moveTo>
                  <a:cubicBezTo>
                    <a:pt x="1994868" y="986"/>
                    <a:pt x="2113757" y="12000"/>
                    <a:pt x="2231451" y="33296"/>
                  </a:cubicBezTo>
                  <a:cubicBezTo>
                    <a:pt x="2349013" y="54659"/>
                    <a:pt x="2465911" y="85509"/>
                    <a:pt x="2578961" y="129296"/>
                  </a:cubicBezTo>
                  <a:cubicBezTo>
                    <a:pt x="2692011" y="172951"/>
                    <a:pt x="2801147" y="229078"/>
                    <a:pt x="2902455" y="297611"/>
                  </a:cubicBezTo>
                  <a:cubicBezTo>
                    <a:pt x="2953009" y="331911"/>
                    <a:pt x="3002303" y="368600"/>
                    <a:pt x="3047749" y="409733"/>
                  </a:cubicBezTo>
                  <a:cubicBezTo>
                    <a:pt x="3093194" y="450866"/>
                    <a:pt x="3136052" y="494653"/>
                    <a:pt x="3177982" y="539303"/>
                  </a:cubicBezTo>
                  <a:cubicBezTo>
                    <a:pt x="3261476" y="628967"/>
                    <a:pt x="3336776" y="726310"/>
                    <a:pt x="3402955" y="829707"/>
                  </a:cubicBezTo>
                  <a:lnTo>
                    <a:pt x="3456760" y="922637"/>
                  </a:lnTo>
                  <a:lnTo>
                    <a:pt x="3456760" y="1792893"/>
                  </a:lnTo>
                  <a:lnTo>
                    <a:pt x="3452115" y="1723478"/>
                  </a:lnTo>
                  <a:cubicBezTo>
                    <a:pt x="3446277" y="1670071"/>
                    <a:pt x="3438316" y="1616930"/>
                    <a:pt x="3428033" y="1564120"/>
                  </a:cubicBezTo>
                  <a:cubicBezTo>
                    <a:pt x="3407334" y="1458566"/>
                    <a:pt x="3376749" y="1354804"/>
                    <a:pt x="3337141" y="1254625"/>
                  </a:cubicBezTo>
                  <a:cubicBezTo>
                    <a:pt x="3257993" y="1054199"/>
                    <a:pt x="3143019" y="867706"/>
                    <a:pt x="2998986" y="708281"/>
                  </a:cubicBezTo>
                  <a:cubicBezTo>
                    <a:pt x="2963226" y="668209"/>
                    <a:pt x="2924481" y="630991"/>
                    <a:pt x="2884741" y="595165"/>
                  </a:cubicBezTo>
                  <a:cubicBezTo>
                    <a:pt x="2845001" y="559338"/>
                    <a:pt x="2805526" y="523115"/>
                    <a:pt x="2764062" y="489080"/>
                  </a:cubicBezTo>
                  <a:cubicBezTo>
                    <a:pt x="2681397" y="420879"/>
                    <a:pt x="2593225" y="358449"/>
                    <a:pt x="2499017" y="305307"/>
                  </a:cubicBezTo>
                  <a:cubicBezTo>
                    <a:pt x="2404874" y="252298"/>
                    <a:pt x="2304562" y="208246"/>
                    <a:pt x="2199407" y="179452"/>
                  </a:cubicBezTo>
                  <a:cubicBezTo>
                    <a:pt x="2094384" y="150393"/>
                    <a:pt x="1985115" y="135997"/>
                    <a:pt x="1875913" y="136793"/>
                  </a:cubicBezTo>
                  <a:cubicBezTo>
                    <a:pt x="1822174" y="137457"/>
                    <a:pt x="1768369" y="142034"/>
                    <a:pt x="1714962" y="150592"/>
                  </a:cubicBezTo>
                  <a:cubicBezTo>
                    <a:pt x="1661621" y="159284"/>
                    <a:pt x="1608679" y="171292"/>
                    <a:pt x="1556732" y="186949"/>
                  </a:cubicBezTo>
                  <a:cubicBezTo>
                    <a:pt x="1504784" y="202673"/>
                    <a:pt x="1453500" y="221249"/>
                    <a:pt x="1403610" y="243143"/>
                  </a:cubicBezTo>
                  <a:cubicBezTo>
                    <a:pt x="1391203" y="248782"/>
                    <a:pt x="1378664" y="254089"/>
                    <a:pt x="1366324" y="259928"/>
                  </a:cubicBezTo>
                  <a:lnTo>
                    <a:pt x="1329437" y="277708"/>
                  </a:lnTo>
                  <a:lnTo>
                    <a:pt x="1293147" y="296683"/>
                  </a:lnTo>
                  <a:cubicBezTo>
                    <a:pt x="1281138" y="303118"/>
                    <a:pt x="1269263" y="309951"/>
                    <a:pt x="1257321" y="316586"/>
                  </a:cubicBezTo>
                  <a:cubicBezTo>
                    <a:pt x="1162383" y="370855"/>
                    <a:pt x="1072751" y="434678"/>
                    <a:pt x="989557" y="505931"/>
                  </a:cubicBezTo>
                  <a:cubicBezTo>
                    <a:pt x="906162" y="576920"/>
                    <a:pt x="828805" y="655007"/>
                    <a:pt x="758281" y="738401"/>
                  </a:cubicBezTo>
                  <a:cubicBezTo>
                    <a:pt x="722919" y="779999"/>
                    <a:pt x="688885" y="822725"/>
                    <a:pt x="656973" y="866843"/>
                  </a:cubicBezTo>
                  <a:cubicBezTo>
                    <a:pt x="625062" y="910963"/>
                    <a:pt x="594875" y="956209"/>
                    <a:pt x="566148" y="1002185"/>
                  </a:cubicBezTo>
                  <a:cubicBezTo>
                    <a:pt x="509026" y="1094338"/>
                    <a:pt x="459135" y="1190470"/>
                    <a:pt x="417206" y="1289124"/>
                  </a:cubicBezTo>
                  <a:cubicBezTo>
                    <a:pt x="375277" y="1387843"/>
                    <a:pt x="343298" y="1489681"/>
                    <a:pt x="316097" y="1591719"/>
                  </a:cubicBezTo>
                  <a:cubicBezTo>
                    <a:pt x="302497" y="1642737"/>
                    <a:pt x="289693" y="1693955"/>
                    <a:pt x="278945" y="1745770"/>
                  </a:cubicBezTo>
                  <a:cubicBezTo>
                    <a:pt x="268065" y="1797518"/>
                    <a:pt x="260303" y="1849864"/>
                    <a:pt x="255193" y="1902607"/>
                  </a:cubicBezTo>
                  <a:cubicBezTo>
                    <a:pt x="250085" y="1955351"/>
                    <a:pt x="246503" y="2008360"/>
                    <a:pt x="244844" y="2061966"/>
                  </a:cubicBezTo>
                  <a:cubicBezTo>
                    <a:pt x="243716" y="2115505"/>
                    <a:pt x="244911" y="2169509"/>
                    <a:pt x="250417" y="2223447"/>
                  </a:cubicBezTo>
                  <a:cubicBezTo>
                    <a:pt x="256123" y="2277186"/>
                    <a:pt x="266273" y="2331455"/>
                    <a:pt x="282129" y="2381810"/>
                  </a:cubicBezTo>
                  <a:cubicBezTo>
                    <a:pt x="298118" y="2432166"/>
                    <a:pt x="319481" y="2479137"/>
                    <a:pt x="346550" y="2519408"/>
                  </a:cubicBezTo>
                  <a:cubicBezTo>
                    <a:pt x="373817" y="2559679"/>
                    <a:pt x="407122" y="2592320"/>
                    <a:pt x="448255" y="2619787"/>
                  </a:cubicBezTo>
                  <a:cubicBezTo>
                    <a:pt x="468689" y="2633652"/>
                    <a:pt x="491179" y="2646258"/>
                    <a:pt x="515064" y="2658731"/>
                  </a:cubicBezTo>
                  <a:cubicBezTo>
                    <a:pt x="538881" y="2671270"/>
                    <a:pt x="564225" y="2683609"/>
                    <a:pt x="590231" y="2696347"/>
                  </a:cubicBezTo>
                  <a:cubicBezTo>
                    <a:pt x="642311" y="2721957"/>
                    <a:pt x="697112" y="2750352"/>
                    <a:pt x="749324" y="2784386"/>
                  </a:cubicBezTo>
                  <a:cubicBezTo>
                    <a:pt x="801603" y="2818354"/>
                    <a:pt x="851627" y="2857099"/>
                    <a:pt x="897139" y="2899958"/>
                  </a:cubicBezTo>
                  <a:cubicBezTo>
                    <a:pt x="908484" y="2910573"/>
                    <a:pt x="920028" y="2921719"/>
                    <a:pt x="930510" y="2932334"/>
                  </a:cubicBezTo>
                  <a:lnTo>
                    <a:pt x="961625" y="2964245"/>
                  </a:lnTo>
                  <a:lnTo>
                    <a:pt x="1006445" y="3012940"/>
                  </a:lnTo>
                  <a:lnTo>
                    <a:pt x="723915" y="3012940"/>
                  </a:lnTo>
                  <a:lnTo>
                    <a:pt x="702419" y="2992574"/>
                  </a:lnTo>
                  <a:cubicBezTo>
                    <a:pt x="682980" y="2975325"/>
                    <a:pt x="662945" y="2958738"/>
                    <a:pt x="641980" y="2943015"/>
                  </a:cubicBezTo>
                  <a:cubicBezTo>
                    <a:pt x="600315" y="2911302"/>
                    <a:pt x="555599" y="2882575"/>
                    <a:pt x="507102" y="2853649"/>
                  </a:cubicBezTo>
                  <a:cubicBezTo>
                    <a:pt x="458870" y="2824392"/>
                    <a:pt x="405927" y="2794869"/>
                    <a:pt x="353648" y="2755460"/>
                  </a:cubicBezTo>
                  <a:cubicBezTo>
                    <a:pt x="340645" y="2745575"/>
                    <a:pt x="327708" y="2735292"/>
                    <a:pt x="315169" y="2724279"/>
                  </a:cubicBezTo>
                  <a:cubicBezTo>
                    <a:pt x="302629" y="2713199"/>
                    <a:pt x="290422" y="2701523"/>
                    <a:pt x="278679" y="2689448"/>
                  </a:cubicBezTo>
                  <a:cubicBezTo>
                    <a:pt x="255260" y="2665166"/>
                    <a:pt x="233963" y="2638695"/>
                    <a:pt x="215321" y="2611095"/>
                  </a:cubicBezTo>
                  <a:cubicBezTo>
                    <a:pt x="196413" y="2583629"/>
                    <a:pt x="180357" y="2554969"/>
                    <a:pt x="165828" y="2526175"/>
                  </a:cubicBezTo>
                  <a:cubicBezTo>
                    <a:pt x="151564" y="2497315"/>
                    <a:pt x="138959" y="2468124"/>
                    <a:pt x="127349" y="2438999"/>
                  </a:cubicBezTo>
                  <a:cubicBezTo>
                    <a:pt x="104128" y="2380683"/>
                    <a:pt x="84490" y="2322897"/>
                    <a:pt x="66179" y="2263586"/>
                  </a:cubicBezTo>
                  <a:cubicBezTo>
                    <a:pt x="47802" y="2204407"/>
                    <a:pt x="31813" y="2143834"/>
                    <a:pt x="20269" y="2082134"/>
                  </a:cubicBezTo>
                  <a:cubicBezTo>
                    <a:pt x="8792" y="2020434"/>
                    <a:pt x="2223" y="1957607"/>
                    <a:pt x="565" y="1894713"/>
                  </a:cubicBezTo>
                  <a:cubicBezTo>
                    <a:pt x="-2619" y="1768924"/>
                    <a:pt x="7465" y="1642074"/>
                    <a:pt x="35860" y="1519736"/>
                  </a:cubicBezTo>
                  <a:cubicBezTo>
                    <a:pt x="39575" y="1504476"/>
                    <a:pt x="43025" y="1489151"/>
                    <a:pt x="47271" y="1474091"/>
                  </a:cubicBezTo>
                  <a:lnTo>
                    <a:pt x="60275" y="1428977"/>
                  </a:lnTo>
                  <a:lnTo>
                    <a:pt x="74937" y="1384460"/>
                  </a:lnTo>
                  <a:cubicBezTo>
                    <a:pt x="79847" y="1369599"/>
                    <a:pt x="85485" y="1355069"/>
                    <a:pt x="90925" y="1340474"/>
                  </a:cubicBezTo>
                  <a:cubicBezTo>
                    <a:pt x="113151" y="1282224"/>
                    <a:pt x="137765" y="1225168"/>
                    <a:pt x="164965" y="1169638"/>
                  </a:cubicBezTo>
                  <a:cubicBezTo>
                    <a:pt x="219832" y="1058777"/>
                    <a:pt x="283855" y="953489"/>
                    <a:pt x="356369" y="855234"/>
                  </a:cubicBezTo>
                  <a:cubicBezTo>
                    <a:pt x="428617" y="756845"/>
                    <a:pt x="509026" y="665356"/>
                    <a:pt x="595406" y="580834"/>
                  </a:cubicBezTo>
                  <a:cubicBezTo>
                    <a:pt x="681786" y="496312"/>
                    <a:pt x="774933" y="419486"/>
                    <a:pt x="872857" y="350089"/>
                  </a:cubicBezTo>
                  <a:cubicBezTo>
                    <a:pt x="921819" y="315391"/>
                    <a:pt x="972307" y="282949"/>
                    <a:pt x="1023989" y="252696"/>
                  </a:cubicBezTo>
                  <a:cubicBezTo>
                    <a:pt x="1075538" y="222178"/>
                    <a:pt x="1128481" y="194181"/>
                    <a:pt x="1182352" y="168173"/>
                  </a:cubicBezTo>
                  <a:cubicBezTo>
                    <a:pt x="1290228" y="116492"/>
                    <a:pt x="1402813" y="74563"/>
                    <a:pt x="1519048" y="45172"/>
                  </a:cubicBezTo>
                  <a:cubicBezTo>
                    <a:pt x="1577166" y="30576"/>
                    <a:pt x="1636079" y="18833"/>
                    <a:pt x="1695723" y="11336"/>
                  </a:cubicBezTo>
                  <a:cubicBezTo>
                    <a:pt x="1755299" y="3508"/>
                    <a:pt x="1815540" y="-539"/>
                    <a:pt x="1875913" y="5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33">
              <a:extLst>
                <a:ext uri="{FF2B5EF4-FFF2-40B4-BE49-F238E27FC236}">
                  <a16:creationId xmlns:a16="http://schemas.microsoft.com/office/drawing/2014/main" id="{F7B1333C-C3A9-4254-9B08-9145648FC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38941" y="3877387"/>
              <a:ext cx="3468924" cy="2988799"/>
            </a:xfrm>
            <a:custGeom>
              <a:avLst/>
              <a:gdLst>
                <a:gd name="connsiteX0" fmla="*/ 1891858 w 3468924"/>
                <a:gd name="connsiteY0" fmla="*/ 0 h 2988799"/>
                <a:gd name="connsiteX1" fmla="*/ 3434545 w 3468924"/>
                <a:gd name="connsiteY1" fmla="*/ 834815 h 2988799"/>
                <a:gd name="connsiteX2" fmla="*/ 3468924 w 3468924"/>
                <a:gd name="connsiteY2" fmla="*/ 892408 h 2988799"/>
                <a:gd name="connsiteX3" fmla="*/ 3468924 w 3468924"/>
                <a:gd name="connsiteY3" fmla="*/ 2896107 h 2988799"/>
                <a:gd name="connsiteX4" fmla="*/ 3408623 w 3468924"/>
                <a:gd name="connsiteY4" fmla="*/ 2988799 h 2988799"/>
                <a:gd name="connsiteX5" fmla="*/ 2978486 w 3468924"/>
                <a:gd name="connsiteY5" fmla="*/ 2988799 h 2988799"/>
                <a:gd name="connsiteX6" fmla="*/ 3044321 w 3468924"/>
                <a:gd name="connsiteY6" fmla="*/ 2919471 h 2988799"/>
                <a:gd name="connsiteX7" fmla="*/ 3320180 w 3468924"/>
                <a:gd name="connsiteY7" fmla="*/ 2451281 h 2988799"/>
                <a:gd name="connsiteX8" fmla="*/ 3420559 w 3468924"/>
                <a:gd name="connsiteY8" fmla="*/ 1893460 h 2988799"/>
                <a:gd name="connsiteX9" fmla="*/ 3299746 w 3468924"/>
                <a:gd name="connsiteY9" fmla="*/ 1283758 h 2988799"/>
                <a:gd name="connsiteX10" fmla="*/ 2970746 w 3468924"/>
                <a:gd name="connsiteY10" fmla="*/ 787106 h 2988799"/>
                <a:gd name="connsiteX11" fmla="*/ 1891858 w 3468924"/>
                <a:gd name="connsiteY11" fmla="*/ 331721 h 2988799"/>
                <a:gd name="connsiteX12" fmla="*/ 1238236 w 3468924"/>
                <a:gd name="connsiteY12" fmla="*/ 518811 h 2988799"/>
                <a:gd name="connsiteX13" fmla="*/ 658721 w 3468924"/>
                <a:gd name="connsiteY13" fmla="*/ 1025348 h 2988799"/>
                <a:gd name="connsiteX14" fmla="*/ 369925 w 3468924"/>
                <a:gd name="connsiteY14" fmla="*/ 1613687 h 2988799"/>
                <a:gd name="connsiteX15" fmla="*/ 374702 w 3468924"/>
                <a:gd name="connsiteY15" fmla="*/ 2234668 h 2988799"/>
                <a:gd name="connsiteX16" fmla="*/ 457433 w 3468924"/>
                <a:gd name="connsiteY16" fmla="*/ 2413398 h 2988799"/>
                <a:gd name="connsiteX17" fmla="*/ 595297 w 3468924"/>
                <a:gd name="connsiteY17" fmla="*/ 2501371 h 2988799"/>
                <a:gd name="connsiteX18" fmla="*/ 1022685 w 3468924"/>
                <a:gd name="connsiteY18" fmla="*/ 2809141 h 2988799"/>
                <a:gd name="connsiteX19" fmla="*/ 1190711 w 3468924"/>
                <a:gd name="connsiteY19" fmla="*/ 2988799 h 2988799"/>
                <a:gd name="connsiteX20" fmla="*/ 730415 w 3468924"/>
                <a:gd name="connsiteY20" fmla="*/ 2988799 h 2988799"/>
                <a:gd name="connsiteX21" fmla="*/ 723963 w 3468924"/>
                <a:gd name="connsiteY21" fmla="*/ 2982673 h 2988799"/>
                <a:gd name="connsiteX22" fmla="*/ 55255 w 3468924"/>
                <a:gd name="connsiteY22" fmla="*/ 2324034 h 2988799"/>
                <a:gd name="connsiteX23" fmla="*/ 1891858 w 3468924"/>
                <a:gd name="connsiteY23" fmla="*/ 0 h 298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68924" h="2988799">
                  <a:moveTo>
                    <a:pt x="1891858" y="0"/>
                  </a:moveTo>
                  <a:cubicBezTo>
                    <a:pt x="2534027" y="0"/>
                    <a:pt x="3100212" y="331151"/>
                    <a:pt x="3434545" y="834815"/>
                  </a:cubicBezTo>
                  <a:lnTo>
                    <a:pt x="3468924" y="892408"/>
                  </a:lnTo>
                  <a:lnTo>
                    <a:pt x="3468924" y="2896107"/>
                  </a:lnTo>
                  <a:lnTo>
                    <a:pt x="3408623" y="2988799"/>
                  </a:lnTo>
                  <a:lnTo>
                    <a:pt x="2978486" y="2988799"/>
                  </a:lnTo>
                  <a:lnTo>
                    <a:pt x="3044321" y="2919471"/>
                  </a:lnTo>
                  <a:cubicBezTo>
                    <a:pt x="3163144" y="2780348"/>
                    <a:pt x="3255959" y="2622780"/>
                    <a:pt x="3320180" y="2451281"/>
                  </a:cubicBezTo>
                  <a:cubicBezTo>
                    <a:pt x="3386790" y="2273545"/>
                    <a:pt x="3420559" y="2085858"/>
                    <a:pt x="3420559" y="1893460"/>
                  </a:cubicBezTo>
                  <a:cubicBezTo>
                    <a:pt x="3420559" y="1681756"/>
                    <a:pt x="3379890" y="1476620"/>
                    <a:pt x="3299746" y="1283758"/>
                  </a:cubicBezTo>
                  <a:cubicBezTo>
                    <a:pt x="3222389" y="1097663"/>
                    <a:pt x="3111727" y="930543"/>
                    <a:pt x="2970746" y="787106"/>
                  </a:cubicBezTo>
                  <a:cubicBezTo>
                    <a:pt x="2682216" y="493468"/>
                    <a:pt x="2299078" y="331721"/>
                    <a:pt x="1891858" y="331721"/>
                  </a:cubicBezTo>
                  <a:cubicBezTo>
                    <a:pt x="1682941" y="331721"/>
                    <a:pt x="1456907" y="396406"/>
                    <a:pt x="1238236" y="518811"/>
                  </a:cubicBezTo>
                  <a:cubicBezTo>
                    <a:pt x="1016382" y="643007"/>
                    <a:pt x="815957" y="818155"/>
                    <a:pt x="658721" y="1025348"/>
                  </a:cubicBezTo>
                  <a:cubicBezTo>
                    <a:pt x="519664" y="1208590"/>
                    <a:pt x="419816" y="1412001"/>
                    <a:pt x="369925" y="1613687"/>
                  </a:cubicBezTo>
                  <a:cubicBezTo>
                    <a:pt x="317381" y="1826254"/>
                    <a:pt x="318973" y="2035171"/>
                    <a:pt x="374702" y="2234668"/>
                  </a:cubicBezTo>
                  <a:cubicBezTo>
                    <a:pt x="398785" y="2320915"/>
                    <a:pt x="426649" y="2381089"/>
                    <a:pt x="457433" y="2413398"/>
                  </a:cubicBezTo>
                  <a:cubicBezTo>
                    <a:pt x="483639" y="2440931"/>
                    <a:pt x="524839" y="2463621"/>
                    <a:pt x="595297" y="2501371"/>
                  </a:cubicBezTo>
                  <a:cubicBezTo>
                    <a:pt x="706489" y="2560882"/>
                    <a:pt x="858815" y="2642352"/>
                    <a:pt x="1022685" y="2809141"/>
                  </a:cubicBezTo>
                  <a:lnTo>
                    <a:pt x="1190711" y="2988799"/>
                  </a:lnTo>
                  <a:lnTo>
                    <a:pt x="730415" y="2988799"/>
                  </a:lnTo>
                  <a:lnTo>
                    <a:pt x="723963" y="2982673"/>
                  </a:lnTo>
                  <a:cubicBezTo>
                    <a:pt x="418202" y="2712535"/>
                    <a:pt x="186990" y="2795491"/>
                    <a:pt x="55255" y="2324034"/>
                  </a:cubicBezTo>
                  <a:cubicBezTo>
                    <a:pt x="-264589" y="1179399"/>
                    <a:pt x="864321" y="0"/>
                    <a:pt x="189185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098A0F1E-194A-4DA4-9FC7-FBA0861892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38941" y="3877387"/>
              <a:ext cx="3468924" cy="2988799"/>
            </a:xfrm>
            <a:custGeom>
              <a:avLst/>
              <a:gdLst>
                <a:gd name="connsiteX0" fmla="*/ 1891858 w 3468924"/>
                <a:gd name="connsiteY0" fmla="*/ 0 h 2988799"/>
                <a:gd name="connsiteX1" fmla="*/ 3434545 w 3468924"/>
                <a:gd name="connsiteY1" fmla="*/ 834815 h 2988799"/>
                <a:gd name="connsiteX2" fmla="*/ 3468924 w 3468924"/>
                <a:gd name="connsiteY2" fmla="*/ 892408 h 2988799"/>
                <a:gd name="connsiteX3" fmla="*/ 3468924 w 3468924"/>
                <a:gd name="connsiteY3" fmla="*/ 2896107 h 2988799"/>
                <a:gd name="connsiteX4" fmla="*/ 3408623 w 3468924"/>
                <a:gd name="connsiteY4" fmla="*/ 2988799 h 2988799"/>
                <a:gd name="connsiteX5" fmla="*/ 2887141 w 3468924"/>
                <a:gd name="connsiteY5" fmla="*/ 2988799 h 2988799"/>
                <a:gd name="connsiteX6" fmla="*/ 2993900 w 3468924"/>
                <a:gd name="connsiteY6" fmla="*/ 2876348 h 2988799"/>
                <a:gd name="connsiteX7" fmla="*/ 3258082 w 3468924"/>
                <a:gd name="connsiteY7" fmla="*/ 2427994 h 2988799"/>
                <a:gd name="connsiteX8" fmla="*/ 3354148 w 3468924"/>
                <a:gd name="connsiteY8" fmla="*/ 1893460 h 2988799"/>
                <a:gd name="connsiteX9" fmla="*/ 3238444 w 3468924"/>
                <a:gd name="connsiteY9" fmla="*/ 1309235 h 2988799"/>
                <a:gd name="connsiteX10" fmla="*/ 2923376 w 3468924"/>
                <a:gd name="connsiteY10" fmla="*/ 833613 h 2988799"/>
                <a:gd name="connsiteX11" fmla="*/ 1891858 w 3468924"/>
                <a:gd name="connsiteY11" fmla="*/ 398065 h 2988799"/>
                <a:gd name="connsiteX12" fmla="*/ 1270612 w 3468924"/>
                <a:gd name="connsiteY12" fmla="*/ 576729 h 2988799"/>
                <a:gd name="connsiteX13" fmla="*/ 711531 w 3468924"/>
                <a:gd name="connsiteY13" fmla="*/ 1065486 h 2988799"/>
                <a:gd name="connsiteX14" fmla="*/ 434279 w 3468924"/>
                <a:gd name="connsiteY14" fmla="*/ 1629676 h 2988799"/>
                <a:gd name="connsiteX15" fmla="*/ 438591 w 3468924"/>
                <a:gd name="connsiteY15" fmla="*/ 2216888 h 2988799"/>
                <a:gd name="connsiteX16" fmla="*/ 505466 w 3468924"/>
                <a:gd name="connsiteY16" fmla="*/ 2367688 h 2988799"/>
                <a:gd name="connsiteX17" fmla="*/ 626611 w 3468924"/>
                <a:gd name="connsiteY17" fmla="*/ 2442922 h 2988799"/>
                <a:gd name="connsiteX18" fmla="*/ 1069988 w 3468924"/>
                <a:gd name="connsiteY18" fmla="*/ 2762701 h 2988799"/>
                <a:gd name="connsiteX19" fmla="*/ 1254757 w 3468924"/>
                <a:gd name="connsiteY19" fmla="*/ 2960207 h 2988799"/>
                <a:gd name="connsiteX20" fmla="*/ 1281086 w 3468924"/>
                <a:gd name="connsiteY20" fmla="*/ 2988799 h 2988799"/>
                <a:gd name="connsiteX21" fmla="*/ 730415 w 3468924"/>
                <a:gd name="connsiteY21" fmla="*/ 2988799 h 2988799"/>
                <a:gd name="connsiteX22" fmla="*/ 723963 w 3468924"/>
                <a:gd name="connsiteY22" fmla="*/ 2982673 h 2988799"/>
                <a:gd name="connsiteX23" fmla="*/ 55255 w 3468924"/>
                <a:gd name="connsiteY23" fmla="*/ 2324034 h 2988799"/>
                <a:gd name="connsiteX24" fmla="*/ 1891858 w 3468924"/>
                <a:gd name="connsiteY24" fmla="*/ 0 h 298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8924" h="2988799">
                  <a:moveTo>
                    <a:pt x="1891858" y="0"/>
                  </a:moveTo>
                  <a:cubicBezTo>
                    <a:pt x="2534027" y="0"/>
                    <a:pt x="3100212" y="331151"/>
                    <a:pt x="3434545" y="834815"/>
                  </a:cubicBezTo>
                  <a:lnTo>
                    <a:pt x="3468924" y="892408"/>
                  </a:lnTo>
                  <a:lnTo>
                    <a:pt x="3468924" y="2896107"/>
                  </a:lnTo>
                  <a:lnTo>
                    <a:pt x="3408623" y="2988799"/>
                  </a:lnTo>
                  <a:lnTo>
                    <a:pt x="2887141" y="2988799"/>
                  </a:lnTo>
                  <a:lnTo>
                    <a:pt x="2993900" y="2876348"/>
                  </a:lnTo>
                  <a:cubicBezTo>
                    <a:pt x="3107680" y="2743063"/>
                    <a:pt x="3196581" y="2592262"/>
                    <a:pt x="3258082" y="2427994"/>
                  </a:cubicBezTo>
                  <a:cubicBezTo>
                    <a:pt x="3321839" y="2257689"/>
                    <a:pt x="3354148" y="2077897"/>
                    <a:pt x="3354148" y="1893460"/>
                  </a:cubicBezTo>
                  <a:cubicBezTo>
                    <a:pt x="3354148" y="1690580"/>
                    <a:pt x="3315204" y="1494003"/>
                    <a:pt x="3238444" y="1309235"/>
                  </a:cubicBezTo>
                  <a:cubicBezTo>
                    <a:pt x="3164404" y="1131034"/>
                    <a:pt x="3058386" y="971012"/>
                    <a:pt x="2923376" y="833613"/>
                  </a:cubicBezTo>
                  <a:cubicBezTo>
                    <a:pt x="2647517" y="552713"/>
                    <a:pt x="2281099" y="398065"/>
                    <a:pt x="1891858" y="398065"/>
                  </a:cubicBezTo>
                  <a:cubicBezTo>
                    <a:pt x="1694286" y="398065"/>
                    <a:pt x="1479463" y="459831"/>
                    <a:pt x="1270612" y="576729"/>
                  </a:cubicBezTo>
                  <a:cubicBezTo>
                    <a:pt x="1056653" y="696481"/>
                    <a:pt x="863327" y="865525"/>
                    <a:pt x="711531" y="1065486"/>
                  </a:cubicBezTo>
                  <a:cubicBezTo>
                    <a:pt x="577914" y="1241564"/>
                    <a:pt x="482047" y="1436681"/>
                    <a:pt x="434279" y="1629676"/>
                  </a:cubicBezTo>
                  <a:cubicBezTo>
                    <a:pt x="384521" y="1830964"/>
                    <a:pt x="385915" y="2028537"/>
                    <a:pt x="438591" y="2216888"/>
                  </a:cubicBezTo>
                  <a:cubicBezTo>
                    <a:pt x="459159" y="2290463"/>
                    <a:pt x="482909" y="2344003"/>
                    <a:pt x="505466" y="2367688"/>
                  </a:cubicBezTo>
                  <a:cubicBezTo>
                    <a:pt x="525635" y="2388852"/>
                    <a:pt x="570218" y="2412669"/>
                    <a:pt x="626611" y="2442922"/>
                  </a:cubicBezTo>
                  <a:cubicBezTo>
                    <a:pt x="741585" y="2504423"/>
                    <a:pt x="899085" y="2588746"/>
                    <a:pt x="1069988" y="2762701"/>
                  </a:cubicBezTo>
                  <a:cubicBezTo>
                    <a:pt x="1135337" y="2829177"/>
                    <a:pt x="1196041" y="2895786"/>
                    <a:pt x="1254757" y="2960207"/>
                  </a:cubicBezTo>
                  <a:lnTo>
                    <a:pt x="1281086" y="2988799"/>
                  </a:lnTo>
                  <a:lnTo>
                    <a:pt x="730415" y="2988799"/>
                  </a:lnTo>
                  <a:lnTo>
                    <a:pt x="723963" y="2982673"/>
                  </a:lnTo>
                  <a:cubicBezTo>
                    <a:pt x="418202" y="2712535"/>
                    <a:pt x="186990" y="2795491"/>
                    <a:pt x="55255" y="2324034"/>
                  </a:cubicBezTo>
                  <a:cubicBezTo>
                    <a:pt x="-264589" y="1179399"/>
                    <a:pt x="864321" y="0"/>
                    <a:pt x="189185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6" name="Freeform: Shape 35">
              <a:extLst>
                <a:ext uri="{FF2B5EF4-FFF2-40B4-BE49-F238E27FC236}">
                  <a16:creationId xmlns:a16="http://schemas.microsoft.com/office/drawing/2014/main" id="{4A7ED200-666A-47C2-BE0A-8D62A0CE5D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94415" y="3850186"/>
              <a:ext cx="3513450" cy="3016000"/>
            </a:xfrm>
            <a:custGeom>
              <a:avLst/>
              <a:gdLst>
                <a:gd name="connsiteX0" fmla="*/ 3513450 w 3513450"/>
                <a:gd name="connsiteY0" fmla="*/ 2626108 h 3016000"/>
                <a:gd name="connsiteX1" fmla="*/ 3513450 w 3513450"/>
                <a:gd name="connsiteY1" fmla="*/ 2994301 h 3016000"/>
                <a:gd name="connsiteX2" fmla="*/ 3513310 w 3513450"/>
                <a:gd name="connsiteY2" fmla="*/ 2994532 h 3016000"/>
                <a:gd name="connsiteX3" fmla="*/ 3497256 w 3513450"/>
                <a:gd name="connsiteY3" fmla="*/ 3016000 h 3016000"/>
                <a:gd name="connsiteX4" fmla="*/ 3273695 w 3513450"/>
                <a:gd name="connsiteY4" fmla="*/ 3016000 h 3016000"/>
                <a:gd name="connsiteX5" fmla="*/ 3310360 w 3513450"/>
                <a:gd name="connsiteY5" fmla="*/ 2972167 h 3016000"/>
                <a:gd name="connsiteX6" fmla="*/ 3489493 w 3513450"/>
                <a:gd name="connsiteY6" fmla="*/ 2681136 h 3016000"/>
                <a:gd name="connsiteX7" fmla="*/ 1920661 w 3513450"/>
                <a:gd name="connsiteY7" fmla="*/ 0 h 3016000"/>
                <a:gd name="connsiteX8" fmla="*/ 3513310 w 3513450"/>
                <a:gd name="connsiteY8" fmla="*/ 846791 h 3016000"/>
                <a:gd name="connsiteX9" fmla="*/ 3513450 w 3513450"/>
                <a:gd name="connsiteY9" fmla="*/ 847022 h 3016000"/>
                <a:gd name="connsiteX10" fmla="*/ 3513450 w 3513450"/>
                <a:gd name="connsiteY10" fmla="*/ 1116491 h 3016000"/>
                <a:gd name="connsiteX11" fmla="*/ 3478369 w 3513450"/>
                <a:gd name="connsiteY11" fmla="*/ 1037391 h 3016000"/>
                <a:gd name="connsiteX12" fmla="*/ 3187966 w 3513450"/>
                <a:gd name="connsiteY12" fmla="*/ 607845 h 3016000"/>
                <a:gd name="connsiteX13" fmla="*/ 2623709 w 3513450"/>
                <a:gd name="connsiteY13" fmla="*/ 185034 h 3016000"/>
                <a:gd name="connsiteX14" fmla="*/ 2582642 w 3513450"/>
                <a:gd name="connsiteY14" fmla="*/ 166789 h 3016000"/>
                <a:gd name="connsiteX15" fmla="*/ 2541243 w 3513450"/>
                <a:gd name="connsiteY15" fmla="*/ 149142 h 3016000"/>
                <a:gd name="connsiteX16" fmla="*/ 2499115 w 3513450"/>
                <a:gd name="connsiteY16" fmla="*/ 133153 h 3016000"/>
                <a:gd name="connsiteX17" fmla="*/ 2456655 w 3513450"/>
                <a:gd name="connsiteY17" fmla="*/ 117827 h 3016000"/>
                <a:gd name="connsiteX18" fmla="*/ 2413664 w 3513450"/>
                <a:gd name="connsiteY18" fmla="*/ 104028 h 3016000"/>
                <a:gd name="connsiteX19" fmla="*/ 2370407 w 3513450"/>
                <a:gd name="connsiteY19" fmla="*/ 90958 h 3016000"/>
                <a:gd name="connsiteX20" fmla="*/ 2326620 w 3513450"/>
                <a:gd name="connsiteY20" fmla="*/ 79547 h 3016000"/>
                <a:gd name="connsiteX21" fmla="*/ 2304660 w 3513450"/>
                <a:gd name="connsiteY21" fmla="*/ 73908 h 3016000"/>
                <a:gd name="connsiteX22" fmla="*/ 2293714 w 3513450"/>
                <a:gd name="connsiteY22" fmla="*/ 71121 h 3016000"/>
                <a:gd name="connsiteX23" fmla="*/ 2282634 w 3513450"/>
                <a:gd name="connsiteY23" fmla="*/ 68866 h 3016000"/>
                <a:gd name="connsiteX24" fmla="*/ 1922386 w 3513450"/>
                <a:gd name="connsiteY24" fmla="*/ 28926 h 3016000"/>
                <a:gd name="connsiteX25" fmla="*/ 1563995 w 3513450"/>
                <a:gd name="connsiteY25" fmla="*/ 77623 h 3016000"/>
                <a:gd name="connsiteX26" fmla="*/ 1392496 w 3513450"/>
                <a:gd name="connsiteY26" fmla="*/ 134811 h 3016000"/>
                <a:gd name="connsiteX27" fmla="*/ 1228891 w 3513450"/>
                <a:gd name="connsiteY27" fmla="*/ 210377 h 3016000"/>
                <a:gd name="connsiteX28" fmla="*/ 1074309 w 3513450"/>
                <a:gd name="connsiteY28" fmla="*/ 301601 h 3016000"/>
                <a:gd name="connsiteX29" fmla="*/ 929679 w 3513450"/>
                <a:gd name="connsiteY29" fmla="*/ 406557 h 3016000"/>
                <a:gd name="connsiteX30" fmla="*/ 795001 w 3513450"/>
                <a:gd name="connsiteY30" fmla="*/ 522526 h 3016000"/>
                <a:gd name="connsiteX31" fmla="*/ 670937 w 3513450"/>
                <a:gd name="connsiteY31" fmla="*/ 648448 h 3016000"/>
                <a:gd name="connsiteX32" fmla="*/ 557091 w 3513450"/>
                <a:gd name="connsiteY32" fmla="*/ 782330 h 3016000"/>
                <a:gd name="connsiteX33" fmla="*/ 454258 w 3513450"/>
                <a:gd name="connsiteY33" fmla="*/ 923576 h 3016000"/>
                <a:gd name="connsiteX34" fmla="*/ 362703 w 3513450"/>
                <a:gd name="connsiteY34" fmla="*/ 1071125 h 3016000"/>
                <a:gd name="connsiteX35" fmla="*/ 283223 w 3513450"/>
                <a:gd name="connsiteY35" fmla="*/ 1224313 h 3016000"/>
                <a:gd name="connsiteX36" fmla="*/ 165926 w 3513450"/>
                <a:gd name="connsiteY36" fmla="*/ 1545817 h 3016000"/>
                <a:gd name="connsiteX37" fmla="*/ 131162 w 3513450"/>
                <a:gd name="connsiteY37" fmla="*/ 1712540 h 3016000"/>
                <a:gd name="connsiteX38" fmla="*/ 125191 w 3513450"/>
                <a:gd name="connsiteY38" fmla="*/ 1754668 h 3016000"/>
                <a:gd name="connsiteX39" fmla="*/ 120348 w 3513450"/>
                <a:gd name="connsiteY39" fmla="*/ 1796929 h 3016000"/>
                <a:gd name="connsiteX40" fmla="*/ 116433 w 3513450"/>
                <a:gd name="connsiteY40" fmla="*/ 1839257 h 3016000"/>
                <a:gd name="connsiteX41" fmla="*/ 113846 w 3513450"/>
                <a:gd name="connsiteY41" fmla="*/ 1881717 h 3016000"/>
                <a:gd name="connsiteX42" fmla="*/ 115704 w 3513450"/>
                <a:gd name="connsiteY42" fmla="*/ 2051956 h 3016000"/>
                <a:gd name="connsiteX43" fmla="*/ 119021 w 3513450"/>
                <a:gd name="connsiteY43" fmla="*/ 2094483 h 3016000"/>
                <a:gd name="connsiteX44" fmla="*/ 123599 w 3513450"/>
                <a:gd name="connsiteY44" fmla="*/ 2136943 h 3016000"/>
                <a:gd name="connsiteX45" fmla="*/ 129702 w 3513450"/>
                <a:gd name="connsiteY45" fmla="*/ 2179270 h 3016000"/>
                <a:gd name="connsiteX46" fmla="*/ 136934 w 3513450"/>
                <a:gd name="connsiteY46" fmla="*/ 2221531 h 3016000"/>
                <a:gd name="connsiteX47" fmla="*/ 178930 w 3513450"/>
                <a:gd name="connsiteY47" fmla="*/ 2387060 h 3016000"/>
                <a:gd name="connsiteX48" fmla="*/ 249454 w 3513450"/>
                <a:gd name="connsiteY48" fmla="*/ 2536069 h 3016000"/>
                <a:gd name="connsiteX49" fmla="*/ 362969 w 3513450"/>
                <a:gd name="connsiteY49" fmla="*/ 2653232 h 3016000"/>
                <a:gd name="connsiteX50" fmla="*/ 514034 w 3513450"/>
                <a:gd name="connsiteY50" fmla="*/ 2745916 h 3016000"/>
                <a:gd name="connsiteX51" fmla="*/ 814440 w 3513450"/>
                <a:gd name="connsiteY51" fmla="*/ 2965249 h 3016000"/>
                <a:gd name="connsiteX52" fmla="*/ 864013 w 3513450"/>
                <a:gd name="connsiteY52" fmla="*/ 3016000 h 3016000"/>
                <a:gd name="connsiteX53" fmla="*/ 344066 w 3513450"/>
                <a:gd name="connsiteY53" fmla="*/ 3016000 h 3016000"/>
                <a:gd name="connsiteX54" fmla="*/ 328012 w 3513450"/>
                <a:gd name="connsiteY54" fmla="*/ 2994532 h 3016000"/>
                <a:gd name="connsiteX55" fmla="*/ 0 w 3513450"/>
                <a:gd name="connsiteY55" fmla="*/ 1920662 h 3016000"/>
                <a:gd name="connsiteX56" fmla="*/ 1920661 w 3513450"/>
                <a:gd name="connsiteY56" fmla="*/ 0 h 3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513450" h="3016000">
                  <a:moveTo>
                    <a:pt x="3513450" y="2626108"/>
                  </a:moveTo>
                  <a:lnTo>
                    <a:pt x="3513450" y="2994301"/>
                  </a:lnTo>
                  <a:lnTo>
                    <a:pt x="3513310" y="2994532"/>
                  </a:lnTo>
                  <a:lnTo>
                    <a:pt x="3497256" y="3016000"/>
                  </a:lnTo>
                  <a:lnTo>
                    <a:pt x="3273695" y="3016000"/>
                  </a:lnTo>
                  <a:lnTo>
                    <a:pt x="3310360" y="2972167"/>
                  </a:lnTo>
                  <a:cubicBezTo>
                    <a:pt x="3379362" y="2880915"/>
                    <a:pt x="3439267" y="2783236"/>
                    <a:pt x="3489493" y="2681136"/>
                  </a:cubicBezTo>
                  <a:close/>
                  <a:moveTo>
                    <a:pt x="1920661" y="0"/>
                  </a:moveTo>
                  <a:cubicBezTo>
                    <a:pt x="2583646" y="0"/>
                    <a:pt x="3168158" y="335893"/>
                    <a:pt x="3513310" y="846791"/>
                  </a:cubicBezTo>
                  <a:lnTo>
                    <a:pt x="3513450" y="847022"/>
                  </a:lnTo>
                  <a:lnTo>
                    <a:pt x="3513450" y="1116491"/>
                  </a:lnTo>
                  <a:lnTo>
                    <a:pt x="3478369" y="1037391"/>
                  </a:lnTo>
                  <a:cubicBezTo>
                    <a:pt x="3401925" y="883405"/>
                    <a:pt x="3304797" y="738310"/>
                    <a:pt x="3187966" y="607845"/>
                  </a:cubicBezTo>
                  <a:cubicBezTo>
                    <a:pt x="3032654" y="433957"/>
                    <a:pt x="2841185" y="286209"/>
                    <a:pt x="2623709" y="185034"/>
                  </a:cubicBezTo>
                  <a:lnTo>
                    <a:pt x="2582642" y="166789"/>
                  </a:lnTo>
                  <a:cubicBezTo>
                    <a:pt x="2568909" y="160818"/>
                    <a:pt x="2555375" y="154184"/>
                    <a:pt x="2541243" y="149142"/>
                  </a:cubicBezTo>
                  <a:lnTo>
                    <a:pt x="2499115" y="133153"/>
                  </a:lnTo>
                  <a:cubicBezTo>
                    <a:pt x="2484984" y="127978"/>
                    <a:pt x="2471118" y="122139"/>
                    <a:pt x="2456655" y="117827"/>
                  </a:cubicBezTo>
                  <a:lnTo>
                    <a:pt x="2413664" y="104028"/>
                  </a:lnTo>
                  <a:cubicBezTo>
                    <a:pt x="2399267" y="99582"/>
                    <a:pt x="2385069" y="94408"/>
                    <a:pt x="2370407" y="90958"/>
                  </a:cubicBezTo>
                  <a:lnTo>
                    <a:pt x="2326620" y="79547"/>
                  </a:lnTo>
                  <a:lnTo>
                    <a:pt x="2304660" y="73908"/>
                  </a:lnTo>
                  <a:lnTo>
                    <a:pt x="2293714" y="71121"/>
                  </a:lnTo>
                  <a:lnTo>
                    <a:pt x="2282634" y="68866"/>
                  </a:lnTo>
                  <a:cubicBezTo>
                    <a:pt x="2164675" y="42660"/>
                    <a:pt x="2043597" y="29325"/>
                    <a:pt x="1922386" y="28926"/>
                  </a:cubicBezTo>
                  <a:cubicBezTo>
                    <a:pt x="1801374" y="28794"/>
                    <a:pt x="1680562" y="46242"/>
                    <a:pt x="1563995" y="77623"/>
                  </a:cubicBezTo>
                  <a:cubicBezTo>
                    <a:pt x="1505679" y="93213"/>
                    <a:pt x="1448424" y="112520"/>
                    <a:pt x="1392496" y="134811"/>
                  </a:cubicBezTo>
                  <a:cubicBezTo>
                    <a:pt x="1336435" y="156771"/>
                    <a:pt x="1281967" y="182447"/>
                    <a:pt x="1228891" y="210377"/>
                  </a:cubicBezTo>
                  <a:cubicBezTo>
                    <a:pt x="1175749" y="238176"/>
                    <a:pt x="1124333" y="269026"/>
                    <a:pt x="1074309" y="301601"/>
                  </a:cubicBezTo>
                  <a:cubicBezTo>
                    <a:pt x="1024419" y="334440"/>
                    <a:pt x="976253" y="369669"/>
                    <a:pt x="929679" y="406557"/>
                  </a:cubicBezTo>
                  <a:cubicBezTo>
                    <a:pt x="883105" y="443444"/>
                    <a:pt x="838191" y="482189"/>
                    <a:pt x="795001" y="522526"/>
                  </a:cubicBezTo>
                  <a:cubicBezTo>
                    <a:pt x="751744" y="562797"/>
                    <a:pt x="710678" y="605191"/>
                    <a:pt x="670937" y="648448"/>
                  </a:cubicBezTo>
                  <a:cubicBezTo>
                    <a:pt x="631263" y="691836"/>
                    <a:pt x="593249" y="736486"/>
                    <a:pt x="557091" y="782330"/>
                  </a:cubicBezTo>
                  <a:cubicBezTo>
                    <a:pt x="521199" y="828439"/>
                    <a:pt x="486634" y="875344"/>
                    <a:pt x="454258" y="923576"/>
                  </a:cubicBezTo>
                  <a:cubicBezTo>
                    <a:pt x="421815" y="971742"/>
                    <a:pt x="391032" y="1020837"/>
                    <a:pt x="362703" y="1071125"/>
                  </a:cubicBezTo>
                  <a:cubicBezTo>
                    <a:pt x="334109" y="1121281"/>
                    <a:pt x="307637" y="1172433"/>
                    <a:pt x="283223" y="1224313"/>
                  </a:cubicBezTo>
                  <a:cubicBezTo>
                    <a:pt x="234526" y="1328275"/>
                    <a:pt x="195118" y="1435885"/>
                    <a:pt x="165926" y="1545817"/>
                  </a:cubicBezTo>
                  <a:cubicBezTo>
                    <a:pt x="151662" y="1600883"/>
                    <a:pt x="140052" y="1656479"/>
                    <a:pt x="131162" y="1712540"/>
                  </a:cubicBezTo>
                  <a:cubicBezTo>
                    <a:pt x="128973" y="1726538"/>
                    <a:pt x="126651" y="1740537"/>
                    <a:pt x="125191" y="1754668"/>
                  </a:cubicBezTo>
                  <a:cubicBezTo>
                    <a:pt x="123599" y="1768733"/>
                    <a:pt x="121475" y="1782798"/>
                    <a:pt x="120348" y="1796929"/>
                  </a:cubicBezTo>
                  <a:cubicBezTo>
                    <a:pt x="119088" y="1811061"/>
                    <a:pt x="117561" y="1825126"/>
                    <a:pt x="116433" y="1839257"/>
                  </a:cubicBezTo>
                  <a:lnTo>
                    <a:pt x="113846" y="1881717"/>
                  </a:lnTo>
                  <a:cubicBezTo>
                    <a:pt x="111591" y="1938376"/>
                    <a:pt x="111657" y="1995232"/>
                    <a:pt x="115704" y="2051956"/>
                  </a:cubicBezTo>
                  <a:cubicBezTo>
                    <a:pt x="116898" y="2066088"/>
                    <a:pt x="117296" y="2080351"/>
                    <a:pt x="119021" y="2094483"/>
                  </a:cubicBezTo>
                  <a:lnTo>
                    <a:pt x="123599" y="2136943"/>
                  </a:lnTo>
                  <a:lnTo>
                    <a:pt x="129702" y="2179270"/>
                  </a:lnTo>
                  <a:cubicBezTo>
                    <a:pt x="131693" y="2193401"/>
                    <a:pt x="134546" y="2207400"/>
                    <a:pt x="136934" y="2221531"/>
                  </a:cubicBezTo>
                  <a:cubicBezTo>
                    <a:pt x="147549" y="2277725"/>
                    <a:pt x="160951" y="2333786"/>
                    <a:pt x="178930" y="2387060"/>
                  </a:cubicBezTo>
                  <a:cubicBezTo>
                    <a:pt x="196909" y="2440334"/>
                    <a:pt x="219267" y="2491221"/>
                    <a:pt x="249454" y="2536069"/>
                  </a:cubicBezTo>
                  <a:cubicBezTo>
                    <a:pt x="279176" y="2581382"/>
                    <a:pt x="317324" y="2619862"/>
                    <a:pt x="362969" y="2653232"/>
                  </a:cubicBezTo>
                  <a:cubicBezTo>
                    <a:pt x="408414" y="2686803"/>
                    <a:pt x="461025" y="2715397"/>
                    <a:pt x="514034" y="2745916"/>
                  </a:cubicBezTo>
                  <a:cubicBezTo>
                    <a:pt x="621113" y="2805691"/>
                    <a:pt x="726600" y="2877741"/>
                    <a:pt x="814440" y="2965249"/>
                  </a:cubicBezTo>
                  <a:lnTo>
                    <a:pt x="864013" y="3016000"/>
                  </a:lnTo>
                  <a:lnTo>
                    <a:pt x="344066" y="3016000"/>
                  </a:lnTo>
                  <a:lnTo>
                    <a:pt x="328012" y="2994532"/>
                  </a:lnTo>
                  <a:cubicBezTo>
                    <a:pt x="120921" y="2687993"/>
                    <a:pt x="0" y="2318452"/>
                    <a:pt x="0" y="1920662"/>
                  </a:cubicBezTo>
                  <a:cubicBezTo>
                    <a:pt x="0" y="859886"/>
                    <a:pt x="859885" y="0"/>
                    <a:pt x="192066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4348885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65821</TotalTime>
  <Words>2719</Words>
  <Application>Microsoft Macintosh PowerPoint</Application>
  <PresentationFormat>On-screen Show (4:3)</PresentationFormat>
  <Paragraphs>150</Paragraphs>
  <Slides>40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Meiryo</vt:lpstr>
      <vt:lpstr>Arial</vt:lpstr>
      <vt:lpstr>Calibri</vt:lpstr>
      <vt:lpstr>Office Theme</vt:lpstr>
      <vt:lpstr>What were the American tactics and why did America Lose the Vietnam War?</vt:lpstr>
      <vt:lpstr>What were the objectives of the Americans in Vietnam?</vt:lpstr>
      <vt:lpstr>Why would the Gulf of Tonkin be an unsatisfactory pretext to war? </vt:lpstr>
      <vt:lpstr>Why did the Viet Cong fight from underground?</vt:lpstr>
      <vt:lpstr>How did the Viet Cong sap American morale?</vt:lpstr>
      <vt:lpstr>Why was airpower not decisive? </vt:lpstr>
      <vt:lpstr>Search and Destroy</vt:lpstr>
      <vt:lpstr>Body Count</vt:lpstr>
      <vt:lpstr>Operation Ranch Hand</vt:lpstr>
      <vt:lpstr>Why did the US Tactics not work?</vt:lpstr>
      <vt:lpstr>PowerPoint Presentation</vt:lpstr>
      <vt:lpstr>Tet Offensive</vt:lpstr>
      <vt:lpstr>PowerPoint Presentation</vt:lpstr>
      <vt:lpstr>PowerPoint Presentation</vt:lpstr>
      <vt:lpstr>   ‘The Tet Offensive was the main reason for American withdrawal from Vietnam.’  How far do you agree with this statement? Explain your answer.     </vt:lpstr>
      <vt:lpstr>Burning the Village: My Lai 1968</vt:lpstr>
      <vt:lpstr>PowerPoint Presentation</vt:lpstr>
      <vt:lpstr>US Troops</vt:lpstr>
      <vt:lpstr>PowerPoint Presentation</vt:lpstr>
      <vt:lpstr>‘US involvement in Vietnam was an error from the beginning.’  ‘In Vietnam, Kennedy was more successful than Johnson.’ How far do you agree with this statement? Explain your answer.  </vt:lpstr>
      <vt:lpstr>PowerPoint Presentation</vt:lpstr>
      <vt:lpstr>1968 Democratic Convention</vt:lpstr>
      <vt:lpstr>‘When Nixon became President in 1969, he needed to seek a peace settlement with North Vietnam.’ How far do you agree with this statement? Explain your answer.</vt:lpstr>
      <vt:lpstr>Protest Grows</vt:lpstr>
      <vt:lpstr>PowerPoint Presentation</vt:lpstr>
      <vt:lpstr>PowerPoint Presentation</vt:lpstr>
      <vt:lpstr>Why was there so much opposition?</vt:lpstr>
      <vt:lpstr>Kent State: May 4 1970</vt:lpstr>
      <vt:lpstr>What was the Ho Chi Minh Trail?</vt:lpstr>
      <vt:lpstr>Cambodia</vt:lpstr>
      <vt:lpstr>Vietnamisation</vt:lpstr>
      <vt:lpstr>PowerPoint Presentation</vt:lpstr>
      <vt:lpstr>Nixon in China</vt:lpstr>
      <vt:lpstr>Nixon in the Soviet Union</vt:lpstr>
      <vt:lpstr>1972 Easter Offensive</vt:lpstr>
      <vt:lpstr>Operation Linebacker</vt:lpstr>
      <vt:lpstr>Paris Peace Conference</vt:lpstr>
      <vt:lpstr>Watergate</vt:lpstr>
      <vt:lpstr>Explain the methods used by President Nixon in an attempt to gain ‘peace with honour’ in Vietnam’. </vt:lpstr>
      <vt:lpstr>Fall of Saigon</vt:lpstr>
    </vt:vector>
  </TitlesOfParts>
  <Company>Macleans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did America Lose the Vietnam War</dc:title>
  <dc:creator>Steve Spence</dc:creator>
  <cp:lastModifiedBy>Steven Spence 向南</cp:lastModifiedBy>
  <cp:revision>50</cp:revision>
  <dcterms:created xsi:type="dcterms:W3CDTF">2011-09-05T21:44:25Z</dcterms:created>
  <dcterms:modified xsi:type="dcterms:W3CDTF">2024-02-09T03:45:45Z</dcterms:modified>
</cp:coreProperties>
</file>