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5" r:id="rId4"/>
    <p:sldId id="258" r:id="rId5"/>
    <p:sldId id="259" r:id="rId6"/>
    <p:sldId id="266" r:id="rId7"/>
    <p:sldId id="267" r:id="rId8"/>
    <p:sldId id="260" r:id="rId9"/>
    <p:sldId id="261" r:id="rId10"/>
    <p:sldId id="263" r:id="rId11"/>
    <p:sldId id="262" r:id="rId12"/>
    <p:sldId id="264" r:id="rId13"/>
    <p:sldId id="268" r:id="rId14"/>
  </p:sldIdLst>
  <p:sldSz cx="12192000" cy="6858000"/>
  <p:notesSz cx="6858000" cy="9144000"/>
  <p:defaultText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5"/>
  </p:normalViewPr>
  <p:slideViewPr>
    <p:cSldViewPr snapToGrid="0">
      <p:cViewPr varScale="1">
        <p:scale>
          <a:sx n="113" d="100"/>
          <a:sy n="113"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4F12A-82F1-566E-67F0-89B4FC8909E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R"/>
          </a:p>
        </p:txBody>
      </p:sp>
      <p:sp>
        <p:nvSpPr>
          <p:cNvPr id="3" name="Subtitle 2">
            <a:extLst>
              <a:ext uri="{FF2B5EF4-FFF2-40B4-BE49-F238E27FC236}">
                <a16:creationId xmlns:a16="http://schemas.microsoft.com/office/drawing/2014/main" id="{2646AD2F-AF21-DA75-0868-F4DA1F9B7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R"/>
          </a:p>
        </p:txBody>
      </p:sp>
      <p:sp>
        <p:nvSpPr>
          <p:cNvPr id="4" name="Date Placeholder 3">
            <a:extLst>
              <a:ext uri="{FF2B5EF4-FFF2-40B4-BE49-F238E27FC236}">
                <a16:creationId xmlns:a16="http://schemas.microsoft.com/office/drawing/2014/main" id="{F8714CA9-578B-3A52-539B-2F543FD92283}"/>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5" name="Footer Placeholder 4">
            <a:extLst>
              <a:ext uri="{FF2B5EF4-FFF2-40B4-BE49-F238E27FC236}">
                <a16:creationId xmlns:a16="http://schemas.microsoft.com/office/drawing/2014/main" id="{E79F005E-C17C-60B2-FADB-E7BC83FC5FD7}"/>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D7E25118-1951-683E-F79A-D327FF9B355B}"/>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234271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580A-200F-9D55-2C5E-B69FCD459CE0}"/>
              </a:ext>
            </a:extLst>
          </p:cNvPr>
          <p:cNvSpPr>
            <a:spLocks noGrp="1"/>
          </p:cNvSpPr>
          <p:nvPr>
            <p:ph type="title"/>
          </p:nvPr>
        </p:nvSpPr>
        <p:spPr/>
        <p:txBody>
          <a:bodyPr/>
          <a:lstStyle/>
          <a:p>
            <a:r>
              <a:rPr lang="en-GB"/>
              <a:t>Click to edit Master title style</a:t>
            </a:r>
            <a:endParaRPr lang="en-BR"/>
          </a:p>
        </p:txBody>
      </p:sp>
      <p:sp>
        <p:nvSpPr>
          <p:cNvPr id="3" name="Vertical Text Placeholder 2">
            <a:extLst>
              <a:ext uri="{FF2B5EF4-FFF2-40B4-BE49-F238E27FC236}">
                <a16:creationId xmlns:a16="http://schemas.microsoft.com/office/drawing/2014/main" id="{62285678-59DB-074C-C657-8D1B84B0EA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873ECA23-14BE-9D19-76DD-657A90D778BE}"/>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5" name="Footer Placeholder 4">
            <a:extLst>
              <a:ext uri="{FF2B5EF4-FFF2-40B4-BE49-F238E27FC236}">
                <a16:creationId xmlns:a16="http://schemas.microsoft.com/office/drawing/2014/main" id="{DE9BAF14-A033-F52F-4D61-A0280C371197}"/>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32CA0292-DB87-E79C-2C08-A9545528E6AE}"/>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115502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65A5A-F71A-3E9B-3046-BD03A0E9F79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R"/>
          </a:p>
        </p:txBody>
      </p:sp>
      <p:sp>
        <p:nvSpPr>
          <p:cNvPr id="3" name="Vertical Text Placeholder 2">
            <a:extLst>
              <a:ext uri="{FF2B5EF4-FFF2-40B4-BE49-F238E27FC236}">
                <a16:creationId xmlns:a16="http://schemas.microsoft.com/office/drawing/2014/main" id="{D0DB28F0-C3C4-8CB3-2E3A-D08BB13FBC6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BAE1851B-EA70-CB99-C764-7BEC6C93F0EF}"/>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5" name="Footer Placeholder 4">
            <a:extLst>
              <a:ext uri="{FF2B5EF4-FFF2-40B4-BE49-F238E27FC236}">
                <a16:creationId xmlns:a16="http://schemas.microsoft.com/office/drawing/2014/main" id="{A4E81BA6-0373-3ABA-FE18-92AA674DB53D}"/>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3594E676-6969-9AEB-46C9-416AF6BD448A}"/>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270246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A027-C866-E968-4E51-A2A4E062BFBC}"/>
              </a:ext>
            </a:extLst>
          </p:cNvPr>
          <p:cNvSpPr>
            <a:spLocks noGrp="1"/>
          </p:cNvSpPr>
          <p:nvPr>
            <p:ph type="title"/>
          </p:nvPr>
        </p:nvSpPr>
        <p:spPr/>
        <p:txBody>
          <a:bodyPr/>
          <a:lstStyle/>
          <a:p>
            <a:r>
              <a:rPr lang="en-GB"/>
              <a:t>Click to edit Master title style</a:t>
            </a:r>
            <a:endParaRPr lang="en-BR"/>
          </a:p>
        </p:txBody>
      </p:sp>
      <p:sp>
        <p:nvSpPr>
          <p:cNvPr id="3" name="Content Placeholder 2">
            <a:extLst>
              <a:ext uri="{FF2B5EF4-FFF2-40B4-BE49-F238E27FC236}">
                <a16:creationId xmlns:a16="http://schemas.microsoft.com/office/drawing/2014/main" id="{AF7C1D11-8347-E842-CE35-BD9FFA5A969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AB1595F2-6FB4-836A-A933-6BDAA6CA3A63}"/>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5" name="Footer Placeholder 4">
            <a:extLst>
              <a:ext uri="{FF2B5EF4-FFF2-40B4-BE49-F238E27FC236}">
                <a16:creationId xmlns:a16="http://schemas.microsoft.com/office/drawing/2014/main" id="{8A390ECD-28DC-875E-0AA4-1C4B1566288C}"/>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A1E29396-F4E9-6F2A-241B-AAAEEBBFB3E5}"/>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456465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FBF4-BBBF-D7C9-27E7-BD419E88FA7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R"/>
          </a:p>
        </p:txBody>
      </p:sp>
      <p:sp>
        <p:nvSpPr>
          <p:cNvPr id="3" name="Text Placeholder 2">
            <a:extLst>
              <a:ext uri="{FF2B5EF4-FFF2-40B4-BE49-F238E27FC236}">
                <a16:creationId xmlns:a16="http://schemas.microsoft.com/office/drawing/2014/main" id="{F01A451C-9EA5-8485-E1A6-7A8244E0ED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1C9A33-1420-B8DC-4AEC-AA4FA0306071}"/>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5" name="Footer Placeholder 4">
            <a:extLst>
              <a:ext uri="{FF2B5EF4-FFF2-40B4-BE49-F238E27FC236}">
                <a16:creationId xmlns:a16="http://schemas.microsoft.com/office/drawing/2014/main" id="{041A1BE2-A404-4079-37F5-711D580839C7}"/>
              </a:ext>
            </a:extLst>
          </p:cNvPr>
          <p:cNvSpPr>
            <a:spLocks noGrp="1"/>
          </p:cNvSpPr>
          <p:nvPr>
            <p:ph type="ftr" sz="quarter" idx="11"/>
          </p:nvPr>
        </p:nvSpPr>
        <p:spPr/>
        <p:txBody>
          <a:bodyPr/>
          <a:lstStyle/>
          <a:p>
            <a:endParaRPr lang="en-BR"/>
          </a:p>
        </p:txBody>
      </p:sp>
      <p:sp>
        <p:nvSpPr>
          <p:cNvPr id="6" name="Slide Number Placeholder 5">
            <a:extLst>
              <a:ext uri="{FF2B5EF4-FFF2-40B4-BE49-F238E27FC236}">
                <a16:creationId xmlns:a16="http://schemas.microsoft.com/office/drawing/2014/main" id="{2692F20A-D63B-2159-3789-A7458F606376}"/>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382439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D10F-288D-30F3-8BC3-FB9F1A049826}"/>
              </a:ext>
            </a:extLst>
          </p:cNvPr>
          <p:cNvSpPr>
            <a:spLocks noGrp="1"/>
          </p:cNvSpPr>
          <p:nvPr>
            <p:ph type="title"/>
          </p:nvPr>
        </p:nvSpPr>
        <p:spPr/>
        <p:txBody>
          <a:bodyPr/>
          <a:lstStyle/>
          <a:p>
            <a:r>
              <a:rPr lang="en-GB"/>
              <a:t>Click to edit Master title style</a:t>
            </a:r>
            <a:endParaRPr lang="en-BR"/>
          </a:p>
        </p:txBody>
      </p:sp>
      <p:sp>
        <p:nvSpPr>
          <p:cNvPr id="3" name="Content Placeholder 2">
            <a:extLst>
              <a:ext uri="{FF2B5EF4-FFF2-40B4-BE49-F238E27FC236}">
                <a16:creationId xmlns:a16="http://schemas.microsoft.com/office/drawing/2014/main" id="{ABB2DF12-FA56-2B60-422F-5A417D0F66D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Content Placeholder 3">
            <a:extLst>
              <a:ext uri="{FF2B5EF4-FFF2-40B4-BE49-F238E27FC236}">
                <a16:creationId xmlns:a16="http://schemas.microsoft.com/office/drawing/2014/main" id="{1107A9B8-F744-66A8-436E-A8502BE8F4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5" name="Date Placeholder 4">
            <a:extLst>
              <a:ext uri="{FF2B5EF4-FFF2-40B4-BE49-F238E27FC236}">
                <a16:creationId xmlns:a16="http://schemas.microsoft.com/office/drawing/2014/main" id="{7178912E-966C-6214-DA18-E43908EFC2E8}"/>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6" name="Footer Placeholder 5">
            <a:extLst>
              <a:ext uri="{FF2B5EF4-FFF2-40B4-BE49-F238E27FC236}">
                <a16:creationId xmlns:a16="http://schemas.microsoft.com/office/drawing/2014/main" id="{AFB31A25-27BA-1766-7E2E-60881904C5EF}"/>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DE772335-EA0F-5BF9-75ED-193F7BD6F447}"/>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293531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720A-77FA-DD88-4B15-DF001A77E4E1}"/>
              </a:ext>
            </a:extLst>
          </p:cNvPr>
          <p:cNvSpPr>
            <a:spLocks noGrp="1"/>
          </p:cNvSpPr>
          <p:nvPr>
            <p:ph type="title"/>
          </p:nvPr>
        </p:nvSpPr>
        <p:spPr>
          <a:xfrm>
            <a:off x="839788" y="365125"/>
            <a:ext cx="10515600" cy="1325563"/>
          </a:xfrm>
        </p:spPr>
        <p:txBody>
          <a:bodyPr/>
          <a:lstStyle/>
          <a:p>
            <a:r>
              <a:rPr lang="en-GB"/>
              <a:t>Click to edit Master title style</a:t>
            </a:r>
            <a:endParaRPr lang="en-BR"/>
          </a:p>
        </p:txBody>
      </p:sp>
      <p:sp>
        <p:nvSpPr>
          <p:cNvPr id="3" name="Text Placeholder 2">
            <a:extLst>
              <a:ext uri="{FF2B5EF4-FFF2-40B4-BE49-F238E27FC236}">
                <a16:creationId xmlns:a16="http://schemas.microsoft.com/office/drawing/2014/main" id="{381EC5AB-DEBF-710B-1579-72212FF3E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AAD285-BBBB-2FB2-38E6-AA80DBA110F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5" name="Text Placeholder 4">
            <a:extLst>
              <a:ext uri="{FF2B5EF4-FFF2-40B4-BE49-F238E27FC236}">
                <a16:creationId xmlns:a16="http://schemas.microsoft.com/office/drawing/2014/main" id="{4AF9A097-0C37-A0C5-E483-81699E73D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E22511-9055-733B-9595-DC226DF4D3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7" name="Date Placeholder 6">
            <a:extLst>
              <a:ext uri="{FF2B5EF4-FFF2-40B4-BE49-F238E27FC236}">
                <a16:creationId xmlns:a16="http://schemas.microsoft.com/office/drawing/2014/main" id="{A8141959-3D1B-2AC5-0A4A-7188B1C17AAF}"/>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8" name="Footer Placeholder 7">
            <a:extLst>
              <a:ext uri="{FF2B5EF4-FFF2-40B4-BE49-F238E27FC236}">
                <a16:creationId xmlns:a16="http://schemas.microsoft.com/office/drawing/2014/main" id="{550232AF-762D-71EC-4842-3DB985162EDB}"/>
              </a:ext>
            </a:extLst>
          </p:cNvPr>
          <p:cNvSpPr>
            <a:spLocks noGrp="1"/>
          </p:cNvSpPr>
          <p:nvPr>
            <p:ph type="ftr" sz="quarter" idx="11"/>
          </p:nvPr>
        </p:nvSpPr>
        <p:spPr/>
        <p:txBody>
          <a:bodyPr/>
          <a:lstStyle/>
          <a:p>
            <a:endParaRPr lang="en-BR"/>
          </a:p>
        </p:txBody>
      </p:sp>
      <p:sp>
        <p:nvSpPr>
          <p:cNvPr id="9" name="Slide Number Placeholder 8">
            <a:extLst>
              <a:ext uri="{FF2B5EF4-FFF2-40B4-BE49-F238E27FC236}">
                <a16:creationId xmlns:a16="http://schemas.microsoft.com/office/drawing/2014/main" id="{BED8B64C-82D3-66BB-D82C-9D752D7C1D75}"/>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54614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CCE8D-4DCB-6FC0-1CDB-A05BD9A85B66}"/>
              </a:ext>
            </a:extLst>
          </p:cNvPr>
          <p:cNvSpPr>
            <a:spLocks noGrp="1"/>
          </p:cNvSpPr>
          <p:nvPr>
            <p:ph type="title"/>
          </p:nvPr>
        </p:nvSpPr>
        <p:spPr/>
        <p:txBody>
          <a:bodyPr/>
          <a:lstStyle/>
          <a:p>
            <a:r>
              <a:rPr lang="en-GB"/>
              <a:t>Click to edit Master title style</a:t>
            </a:r>
            <a:endParaRPr lang="en-BR"/>
          </a:p>
        </p:txBody>
      </p:sp>
      <p:sp>
        <p:nvSpPr>
          <p:cNvPr id="3" name="Date Placeholder 2">
            <a:extLst>
              <a:ext uri="{FF2B5EF4-FFF2-40B4-BE49-F238E27FC236}">
                <a16:creationId xmlns:a16="http://schemas.microsoft.com/office/drawing/2014/main" id="{50956A99-DFC3-2095-9AE5-F340F77BA7B5}"/>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4" name="Footer Placeholder 3">
            <a:extLst>
              <a:ext uri="{FF2B5EF4-FFF2-40B4-BE49-F238E27FC236}">
                <a16:creationId xmlns:a16="http://schemas.microsoft.com/office/drawing/2014/main" id="{E53D82BE-0D61-313D-56FC-651772DC50D9}"/>
              </a:ext>
            </a:extLst>
          </p:cNvPr>
          <p:cNvSpPr>
            <a:spLocks noGrp="1"/>
          </p:cNvSpPr>
          <p:nvPr>
            <p:ph type="ftr" sz="quarter" idx="11"/>
          </p:nvPr>
        </p:nvSpPr>
        <p:spPr/>
        <p:txBody>
          <a:bodyPr/>
          <a:lstStyle/>
          <a:p>
            <a:endParaRPr lang="en-BR"/>
          </a:p>
        </p:txBody>
      </p:sp>
      <p:sp>
        <p:nvSpPr>
          <p:cNvPr id="5" name="Slide Number Placeholder 4">
            <a:extLst>
              <a:ext uri="{FF2B5EF4-FFF2-40B4-BE49-F238E27FC236}">
                <a16:creationId xmlns:a16="http://schemas.microsoft.com/office/drawing/2014/main" id="{FBE22067-4FB6-922F-6500-0AC347C5B334}"/>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16888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D8D84-4C3D-A8FC-F991-FE1B2822AEEF}"/>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3" name="Footer Placeholder 2">
            <a:extLst>
              <a:ext uri="{FF2B5EF4-FFF2-40B4-BE49-F238E27FC236}">
                <a16:creationId xmlns:a16="http://schemas.microsoft.com/office/drawing/2014/main" id="{CE3F8A54-79B2-F83E-8B45-CA1847580939}"/>
              </a:ext>
            </a:extLst>
          </p:cNvPr>
          <p:cNvSpPr>
            <a:spLocks noGrp="1"/>
          </p:cNvSpPr>
          <p:nvPr>
            <p:ph type="ftr" sz="quarter" idx="11"/>
          </p:nvPr>
        </p:nvSpPr>
        <p:spPr/>
        <p:txBody>
          <a:bodyPr/>
          <a:lstStyle/>
          <a:p>
            <a:endParaRPr lang="en-BR"/>
          </a:p>
        </p:txBody>
      </p:sp>
      <p:sp>
        <p:nvSpPr>
          <p:cNvPr id="4" name="Slide Number Placeholder 3">
            <a:extLst>
              <a:ext uri="{FF2B5EF4-FFF2-40B4-BE49-F238E27FC236}">
                <a16:creationId xmlns:a16="http://schemas.microsoft.com/office/drawing/2014/main" id="{29C57921-A941-3FF7-68C7-DF3BC9575F97}"/>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3646413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CD34-7C9F-DBAA-16AD-53A1D26BDA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R"/>
          </a:p>
        </p:txBody>
      </p:sp>
      <p:sp>
        <p:nvSpPr>
          <p:cNvPr id="3" name="Content Placeholder 2">
            <a:extLst>
              <a:ext uri="{FF2B5EF4-FFF2-40B4-BE49-F238E27FC236}">
                <a16:creationId xmlns:a16="http://schemas.microsoft.com/office/drawing/2014/main" id="{E9FEF106-6724-D7B2-1C60-1426927AF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Text Placeholder 3">
            <a:extLst>
              <a:ext uri="{FF2B5EF4-FFF2-40B4-BE49-F238E27FC236}">
                <a16:creationId xmlns:a16="http://schemas.microsoft.com/office/drawing/2014/main" id="{57A89A09-381C-27A3-57EE-A53835011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647CBA0-B1D3-FD34-734B-94B97CC22CCD}"/>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6" name="Footer Placeholder 5">
            <a:extLst>
              <a:ext uri="{FF2B5EF4-FFF2-40B4-BE49-F238E27FC236}">
                <a16:creationId xmlns:a16="http://schemas.microsoft.com/office/drawing/2014/main" id="{24B04DF3-84E6-74CC-9F94-5E04FF04EB3C}"/>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AE0C6D2E-96BE-8E6E-CEA2-F81811171623}"/>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346523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F994-6824-0013-6343-12A361A67E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R"/>
          </a:p>
        </p:txBody>
      </p:sp>
      <p:sp>
        <p:nvSpPr>
          <p:cNvPr id="3" name="Picture Placeholder 2">
            <a:extLst>
              <a:ext uri="{FF2B5EF4-FFF2-40B4-BE49-F238E27FC236}">
                <a16:creationId xmlns:a16="http://schemas.microsoft.com/office/drawing/2014/main" id="{152C1EE2-F492-DC6F-CD8D-84CFDA54D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R"/>
          </a:p>
        </p:txBody>
      </p:sp>
      <p:sp>
        <p:nvSpPr>
          <p:cNvPr id="4" name="Text Placeholder 3">
            <a:extLst>
              <a:ext uri="{FF2B5EF4-FFF2-40B4-BE49-F238E27FC236}">
                <a16:creationId xmlns:a16="http://schemas.microsoft.com/office/drawing/2014/main" id="{49E112FA-1CAD-0613-681C-C57465C5B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C91EA95-9153-F8FB-A930-5457B72674CA}"/>
              </a:ext>
            </a:extLst>
          </p:cNvPr>
          <p:cNvSpPr>
            <a:spLocks noGrp="1"/>
          </p:cNvSpPr>
          <p:nvPr>
            <p:ph type="dt" sz="half" idx="10"/>
          </p:nvPr>
        </p:nvSpPr>
        <p:spPr/>
        <p:txBody>
          <a:bodyPr/>
          <a:lstStyle/>
          <a:p>
            <a:fld id="{CF32D282-C8F2-B446-9322-B196B3F80018}" type="datetimeFigureOut">
              <a:rPr lang="en-BR" smtClean="0"/>
              <a:t>02/04/25</a:t>
            </a:fld>
            <a:endParaRPr lang="en-BR"/>
          </a:p>
        </p:txBody>
      </p:sp>
      <p:sp>
        <p:nvSpPr>
          <p:cNvPr id="6" name="Footer Placeholder 5">
            <a:extLst>
              <a:ext uri="{FF2B5EF4-FFF2-40B4-BE49-F238E27FC236}">
                <a16:creationId xmlns:a16="http://schemas.microsoft.com/office/drawing/2014/main" id="{D24B5C00-1273-2750-4D78-C741F636381B}"/>
              </a:ext>
            </a:extLst>
          </p:cNvPr>
          <p:cNvSpPr>
            <a:spLocks noGrp="1"/>
          </p:cNvSpPr>
          <p:nvPr>
            <p:ph type="ftr" sz="quarter" idx="11"/>
          </p:nvPr>
        </p:nvSpPr>
        <p:spPr/>
        <p:txBody>
          <a:bodyPr/>
          <a:lstStyle/>
          <a:p>
            <a:endParaRPr lang="en-BR"/>
          </a:p>
        </p:txBody>
      </p:sp>
      <p:sp>
        <p:nvSpPr>
          <p:cNvPr id="7" name="Slide Number Placeholder 6">
            <a:extLst>
              <a:ext uri="{FF2B5EF4-FFF2-40B4-BE49-F238E27FC236}">
                <a16:creationId xmlns:a16="http://schemas.microsoft.com/office/drawing/2014/main" id="{A942FC0D-7CBF-FD5C-391E-37226F079B3F}"/>
              </a:ext>
            </a:extLst>
          </p:cNvPr>
          <p:cNvSpPr>
            <a:spLocks noGrp="1"/>
          </p:cNvSpPr>
          <p:nvPr>
            <p:ph type="sldNum" sz="quarter" idx="12"/>
          </p:nvPr>
        </p:nvSpPr>
        <p:spPr/>
        <p:txBody>
          <a:bodyPr/>
          <a:lstStyle/>
          <a:p>
            <a:fld id="{3B794776-E164-F742-9227-E724F03436A9}" type="slidenum">
              <a:rPr lang="en-BR" smtClean="0"/>
              <a:t>‹#›</a:t>
            </a:fld>
            <a:endParaRPr lang="en-BR"/>
          </a:p>
        </p:txBody>
      </p:sp>
    </p:spTree>
    <p:extLst>
      <p:ext uri="{BB962C8B-B14F-4D97-AF65-F5344CB8AC3E}">
        <p14:creationId xmlns:p14="http://schemas.microsoft.com/office/powerpoint/2010/main" val="1515324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476F5D-2578-A1F3-DB16-3A22DC56B3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R"/>
          </a:p>
        </p:txBody>
      </p:sp>
      <p:sp>
        <p:nvSpPr>
          <p:cNvPr id="3" name="Text Placeholder 2">
            <a:extLst>
              <a:ext uri="{FF2B5EF4-FFF2-40B4-BE49-F238E27FC236}">
                <a16:creationId xmlns:a16="http://schemas.microsoft.com/office/drawing/2014/main" id="{EA4C1FC8-0727-E823-F833-F85FC801DE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R"/>
          </a:p>
        </p:txBody>
      </p:sp>
      <p:sp>
        <p:nvSpPr>
          <p:cNvPr id="4" name="Date Placeholder 3">
            <a:extLst>
              <a:ext uri="{FF2B5EF4-FFF2-40B4-BE49-F238E27FC236}">
                <a16:creationId xmlns:a16="http://schemas.microsoft.com/office/drawing/2014/main" id="{E748495A-1EF5-D241-D656-777B6AC2A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F32D282-C8F2-B446-9322-B196B3F80018}" type="datetimeFigureOut">
              <a:rPr lang="en-BR" smtClean="0"/>
              <a:t>02/04/25</a:t>
            </a:fld>
            <a:endParaRPr lang="en-BR"/>
          </a:p>
        </p:txBody>
      </p:sp>
      <p:sp>
        <p:nvSpPr>
          <p:cNvPr id="5" name="Footer Placeholder 4">
            <a:extLst>
              <a:ext uri="{FF2B5EF4-FFF2-40B4-BE49-F238E27FC236}">
                <a16:creationId xmlns:a16="http://schemas.microsoft.com/office/drawing/2014/main" id="{D5EEACF1-1B28-1DFB-070D-363D1F078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R"/>
          </a:p>
        </p:txBody>
      </p:sp>
      <p:sp>
        <p:nvSpPr>
          <p:cNvPr id="6" name="Slide Number Placeholder 5">
            <a:extLst>
              <a:ext uri="{FF2B5EF4-FFF2-40B4-BE49-F238E27FC236}">
                <a16:creationId xmlns:a16="http://schemas.microsoft.com/office/drawing/2014/main" id="{096FF736-E3D0-A35C-380E-83009BAC7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B794776-E164-F742-9227-E724F03436A9}" type="slidenum">
              <a:rPr lang="en-BR" smtClean="0"/>
              <a:t>‹#›</a:t>
            </a:fld>
            <a:endParaRPr lang="en-BR"/>
          </a:p>
        </p:txBody>
      </p:sp>
    </p:spTree>
    <p:extLst>
      <p:ext uri="{BB962C8B-B14F-4D97-AF65-F5344CB8AC3E}">
        <p14:creationId xmlns:p14="http://schemas.microsoft.com/office/powerpoint/2010/main" val="86633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D274762-9C76-1D9B-E26E-4C4D647776DF}"/>
              </a:ext>
            </a:extLst>
          </p:cNvPr>
          <p:cNvSpPr>
            <a:spLocks noGrp="1"/>
          </p:cNvSpPr>
          <p:nvPr>
            <p:ph type="ctrTitle"/>
          </p:nvPr>
        </p:nvSpPr>
        <p:spPr>
          <a:xfrm>
            <a:off x="3880430" y="583345"/>
            <a:ext cx="7160357" cy="4164820"/>
          </a:xfrm>
        </p:spPr>
        <p:txBody>
          <a:bodyPr anchor="t">
            <a:normAutofit/>
          </a:bodyPr>
          <a:lstStyle/>
          <a:p>
            <a:pPr algn="r"/>
            <a:r>
              <a:rPr lang="en-BR" sz="8000">
                <a:solidFill>
                  <a:srgbClr val="FFFFFF"/>
                </a:solidFill>
              </a:rPr>
              <a:t>Mao and Stalin</a:t>
            </a:r>
          </a:p>
        </p:txBody>
      </p:sp>
      <p:sp>
        <p:nvSpPr>
          <p:cNvPr id="3" name="Subtitle 2">
            <a:extLst>
              <a:ext uri="{FF2B5EF4-FFF2-40B4-BE49-F238E27FC236}">
                <a16:creationId xmlns:a16="http://schemas.microsoft.com/office/drawing/2014/main" id="{78BEA2A6-23CA-D2AF-EA0F-C8E11AD9C988}"/>
              </a:ext>
            </a:extLst>
          </p:cNvPr>
          <p:cNvSpPr>
            <a:spLocks noGrp="1"/>
          </p:cNvSpPr>
          <p:nvPr>
            <p:ph type="subTitle" idx="1"/>
          </p:nvPr>
        </p:nvSpPr>
        <p:spPr>
          <a:xfrm>
            <a:off x="1208228" y="5972174"/>
            <a:ext cx="8578699" cy="504825"/>
          </a:xfrm>
        </p:spPr>
        <p:txBody>
          <a:bodyPr>
            <a:normAutofit/>
          </a:bodyPr>
          <a:lstStyle/>
          <a:p>
            <a:pPr algn="l"/>
            <a:endParaRPr lang="en-BR" sz="200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87604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79E49-44DE-4908-0F9B-FDB719C42424}"/>
              </a:ext>
            </a:extLst>
          </p:cNvPr>
          <p:cNvSpPr>
            <a:spLocks noGrp="1"/>
          </p:cNvSpPr>
          <p:nvPr>
            <p:ph type="title"/>
          </p:nvPr>
        </p:nvSpPr>
        <p:spPr>
          <a:xfrm>
            <a:off x="871442" y="685800"/>
            <a:ext cx="4353116" cy="733233"/>
          </a:xfrm>
        </p:spPr>
        <p:txBody>
          <a:bodyPr vert="horz" lIns="91440" tIns="45720" rIns="91440" bIns="45720" rtlCol="0" anchor="b">
            <a:normAutofit/>
          </a:bodyPr>
          <a:lstStyle/>
          <a:p>
            <a:pPr algn="ctr"/>
            <a:r>
              <a:rPr lang="en-US" sz="3200" kern="1200" dirty="0">
                <a:solidFill>
                  <a:srgbClr val="595959"/>
                </a:solidFill>
                <a:latin typeface="+mj-lt"/>
                <a:ea typeface="+mj-ea"/>
                <a:cs typeface="+mj-cs"/>
              </a:rPr>
              <a:t>Soviets in Chinas</a:t>
            </a:r>
          </a:p>
        </p:txBody>
      </p:sp>
      <p:sp>
        <p:nvSpPr>
          <p:cNvPr id="3" name="Content Placeholder 2">
            <a:extLst>
              <a:ext uri="{FF2B5EF4-FFF2-40B4-BE49-F238E27FC236}">
                <a16:creationId xmlns:a16="http://schemas.microsoft.com/office/drawing/2014/main" id="{09B4C5C8-3656-328A-EBE9-0D6EDFF56260}"/>
              </a:ext>
            </a:extLst>
          </p:cNvPr>
          <p:cNvSpPr>
            <a:spLocks noGrp="1"/>
          </p:cNvSpPr>
          <p:nvPr>
            <p:ph sz="half" idx="1"/>
          </p:nvPr>
        </p:nvSpPr>
        <p:spPr>
          <a:xfrm>
            <a:off x="871442" y="1557338"/>
            <a:ext cx="4353116" cy="5057775"/>
          </a:xfrm>
        </p:spPr>
        <p:txBody>
          <a:bodyPr vert="horz" lIns="91440" tIns="45720" rIns="91440" bIns="45720" rtlCol="0" anchor="t">
            <a:normAutofit/>
          </a:bodyPr>
          <a:lstStyle/>
          <a:p>
            <a:endParaRPr lang="en-US" sz="1800" dirty="0">
              <a:solidFill>
                <a:srgbClr val="595959"/>
              </a:solidFill>
            </a:endParaRPr>
          </a:p>
          <a:p>
            <a:r>
              <a:rPr lang="en-US" sz="1800" dirty="0">
                <a:solidFill>
                  <a:srgbClr val="595959"/>
                </a:solidFill>
              </a:rPr>
              <a:t>Mao’s wish to discuss revolutionary ideals and the Communists’ historical responsibilities came to nothing.</a:t>
            </a:r>
          </a:p>
          <a:p>
            <a:r>
              <a:rPr lang="en-US" sz="1800" dirty="0">
                <a:solidFill>
                  <a:srgbClr val="595959"/>
                </a:solidFill>
              </a:rPr>
              <a:t>There were 150,000 Red Army soldiers stationed in China. With a further 60,000 Naval personnel in Port Arthur and 50,000 guarding the Trans-Siberian railway in Manchuria.  </a:t>
            </a:r>
          </a:p>
          <a:p>
            <a:r>
              <a:rPr lang="en-US" sz="1800" dirty="0">
                <a:solidFill>
                  <a:srgbClr val="595959"/>
                </a:solidFill>
              </a:rPr>
              <a:t>Russians were rarely seen aside from shopping trips. Their high wages paid by the Chinese government allowed them to buy masses of US and European goods to be sent back to the USSR.</a:t>
            </a:r>
          </a:p>
        </p:txBody>
      </p:sp>
      <p:pic>
        <p:nvPicPr>
          <p:cNvPr id="8194" name="Picture 2" descr="The Legacy of the Soviet Offensives of August 1945 | Asia Maritime  Transparency Initiative">
            <a:extLst>
              <a:ext uri="{FF2B5EF4-FFF2-40B4-BE49-F238E27FC236}">
                <a16:creationId xmlns:a16="http://schemas.microsoft.com/office/drawing/2014/main" id="{E57FF111-7C55-60B4-A7AA-76F4678284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781801" y="1419033"/>
            <a:ext cx="4797056" cy="406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096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3BC5-EA7A-C318-BABE-AF8C05DB5AD8}"/>
              </a:ext>
            </a:extLst>
          </p:cNvPr>
          <p:cNvSpPr>
            <a:spLocks noGrp="1"/>
          </p:cNvSpPr>
          <p:nvPr>
            <p:ph type="title"/>
          </p:nvPr>
        </p:nvSpPr>
        <p:spPr>
          <a:xfrm>
            <a:off x="838200" y="5702341"/>
            <a:ext cx="7061616" cy="804161"/>
          </a:xfrm>
        </p:spPr>
        <p:txBody>
          <a:bodyPr vert="horz" lIns="91440" tIns="45720" rIns="91440" bIns="45720" rtlCol="0" anchor="ctr">
            <a:normAutofit fontScale="90000"/>
          </a:bodyPr>
          <a:lstStyle/>
          <a:p>
            <a:r>
              <a:rPr lang="en-US" sz="3200" kern="1200" dirty="0">
                <a:solidFill>
                  <a:schemeClr val="tx1"/>
                </a:solidFill>
                <a:latin typeface="+mj-lt"/>
                <a:ea typeface="+mj-ea"/>
                <a:cs typeface="+mj-cs"/>
              </a:rPr>
              <a:t>Soviet advisors accommodation in Shanghai, Guangzhou and Tianjin. </a:t>
            </a:r>
          </a:p>
        </p:txBody>
      </p:sp>
      <p:pic>
        <p:nvPicPr>
          <p:cNvPr id="5122" name="Picture 2" descr="Lakeside Ville">
            <a:extLst>
              <a:ext uri="{FF2B5EF4-FFF2-40B4-BE49-F238E27FC236}">
                <a16:creationId xmlns:a16="http://schemas.microsoft.com/office/drawing/2014/main" id="{BCF20CEF-C0D4-E21F-3091-3F7A0E4D54B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t="3045" r="2" b="1626"/>
          <a:stretch/>
        </p:blipFill>
        <p:spPr bwMode="auto">
          <a:xfrm>
            <a:off x="-4" y="10"/>
            <a:ext cx="8328610" cy="52799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hamian – the historic concession island of Guangzhou">
            <a:extLst>
              <a:ext uri="{FF2B5EF4-FFF2-40B4-BE49-F238E27FC236}">
                <a16:creationId xmlns:a16="http://schemas.microsoft.com/office/drawing/2014/main" id="{FB688874-4700-FDBF-E09D-8FAA46C287F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80" r="-5" b="8028"/>
          <a:stretch/>
        </p:blipFill>
        <p:spPr bwMode="auto">
          <a:xfrm>
            <a:off x="8328610" y="1"/>
            <a:ext cx="3863392" cy="265379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A8234E3C-0622-903D-67E9-99ACD2FF70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8" r="2534" b="-3"/>
          <a:stretch/>
        </p:blipFill>
        <p:spPr bwMode="auto">
          <a:xfrm>
            <a:off x="8328611" y="2639971"/>
            <a:ext cx="3863392" cy="2653792"/>
          </a:xfrm>
          <a:prstGeom prst="rect">
            <a:avLst/>
          </a:prstGeom>
          <a:noFill/>
          <a:extLst>
            <a:ext uri="{909E8E84-426E-40DD-AFC4-6F175D3DCCD1}">
              <a14:hiddenFill xmlns:a14="http://schemas.microsoft.com/office/drawing/2010/main">
                <a:solidFill>
                  <a:srgbClr val="FFFFFF"/>
                </a:solidFill>
              </a14:hiddenFill>
            </a:ext>
          </a:extLst>
        </p:spPr>
      </p:pic>
      <p:grpSp>
        <p:nvGrpSpPr>
          <p:cNvPr id="5131" name="Group 5130">
            <a:extLst>
              <a:ext uri="{FF2B5EF4-FFF2-40B4-BE49-F238E27FC236}">
                <a16:creationId xmlns:a16="http://schemas.microsoft.com/office/drawing/2014/main" id="{AA47CC56-1188-533D-88C5-F705AFAAA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193370"/>
            <a:ext cx="12207200" cy="123363"/>
            <a:chOff x="-5025" y="6737718"/>
            <a:chExt cx="12207200" cy="123363"/>
          </a:xfrm>
        </p:grpSpPr>
        <p:sp>
          <p:nvSpPr>
            <p:cNvPr id="5132" name="Rectangle 5131">
              <a:extLst>
                <a:ext uri="{FF2B5EF4-FFF2-40B4-BE49-F238E27FC236}">
                  <a16:creationId xmlns:a16="http://schemas.microsoft.com/office/drawing/2014/main" id="{5EEFA798-8C89-9948-4282-92855291A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B4009D10-42BE-E080-5E98-DA638B250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8652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A6C825-3126-22A3-645F-4C5B174D30DC}"/>
              </a:ext>
            </a:extLst>
          </p:cNvPr>
          <p:cNvSpPr>
            <a:spLocks noGrp="1"/>
          </p:cNvSpPr>
          <p:nvPr>
            <p:ph type="title"/>
          </p:nvPr>
        </p:nvSpPr>
        <p:spPr>
          <a:xfrm>
            <a:off x="871442" y="157162"/>
            <a:ext cx="4353116" cy="1474666"/>
          </a:xfrm>
        </p:spPr>
        <p:txBody>
          <a:bodyPr vert="horz" lIns="91440" tIns="45720" rIns="91440" bIns="45720" rtlCol="0" anchor="b">
            <a:normAutofit/>
          </a:bodyPr>
          <a:lstStyle/>
          <a:p>
            <a:pPr algn="ctr"/>
            <a:r>
              <a:rPr lang="en-US" sz="3200" kern="1200" dirty="0">
                <a:solidFill>
                  <a:srgbClr val="595959"/>
                </a:solidFill>
                <a:latin typeface="+mj-lt"/>
                <a:ea typeface="+mj-ea"/>
                <a:cs typeface="+mj-cs"/>
              </a:rPr>
              <a:t>The Impact of the Soviet Union</a:t>
            </a:r>
          </a:p>
        </p:txBody>
      </p:sp>
      <p:sp>
        <p:nvSpPr>
          <p:cNvPr id="3" name="Content Placeholder 2">
            <a:extLst>
              <a:ext uri="{FF2B5EF4-FFF2-40B4-BE49-F238E27FC236}">
                <a16:creationId xmlns:a16="http://schemas.microsoft.com/office/drawing/2014/main" id="{45337BCA-7FBC-B65D-3B36-13BC7EDA59D5}"/>
              </a:ext>
            </a:extLst>
          </p:cNvPr>
          <p:cNvSpPr>
            <a:spLocks noGrp="1"/>
          </p:cNvSpPr>
          <p:nvPr>
            <p:ph sz="half" idx="1"/>
          </p:nvPr>
        </p:nvSpPr>
        <p:spPr>
          <a:xfrm>
            <a:off x="180621" y="1631828"/>
            <a:ext cx="5542845" cy="4940422"/>
          </a:xfrm>
        </p:spPr>
        <p:txBody>
          <a:bodyPr vert="horz" lIns="91440" tIns="45720" rIns="91440" bIns="45720" rtlCol="0" anchor="t">
            <a:normAutofit lnSpcReduction="10000"/>
          </a:bodyPr>
          <a:lstStyle/>
          <a:p>
            <a:r>
              <a:rPr lang="en-US" sz="1400" dirty="0">
                <a:solidFill>
                  <a:srgbClr val="595959"/>
                </a:solidFill>
              </a:rPr>
              <a:t>Chinese experts were sent to remodel the Chinese state along Soviet lines. This devotion to the Soviet Union helped avoid ideological cleavages – debate was on nuances and points of detail – especially in economics. </a:t>
            </a:r>
          </a:p>
          <a:p>
            <a:r>
              <a:rPr lang="en-US" sz="1400" dirty="0">
                <a:solidFill>
                  <a:srgbClr val="595959"/>
                </a:solidFill>
              </a:rPr>
              <a:t>Cadres and intellectuals were compelled to study Stalin’s </a:t>
            </a:r>
            <a:r>
              <a:rPr lang="en-US" sz="1400" i="1" dirty="0">
                <a:solidFill>
                  <a:srgbClr val="595959"/>
                </a:solidFill>
              </a:rPr>
              <a:t>The History of the All-Union Communist Party: A Short Course.</a:t>
            </a:r>
          </a:p>
          <a:p>
            <a:r>
              <a:rPr lang="en-US" sz="1400" dirty="0">
                <a:solidFill>
                  <a:srgbClr val="595959"/>
                </a:solidFill>
              </a:rPr>
              <a:t>In education, every minute detail was copied from the Russians; even the lunch hour was pushed back to three in the afternoon to ensure the practice of having six classes in succession in the morning.</a:t>
            </a:r>
          </a:p>
          <a:p>
            <a:r>
              <a:rPr lang="en-US" sz="1400" dirty="0">
                <a:solidFill>
                  <a:srgbClr val="595959"/>
                </a:solidFill>
              </a:rPr>
              <a:t>The Sino-Soviet Friendship Association – with its 120,000 branches – distributed books, magazines, films, lantern slides and plays, as well as generators, radios, microphones and gramophones to spread the message. In 1952, it consisted of 1,260 principal and 44,778 secondary organizations and had 18 million members (more than the total membership of the Chinese Communist Party).</a:t>
            </a:r>
          </a:p>
          <a:p>
            <a:r>
              <a:rPr lang="en-US" sz="1400" dirty="0">
                <a:solidFill>
                  <a:srgbClr val="595959"/>
                </a:solidFill>
              </a:rPr>
              <a:t>Dozens of exhibitions were </a:t>
            </a:r>
            <a:r>
              <a:rPr lang="en-US" sz="1400" dirty="0" err="1">
                <a:solidFill>
                  <a:srgbClr val="595959"/>
                </a:solidFill>
              </a:rPr>
              <a:t>organised</a:t>
            </a:r>
            <a:r>
              <a:rPr lang="en-US" sz="1400" dirty="0">
                <a:solidFill>
                  <a:srgbClr val="595959"/>
                </a:solidFill>
              </a:rPr>
              <a:t> on themes from ‘Soviet Women’ and ‘Soviet Children’ to ‘Construction in the Soviet Union’. </a:t>
            </a:r>
          </a:p>
          <a:p>
            <a:r>
              <a:rPr lang="en-US" sz="1400" i="1" dirty="0">
                <a:solidFill>
                  <a:srgbClr val="595959"/>
                </a:solidFill>
              </a:rPr>
              <a:t>Mao certainly did not want to make China into an imitation of Russia; he only sent his country to school in Moscow so that at the end of its education it could become independent and master of its own house. -</a:t>
            </a:r>
            <a:r>
              <a:rPr lang="en-US" sz="1400" dirty="0">
                <a:solidFill>
                  <a:srgbClr val="595959"/>
                </a:solidFill>
              </a:rPr>
              <a:t>Jacques </a:t>
            </a:r>
            <a:r>
              <a:rPr lang="en-US" sz="1400" dirty="0" err="1">
                <a:solidFill>
                  <a:srgbClr val="595959"/>
                </a:solidFill>
              </a:rPr>
              <a:t>Guillermaz</a:t>
            </a:r>
            <a:endParaRPr lang="en-US" sz="1400" dirty="0">
              <a:solidFill>
                <a:srgbClr val="595959"/>
              </a:solidFill>
            </a:endParaRPr>
          </a:p>
          <a:p>
            <a:endParaRPr lang="en-US" sz="1000" dirty="0">
              <a:solidFill>
                <a:srgbClr val="595959"/>
              </a:solidFill>
            </a:endParaRPr>
          </a:p>
        </p:txBody>
      </p:sp>
      <p:pic>
        <p:nvPicPr>
          <p:cNvPr id="7170" name="Picture 2" descr="Study the advanced production experience of the Soviet Union, struggle for the industrialization of our country">
            <a:extLst>
              <a:ext uri="{FF2B5EF4-FFF2-40B4-BE49-F238E27FC236}">
                <a16:creationId xmlns:a16="http://schemas.microsoft.com/office/drawing/2014/main" id="{7A1E90FE-435F-6BD4-F864-D2330AA982A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292544" y="685799"/>
            <a:ext cx="3775570" cy="553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69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en placed on top of a signature line">
            <a:extLst>
              <a:ext uri="{FF2B5EF4-FFF2-40B4-BE49-F238E27FC236}">
                <a16:creationId xmlns:a16="http://schemas.microsoft.com/office/drawing/2014/main" id="{BAD6FB31-D421-95D8-7897-AB2377C30931}"/>
              </a:ext>
            </a:extLst>
          </p:cNvPr>
          <p:cNvPicPr>
            <a:picLocks noChangeAspect="1"/>
          </p:cNvPicPr>
          <p:nvPr/>
        </p:nvPicPr>
        <p:blipFill>
          <a:blip r:embed="rId2"/>
          <a:srcRect b="15370"/>
          <a:stretch/>
        </p:blipFill>
        <p:spPr>
          <a:xfrm>
            <a:off x="20" y="-7619"/>
            <a:ext cx="12191979" cy="6887364"/>
          </a:xfrm>
          <a:prstGeom prst="rect">
            <a:avLst/>
          </a:prstGeom>
        </p:spPr>
      </p:pic>
      <p:sp>
        <p:nvSpPr>
          <p:cNvPr id="12" name="Rectangle 11">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0" name="Rectangle 19">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04E25FB-32BC-2438-30D7-8238D6D8ACC4}"/>
              </a:ext>
            </a:extLst>
          </p:cNvPr>
          <p:cNvSpPr>
            <a:spLocks noGrp="1"/>
          </p:cNvSpPr>
          <p:nvPr>
            <p:ph type="title"/>
          </p:nvPr>
        </p:nvSpPr>
        <p:spPr>
          <a:xfrm>
            <a:off x="859028" y="2155188"/>
            <a:ext cx="4160233" cy="2839273"/>
          </a:xfrm>
        </p:spPr>
        <p:txBody>
          <a:bodyPr vert="horz" lIns="91440" tIns="45720" rIns="91440" bIns="45720" rtlCol="0" anchor="b">
            <a:normAutofit/>
          </a:bodyPr>
          <a:lstStyle/>
          <a:p>
            <a:r>
              <a:rPr lang="en-US" sz="3100">
                <a:solidFill>
                  <a:srgbClr val="FFFFFF"/>
                </a:solidFill>
              </a:rPr>
              <a:t>Write your first paragraph for the foreign policy question on the importance of the Sino-Soviet friendship agreement. </a:t>
            </a:r>
          </a:p>
        </p:txBody>
      </p:sp>
    </p:spTree>
    <p:extLst>
      <p:ext uri="{BB962C8B-B14F-4D97-AF65-F5344CB8AC3E}">
        <p14:creationId xmlns:p14="http://schemas.microsoft.com/office/powerpoint/2010/main" val="72205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BAA6A-AF42-4CE5-E497-5D3ACBC8EB7F}"/>
              </a:ext>
            </a:extLst>
          </p:cNvPr>
          <p:cNvSpPr>
            <a:spLocks noGrp="1"/>
          </p:cNvSpPr>
          <p:nvPr>
            <p:ph type="title"/>
          </p:nvPr>
        </p:nvSpPr>
        <p:spPr>
          <a:xfrm>
            <a:off x="871442" y="268754"/>
            <a:ext cx="4353116" cy="742950"/>
          </a:xfrm>
        </p:spPr>
        <p:txBody>
          <a:bodyPr anchor="b">
            <a:normAutofit/>
          </a:bodyPr>
          <a:lstStyle/>
          <a:p>
            <a:pPr algn="ctr"/>
            <a:r>
              <a:rPr lang="en-BR" sz="3200" dirty="0">
                <a:solidFill>
                  <a:srgbClr val="595959"/>
                </a:solidFill>
              </a:rPr>
              <a:t>Mao’s views on Stalin.</a:t>
            </a:r>
          </a:p>
        </p:txBody>
      </p:sp>
      <p:sp>
        <p:nvSpPr>
          <p:cNvPr id="3" name="Content Placeholder 2">
            <a:extLst>
              <a:ext uri="{FF2B5EF4-FFF2-40B4-BE49-F238E27FC236}">
                <a16:creationId xmlns:a16="http://schemas.microsoft.com/office/drawing/2014/main" id="{7BCAA452-D61F-B522-CEAC-9D09249E6D6F}"/>
              </a:ext>
            </a:extLst>
          </p:cNvPr>
          <p:cNvSpPr>
            <a:spLocks noGrp="1"/>
          </p:cNvSpPr>
          <p:nvPr>
            <p:ph idx="1"/>
          </p:nvPr>
        </p:nvSpPr>
        <p:spPr>
          <a:xfrm>
            <a:off x="871442" y="1011704"/>
            <a:ext cx="4353116" cy="5577542"/>
          </a:xfrm>
        </p:spPr>
        <p:txBody>
          <a:bodyPr anchor="t">
            <a:noAutofit/>
          </a:bodyPr>
          <a:lstStyle/>
          <a:p>
            <a:r>
              <a:rPr lang="en-BR" sz="1600" dirty="0">
                <a:solidFill>
                  <a:srgbClr val="595959"/>
                </a:solidFill>
              </a:rPr>
              <a:t>Mao never </a:t>
            </a:r>
            <a:r>
              <a:rPr lang="en-GB" sz="1600" dirty="0">
                <a:solidFill>
                  <a:srgbClr val="595959"/>
                </a:solidFill>
              </a:rPr>
              <a:t>fully subscribed to </a:t>
            </a:r>
            <a:r>
              <a:rPr lang="en-GB" sz="1600" dirty="0" err="1">
                <a:solidFill>
                  <a:srgbClr val="595959"/>
                </a:solidFill>
              </a:rPr>
              <a:t>Comintern</a:t>
            </a:r>
            <a:r>
              <a:rPr lang="en-GB" sz="1600" dirty="0">
                <a:solidFill>
                  <a:srgbClr val="595959"/>
                </a:solidFill>
              </a:rPr>
              <a:t> advice. Still, he recognised the Soviet Union's achievements but did not find its</a:t>
            </a:r>
            <a:r>
              <a:rPr lang="en-BR" sz="1600" dirty="0">
                <a:solidFill>
                  <a:srgbClr val="595959"/>
                </a:solidFill>
              </a:rPr>
              <a:t> methods applicable to China. He was resentful about his past treatment, but he had nowhere else to turn. He feared a resurgent US-backed Japan.</a:t>
            </a:r>
          </a:p>
          <a:p>
            <a:r>
              <a:rPr lang="en-GB" sz="1600" dirty="0">
                <a:solidFill>
                  <a:srgbClr val="595959"/>
                </a:solidFill>
              </a:rPr>
              <a:t>Because the Soviet Union was the first socialist country in the world and established the only example of building a socialist state and society, Mao’s continuous revolution had to follow the Soviet experience. He publicly labelled his desire for friendship as “leaning to one side.”</a:t>
            </a:r>
          </a:p>
          <a:p>
            <a:r>
              <a:rPr lang="en-GB" sz="1600" dirty="0">
                <a:solidFill>
                  <a:srgbClr val="595959"/>
                </a:solidFill>
              </a:rPr>
              <a:t>Many also felt negatively about the USSR because the Soviet Red Army had pillaged north-east China of its industrial equipment when it liberated the territory from the Japanese at the end of the war.</a:t>
            </a:r>
          </a:p>
          <a:p>
            <a:r>
              <a:rPr lang="en-GB" sz="1600" b="1" dirty="0">
                <a:solidFill>
                  <a:srgbClr val="595959"/>
                </a:solidFill>
              </a:rPr>
              <a:t>What dilemma does Mao face?</a:t>
            </a:r>
          </a:p>
        </p:txBody>
      </p:sp>
      <p:pic>
        <p:nvPicPr>
          <p:cNvPr id="9218" name="Picture 2" descr="Stalin and Mao: Parallel Rise? | History Today">
            <a:extLst>
              <a:ext uri="{FF2B5EF4-FFF2-40B4-BE49-F238E27FC236}">
                <a16:creationId xmlns:a16="http://schemas.microsoft.com/office/drawing/2014/main" id="{3F6C8B10-6A83-53AD-D2E4-B03F89804A5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790582"/>
            <a:ext cx="4797056" cy="332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Rectangle 10248">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A07F1-B697-CFC8-F45F-346E0B72A5A5}"/>
              </a:ext>
            </a:extLst>
          </p:cNvPr>
          <p:cNvSpPr>
            <a:spLocks noGrp="1"/>
          </p:cNvSpPr>
          <p:nvPr>
            <p:ph type="title"/>
          </p:nvPr>
        </p:nvSpPr>
        <p:spPr>
          <a:xfrm>
            <a:off x="871442" y="685800"/>
            <a:ext cx="4353116" cy="614363"/>
          </a:xfrm>
        </p:spPr>
        <p:txBody>
          <a:bodyPr anchor="b">
            <a:normAutofit/>
          </a:bodyPr>
          <a:lstStyle/>
          <a:p>
            <a:pPr algn="ctr"/>
            <a:r>
              <a:rPr lang="en-BR" sz="3200" dirty="0">
                <a:solidFill>
                  <a:srgbClr val="595959"/>
                </a:solidFill>
              </a:rPr>
              <a:t>Stalin’s view on Mao</a:t>
            </a:r>
          </a:p>
        </p:txBody>
      </p:sp>
      <p:sp>
        <p:nvSpPr>
          <p:cNvPr id="3" name="Content Placeholder 2">
            <a:extLst>
              <a:ext uri="{FF2B5EF4-FFF2-40B4-BE49-F238E27FC236}">
                <a16:creationId xmlns:a16="http://schemas.microsoft.com/office/drawing/2014/main" id="{4CD7172A-A3FE-E665-6605-150A1410263A}"/>
              </a:ext>
            </a:extLst>
          </p:cNvPr>
          <p:cNvSpPr>
            <a:spLocks noGrp="1"/>
          </p:cNvSpPr>
          <p:nvPr>
            <p:ph idx="1"/>
          </p:nvPr>
        </p:nvSpPr>
        <p:spPr>
          <a:xfrm>
            <a:off x="871442" y="1410370"/>
            <a:ext cx="4857846" cy="5276179"/>
          </a:xfrm>
        </p:spPr>
        <p:txBody>
          <a:bodyPr anchor="t">
            <a:normAutofit lnSpcReduction="10000"/>
          </a:bodyPr>
          <a:lstStyle/>
          <a:p>
            <a:r>
              <a:rPr lang="en-BR" sz="2400" dirty="0">
                <a:solidFill>
                  <a:srgbClr val="595959"/>
                </a:solidFill>
              </a:rPr>
              <a:t>Stalin was as surprised as anyone with the speed of the Communist victory. He had told Mao to wait in 1949 rather than cross the Yangtse. Rather embar</a:t>
            </a:r>
            <a:r>
              <a:rPr lang="en-GB" sz="2400" dirty="0">
                <a:solidFill>
                  <a:srgbClr val="595959"/>
                </a:solidFill>
              </a:rPr>
              <a:t>r</a:t>
            </a:r>
            <a:r>
              <a:rPr lang="en-BR" sz="2400" dirty="0">
                <a:solidFill>
                  <a:srgbClr val="595959"/>
                </a:solidFill>
              </a:rPr>
              <a:t>assingly he was still allied with the Nationalists in 1949. He never trusted Mao, viewing him as another Tito. Stalin realised the USSR had little prospect of controlling China in the long term. He wanted to keep it under control initially through a binding treaty. Too much independence was dangerous given the increased US interest in Asia.</a:t>
            </a:r>
          </a:p>
          <a:p>
            <a:endParaRPr lang="en-BR" sz="1900" dirty="0">
              <a:solidFill>
                <a:srgbClr val="595959"/>
              </a:solidFill>
            </a:endParaRPr>
          </a:p>
        </p:txBody>
      </p:sp>
      <p:pic>
        <p:nvPicPr>
          <p:cNvPr id="10242" name="Picture 2" descr="Enter a descriptive sentence about the photo here.">
            <a:extLst>
              <a:ext uri="{FF2B5EF4-FFF2-40B4-BE49-F238E27FC236}">
                <a16:creationId xmlns:a16="http://schemas.microsoft.com/office/drawing/2014/main" id="{81A546D9-538E-F0A1-3CA5-97DFEC9042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81801" y="1410371"/>
            <a:ext cx="4797056" cy="408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0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7" name="Rectangle 2056">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50" name="Picture 2" descr="Image of The arrival of Premier Mao Tse-tung (Zedong) at Yaroslavl Railwaiy">
            <a:extLst>
              <a:ext uri="{FF2B5EF4-FFF2-40B4-BE49-F238E27FC236}">
                <a16:creationId xmlns:a16="http://schemas.microsoft.com/office/drawing/2014/main" id="{F6EAE1E4-F88D-83EA-0658-CA30FA3A8EC7}"/>
              </a:ext>
            </a:extLst>
          </p:cNvPr>
          <p:cNvPicPr>
            <a:picLocks noGrp="1" noChangeAspect="1" noChangeArrowheads="1"/>
          </p:cNvPicPr>
          <p:nvPr>
            <p:ph sz="half" idx="2"/>
          </p:nvPr>
        </p:nvPicPr>
        <p:blipFill>
          <a:blip r:embed="rId2">
            <a:alphaModFix amt="60000"/>
            <a:extLst>
              <a:ext uri="{28A0092B-C50C-407E-A947-70E740481C1C}">
                <a14:useLocalDpi xmlns:a14="http://schemas.microsoft.com/office/drawing/2010/main" val="0"/>
              </a:ext>
            </a:extLst>
          </a:blip>
          <a:srcRect b="21603"/>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95BE3C1-78E4-3F7C-E64D-93AEAEFA611D}"/>
              </a:ext>
            </a:extLst>
          </p:cNvPr>
          <p:cNvSpPr>
            <a:spLocks noGrp="1"/>
          </p:cNvSpPr>
          <p:nvPr>
            <p:ph type="title"/>
          </p:nvPr>
        </p:nvSpPr>
        <p:spPr>
          <a:xfrm>
            <a:off x="838199" y="1671570"/>
            <a:ext cx="5155261" cy="4072044"/>
          </a:xfrm>
        </p:spPr>
        <p:txBody>
          <a:bodyPr vert="horz" lIns="91440" tIns="45720" rIns="91440" bIns="45720" rtlCol="0" anchor="t">
            <a:normAutofit/>
          </a:bodyPr>
          <a:lstStyle/>
          <a:p>
            <a:r>
              <a:rPr lang="en-US" dirty="0">
                <a:solidFill>
                  <a:srgbClr val="FFFFFF"/>
                </a:solidFill>
              </a:rPr>
              <a:t>Mao’s Arrival</a:t>
            </a:r>
          </a:p>
        </p:txBody>
      </p:sp>
      <p:sp>
        <p:nvSpPr>
          <p:cNvPr id="4" name="Content Placeholder 3">
            <a:extLst>
              <a:ext uri="{FF2B5EF4-FFF2-40B4-BE49-F238E27FC236}">
                <a16:creationId xmlns:a16="http://schemas.microsoft.com/office/drawing/2014/main" id="{0F3813C4-4D16-A141-E445-6AB93A20C8BC}"/>
              </a:ext>
            </a:extLst>
          </p:cNvPr>
          <p:cNvSpPr>
            <a:spLocks noGrp="1"/>
          </p:cNvSpPr>
          <p:nvPr>
            <p:ph sz="half" idx="1"/>
          </p:nvPr>
        </p:nvSpPr>
        <p:spPr>
          <a:xfrm>
            <a:off x="4290646" y="281354"/>
            <a:ext cx="7573108" cy="6154615"/>
          </a:xfrm>
        </p:spPr>
        <p:txBody>
          <a:bodyPr vert="horz" lIns="91440" tIns="45720" rIns="91440" bIns="45720" rtlCol="0">
            <a:normAutofit fontScale="92500" lnSpcReduction="20000"/>
          </a:bodyPr>
          <a:lstStyle/>
          <a:p>
            <a:endParaRPr lang="en-US" sz="1100" dirty="0">
              <a:solidFill>
                <a:srgbClr val="FFFFFF"/>
              </a:solidFill>
            </a:endParaRPr>
          </a:p>
          <a:p>
            <a:r>
              <a:rPr lang="en-US" sz="1800" dirty="0">
                <a:solidFill>
                  <a:srgbClr val="FFFFFF"/>
                </a:solidFill>
              </a:rPr>
              <a:t>Molotov and Bulganin greeted Mao at the train Station but did not accompany him to his residence. </a:t>
            </a:r>
          </a:p>
          <a:p>
            <a:r>
              <a:rPr lang="en-US" sz="1800" dirty="0">
                <a:solidFill>
                  <a:srgbClr val="FFFFFF"/>
                </a:solidFill>
              </a:rPr>
              <a:t>The Chairman gave a speech at the railway terminal, reminding his audience how the unequal treaties between Tsarist Russia and China had been abolished after the Bolshevik Revolution in October 1917, a broad hint referring to the treaty signed between the nationalists and the Soviet Union five years earlier. </a:t>
            </a:r>
          </a:p>
          <a:p>
            <a:r>
              <a:rPr lang="en-US" sz="1800" dirty="0">
                <a:solidFill>
                  <a:srgbClr val="FFFFFF"/>
                </a:solidFill>
              </a:rPr>
              <a:t>Stalin granted Mao a brief interview that day, flattering and praising him for his success in Asia, but also teasing him by feigning ignorance of the real reason for his visit. Eventually, he told the chairman that it was in his and the USSR's interest to maintain the1945 Sino-Soviet treaty. Five days later, Mao was treated as a guest of </a:t>
            </a:r>
            <a:r>
              <a:rPr lang="en-US" sz="1800" dirty="0" err="1">
                <a:solidFill>
                  <a:srgbClr val="FFFFFF"/>
                </a:solidFill>
              </a:rPr>
              <a:t>honour</a:t>
            </a:r>
            <a:r>
              <a:rPr lang="en-US" sz="1800" dirty="0">
                <a:solidFill>
                  <a:srgbClr val="FFFFFF"/>
                </a:solidFill>
              </a:rPr>
              <a:t> among many other delegates who had travelled to Moscow to celebrate Stalin’s seventieth birthday.</a:t>
            </a:r>
          </a:p>
          <a:p>
            <a:r>
              <a:rPr lang="en-US" sz="1800" dirty="0">
                <a:solidFill>
                  <a:srgbClr val="FFFFFF"/>
                </a:solidFill>
              </a:rPr>
              <a:t>But then Mao was whisked off to a dacha outside the capital and made to wait several weeks for a formal audience. </a:t>
            </a:r>
          </a:p>
          <a:p>
            <a:r>
              <a:rPr lang="en-US" sz="1800" dirty="0">
                <a:solidFill>
                  <a:srgbClr val="FFFFFF"/>
                </a:solidFill>
              </a:rPr>
              <a:t>Stalin was wearing down his guest, insisting that the Yalta accords were binding –disingenuously expressing concern that tampering with them could cause problems with Washington including Soviet control over the ports of Port Arthur and Dalian as well as the Chinese Eastern Railway in Manchuria. Mao would recall his belief that Stalin thought ‘our revolution was a fake’.</a:t>
            </a:r>
          </a:p>
          <a:p>
            <a:r>
              <a:rPr lang="en-US" sz="1800" dirty="0">
                <a:solidFill>
                  <a:srgbClr val="FFFFFF"/>
                </a:solidFill>
              </a:rPr>
              <a:t>Meetings were cancelled, and phone calls were never returned. The Chairman lost his patience. ‘I have only three tasks here,’ he cried out: ‘The first is to eat; the second is to sleep; the third is to shit.’ Taken to Leningrad, he made a point of being unimpressed. Still, he refused to go home, and Stalin decided to take a softer line.</a:t>
            </a:r>
          </a:p>
          <a:p>
            <a:endParaRPr lang="en-US" sz="1800" dirty="0">
              <a:solidFill>
                <a:srgbClr val="FFFFFF"/>
              </a:solidFill>
            </a:endParaRPr>
          </a:p>
          <a:p>
            <a:pPr marL="0"/>
            <a:endParaRPr lang="en-US" sz="1100" dirty="0">
              <a:solidFill>
                <a:srgbClr val="FFFFFF"/>
              </a:solidFill>
            </a:endParaRPr>
          </a:p>
        </p:txBody>
      </p:sp>
    </p:spTree>
    <p:extLst>
      <p:ext uri="{BB962C8B-B14F-4D97-AF65-F5344CB8AC3E}">
        <p14:creationId xmlns:p14="http://schemas.microsoft.com/office/powerpoint/2010/main" val="188177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CBEE62D-1726-ECD7-A062-A1BC31087B6F}"/>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2500" dirty="0">
                <a:solidFill>
                  <a:srgbClr val="2C2C2C"/>
                </a:solidFill>
              </a:rPr>
              <a:t>Mao spent three months in the Soviet capital. A remarkable amount of time for a leader of a country three months into his regime. He was later to say of this stay that he had argued with Stalin for two months. It was doubtless a difficult time. </a:t>
            </a:r>
          </a:p>
        </p:txBody>
      </p:sp>
      <p:sp>
        <p:nvSpPr>
          <p:cNvPr id="103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Sino-Soviet Border War: Why the USSR nearly nuked China | All About  History">
            <a:extLst>
              <a:ext uri="{FF2B5EF4-FFF2-40B4-BE49-F238E27FC236}">
                <a16:creationId xmlns:a16="http://schemas.microsoft.com/office/drawing/2014/main" id="{CE2ACD87-C60F-3D23-4F1A-360B9C7D13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217" r="671" b="-2"/>
          <a:stretch/>
        </p:blipFill>
        <p:spPr bwMode="auto">
          <a:xfrm>
            <a:off x="4062964"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631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4EC0BB-462C-635A-8D64-16949625F035}"/>
              </a:ext>
            </a:extLst>
          </p:cNvPr>
          <p:cNvSpPr>
            <a:spLocks noGrp="1"/>
          </p:cNvSpPr>
          <p:nvPr>
            <p:ph type="title"/>
          </p:nvPr>
        </p:nvSpPr>
        <p:spPr>
          <a:xfrm>
            <a:off x="638881" y="670218"/>
            <a:ext cx="10909640" cy="1065836"/>
          </a:xfrm>
        </p:spPr>
        <p:txBody>
          <a:bodyPr vert="horz" lIns="91440" tIns="45720" rIns="91440" bIns="45720" rtlCol="0" anchor="ctr">
            <a:normAutofit/>
          </a:bodyPr>
          <a:lstStyle/>
          <a:p>
            <a:pPr algn="ctr"/>
            <a:r>
              <a:rPr lang="en-US" sz="6600" dirty="0"/>
              <a:t>Port Arthur and Darien</a:t>
            </a:r>
          </a:p>
        </p:txBody>
      </p:sp>
      <p:sp>
        <p:nvSpPr>
          <p:cNvPr id="6157"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No photo description available.">
            <a:extLst>
              <a:ext uri="{FF2B5EF4-FFF2-40B4-BE49-F238E27FC236}">
                <a16:creationId xmlns:a16="http://schemas.microsoft.com/office/drawing/2014/main" id="{75E8BC2E-0E41-1397-EA60-0E911E11852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21685" y="2619784"/>
            <a:ext cx="2700030" cy="360004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o photo description available.">
            <a:extLst>
              <a:ext uri="{FF2B5EF4-FFF2-40B4-BE49-F238E27FC236}">
                <a16:creationId xmlns:a16="http://schemas.microsoft.com/office/drawing/2014/main" id="{89756C93-EB6F-E85D-5D1B-25AAA569210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216908" y="3010485"/>
            <a:ext cx="3758184" cy="281863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o photo description available.">
            <a:extLst>
              <a:ext uri="{FF2B5EF4-FFF2-40B4-BE49-F238E27FC236}">
                <a16:creationId xmlns:a16="http://schemas.microsoft.com/office/drawing/2014/main" id="{765952B6-5317-45D8-CEAE-248AB2A4525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41208" y="3010485"/>
            <a:ext cx="3758184" cy="281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00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6"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0" name="Freeform: Shape 1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Title 4">
            <a:extLst>
              <a:ext uri="{FF2B5EF4-FFF2-40B4-BE49-F238E27FC236}">
                <a16:creationId xmlns:a16="http://schemas.microsoft.com/office/drawing/2014/main" id="{2B67EEBE-033A-7EF9-6A61-22ADD5855A7B}"/>
              </a:ext>
            </a:extLst>
          </p:cNvPr>
          <p:cNvSpPr>
            <a:spLocks noGrp="1"/>
          </p:cNvSpPr>
          <p:nvPr>
            <p:ph type="title"/>
          </p:nvPr>
        </p:nvSpPr>
        <p:spPr>
          <a:xfrm>
            <a:off x="786385" y="841248"/>
            <a:ext cx="5129600" cy="5340097"/>
          </a:xfrm>
        </p:spPr>
        <p:txBody>
          <a:bodyPr anchor="ctr">
            <a:normAutofit/>
          </a:bodyPr>
          <a:lstStyle/>
          <a:p>
            <a:r>
              <a:rPr lang="en-BR" sz="4800">
                <a:solidFill>
                  <a:schemeClr val="bg1"/>
                </a:solidFill>
              </a:rPr>
              <a:t>Liu Shaoqi (1949)</a:t>
            </a:r>
          </a:p>
        </p:txBody>
      </p:sp>
      <p:sp>
        <p:nvSpPr>
          <p:cNvPr id="6" name="Content Placeholder 5">
            <a:extLst>
              <a:ext uri="{FF2B5EF4-FFF2-40B4-BE49-F238E27FC236}">
                <a16:creationId xmlns:a16="http://schemas.microsoft.com/office/drawing/2014/main" id="{90FC6FFA-93B7-28CA-9744-5B7A19A44046}"/>
              </a:ext>
            </a:extLst>
          </p:cNvPr>
          <p:cNvSpPr>
            <a:spLocks noGrp="1"/>
          </p:cNvSpPr>
          <p:nvPr>
            <p:ph idx="1"/>
          </p:nvPr>
        </p:nvSpPr>
        <p:spPr>
          <a:xfrm>
            <a:off x="6464410" y="841247"/>
            <a:ext cx="4484536" cy="5340097"/>
          </a:xfrm>
        </p:spPr>
        <p:txBody>
          <a:bodyPr anchor="ctr">
            <a:normAutofit/>
          </a:bodyPr>
          <a:lstStyle/>
          <a:p>
            <a:pPr marL="0" indent="0">
              <a:buNone/>
            </a:pPr>
            <a:r>
              <a:rPr lang="en-GB" sz="1800" i="1" dirty="0">
                <a:solidFill>
                  <a:schemeClr val="tx2"/>
                </a:solidFill>
              </a:rPr>
              <a:t>If we attach great importance and give particular appreciation to the friendship and cooperation between the Chinese and Soviet peoples, this is because the road travelled by the Soviet people is exactly that which the Chinese people must follow. The experience of the Soviet people in the construction of its country is one that deserves our attention.</a:t>
            </a:r>
          </a:p>
        </p:txBody>
      </p:sp>
    </p:spTree>
    <p:extLst>
      <p:ext uri="{BB962C8B-B14F-4D97-AF65-F5344CB8AC3E}">
        <p14:creationId xmlns:p14="http://schemas.microsoft.com/office/powerpoint/2010/main" val="1947852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8F90786E-B72D-4C32-BDCE-A170B0078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Rectangle 4104">
            <a:extLst>
              <a:ext uri="{FF2B5EF4-FFF2-40B4-BE49-F238E27FC236}">
                <a16:creationId xmlns:a16="http://schemas.microsoft.com/office/drawing/2014/main" id="{5E46F2E7-848F-4A6C-A098-4764FDEA7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098" name="Picture 2" descr="Rare photo of Mao and Stalin meeting during the signing of the Sino-Soviet  treaty on February 14, 1950, 3 months after their more famous meeting on  Stalin's 71st Birthday. Zhou Enlai and">
            <a:extLst>
              <a:ext uri="{FF2B5EF4-FFF2-40B4-BE49-F238E27FC236}">
                <a16:creationId xmlns:a16="http://schemas.microsoft.com/office/drawing/2014/main" id="{DD3A7F3A-47E9-7B12-C882-744BC589A47A}"/>
              </a:ext>
            </a:extLst>
          </p:cNvPr>
          <p:cNvPicPr>
            <a:picLocks noGrp="1" noChangeAspect="1" noChangeArrowheads="1"/>
          </p:cNvPicPr>
          <p:nvPr>
            <p:ph sz="half" idx="2"/>
          </p:nvPr>
        </p:nvPicPr>
        <p:blipFill>
          <a:blip r:embed="rId2">
            <a:alphaModFix amt="60000"/>
            <a:extLst>
              <a:ext uri="{28A0092B-C50C-407E-A947-70E740481C1C}">
                <a14:useLocalDpi xmlns:a14="http://schemas.microsoft.com/office/drawing/2010/main" val="0"/>
              </a:ext>
            </a:extLst>
          </a:blip>
          <a:srcRect b="5858"/>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B85E85-DB16-BDE0-5508-82DA8D416222}"/>
              </a:ext>
            </a:extLst>
          </p:cNvPr>
          <p:cNvSpPr>
            <a:spLocks noGrp="1"/>
          </p:cNvSpPr>
          <p:nvPr>
            <p:ph type="title"/>
          </p:nvPr>
        </p:nvSpPr>
        <p:spPr>
          <a:xfrm>
            <a:off x="838199" y="1671570"/>
            <a:ext cx="5155261" cy="4072044"/>
          </a:xfrm>
        </p:spPr>
        <p:txBody>
          <a:bodyPr vert="horz" lIns="91440" tIns="45720" rIns="91440" bIns="45720" rtlCol="0" anchor="t">
            <a:normAutofit/>
          </a:bodyPr>
          <a:lstStyle/>
          <a:p>
            <a:r>
              <a:rPr lang="en-US">
                <a:solidFill>
                  <a:srgbClr val="FFFFFF"/>
                </a:solidFill>
              </a:rPr>
              <a:t>Sino-Soviet Pact</a:t>
            </a:r>
          </a:p>
        </p:txBody>
      </p:sp>
      <p:sp>
        <p:nvSpPr>
          <p:cNvPr id="3" name="Content Placeholder 2">
            <a:extLst>
              <a:ext uri="{FF2B5EF4-FFF2-40B4-BE49-F238E27FC236}">
                <a16:creationId xmlns:a16="http://schemas.microsoft.com/office/drawing/2014/main" id="{A8422119-3C2C-BDBE-6DB6-C510EB35B27F}"/>
              </a:ext>
            </a:extLst>
          </p:cNvPr>
          <p:cNvSpPr>
            <a:spLocks noGrp="1"/>
          </p:cNvSpPr>
          <p:nvPr>
            <p:ph sz="half" idx="1"/>
          </p:nvPr>
        </p:nvSpPr>
        <p:spPr>
          <a:xfrm>
            <a:off x="6831659" y="135467"/>
            <a:ext cx="5247452" cy="6468533"/>
          </a:xfrm>
        </p:spPr>
        <p:txBody>
          <a:bodyPr vert="horz" lIns="91440" tIns="45720" rIns="91440" bIns="45720" rtlCol="0">
            <a:normAutofit/>
          </a:bodyPr>
          <a:lstStyle/>
          <a:p>
            <a:r>
              <a:rPr lang="en-US" sz="1400" dirty="0">
                <a:solidFill>
                  <a:srgbClr val="FFFFFF"/>
                </a:solidFill>
              </a:rPr>
              <a:t>Zhou Enlai eventually arrived to use his diplomatic skills to come to an agreement.</a:t>
            </a:r>
          </a:p>
          <a:p>
            <a:r>
              <a:rPr lang="en-US" sz="1400" dirty="0">
                <a:solidFill>
                  <a:srgbClr val="FFFFFF"/>
                </a:solidFill>
              </a:rPr>
              <a:t>The treaty ports in Manchuria and Port Arthur would be returned by 1952. But the Soviets there and in Xinjiang would have freedom of movement.</a:t>
            </a:r>
          </a:p>
          <a:p>
            <a:r>
              <a:rPr lang="en-US" sz="1400" dirty="0">
                <a:solidFill>
                  <a:srgbClr val="FFFFFF"/>
                </a:solidFill>
              </a:rPr>
              <a:t>Mongolia, which had been part of the Qing Empire was to remain a Soviet puppet state.</a:t>
            </a:r>
          </a:p>
          <a:p>
            <a:r>
              <a:rPr lang="en-US" sz="1400" dirty="0">
                <a:solidFill>
                  <a:srgbClr val="FFFFFF"/>
                </a:solidFill>
              </a:rPr>
              <a:t>The USSR was to get ‘surplus’ stocks of Chinese tin, tungsten and antimony for fourteen years, depriving Beijing of the chance to earn foreign currency by selling them elsewhere. China could define what was considered surplus materials.</a:t>
            </a:r>
          </a:p>
          <a:p>
            <a:r>
              <a:rPr lang="en-US" sz="1400" dirty="0">
                <a:solidFill>
                  <a:srgbClr val="FFFFFF"/>
                </a:solidFill>
              </a:rPr>
              <a:t>China agreed to pay thousands of Soviet advisers and technicians high salaries in gold, dollars or pounds.</a:t>
            </a:r>
          </a:p>
          <a:p>
            <a:r>
              <a:rPr lang="en-US" sz="1400" dirty="0">
                <a:solidFill>
                  <a:srgbClr val="FFFFFF"/>
                </a:solidFill>
              </a:rPr>
              <a:t>In a condition which was kept secret because of its echo of the concessions of the Qing to foreigners, the Soviet advisers were not subject to Chinese law.</a:t>
            </a:r>
          </a:p>
          <a:p>
            <a:r>
              <a:rPr lang="en-US" sz="1400" dirty="0">
                <a:solidFill>
                  <a:srgbClr val="FFFFFF"/>
                </a:solidFill>
              </a:rPr>
              <a:t>Two mixed mining companies were created (oil and nonferrous metals) and a joint civil aviation company.</a:t>
            </a:r>
          </a:p>
          <a:p>
            <a:r>
              <a:rPr lang="en-US" sz="1400" dirty="0">
                <a:solidFill>
                  <a:srgbClr val="FFFFFF"/>
                </a:solidFill>
              </a:rPr>
              <a:t>In return, China received US $300 million in loans over five years (the first year was held back to repay Chinese debts to the USSR). The amount was to be repaid between 1954 and 1963 at 1% interest.</a:t>
            </a:r>
          </a:p>
          <a:p>
            <a:r>
              <a:rPr lang="en-US" sz="1400" dirty="0">
                <a:solidFill>
                  <a:srgbClr val="FFFFFF"/>
                </a:solidFill>
              </a:rPr>
              <a:t> Assistance with the construction of 50 major projects and a guarantee of Soviet protection if it was attacked. The USSR agreed to build air </a:t>
            </a:r>
            <a:r>
              <a:rPr lang="en-US" sz="1400" dirty="0" err="1">
                <a:solidFill>
                  <a:srgbClr val="FFFFFF"/>
                </a:solidFill>
              </a:rPr>
              <a:t>defences</a:t>
            </a:r>
            <a:r>
              <a:rPr lang="en-US" sz="1400" dirty="0">
                <a:solidFill>
                  <a:srgbClr val="FFFFFF"/>
                </a:solidFill>
              </a:rPr>
              <a:t> in coastal regions.</a:t>
            </a:r>
          </a:p>
          <a:p>
            <a:pPr marL="0"/>
            <a:r>
              <a:rPr lang="en-US" sz="1400" b="1" dirty="0">
                <a:solidFill>
                  <a:srgbClr val="FFFFFF"/>
                </a:solidFill>
              </a:rPr>
              <a:t>How fair was the Sino-Soviet Agreement?</a:t>
            </a:r>
          </a:p>
        </p:txBody>
      </p:sp>
    </p:spTree>
    <p:extLst>
      <p:ext uri="{BB962C8B-B14F-4D97-AF65-F5344CB8AC3E}">
        <p14:creationId xmlns:p14="http://schemas.microsoft.com/office/powerpoint/2010/main" val="1448268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9" name="Group 3078">
            <a:extLst>
              <a:ext uri="{FF2B5EF4-FFF2-40B4-BE49-F238E27FC236}">
                <a16:creationId xmlns:a16="http://schemas.microsoft.com/office/drawing/2014/main" id="{26176824-7946-6969-3841-DD5C101DF4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3080" name="Rectangle 3079">
              <a:extLst>
                <a:ext uri="{FF2B5EF4-FFF2-40B4-BE49-F238E27FC236}">
                  <a16:creationId xmlns:a16="http://schemas.microsoft.com/office/drawing/2014/main" id="{C5675077-BFF1-36B0-EA6D-B4599DBA7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1" name="Rectangle 3080">
              <a:extLst>
                <a:ext uri="{FF2B5EF4-FFF2-40B4-BE49-F238E27FC236}">
                  <a16:creationId xmlns:a16="http://schemas.microsoft.com/office/drawing/2014/main" id="{F637796C-75D6-BAA5-036C-0E9E7F85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6BFBD50A-DBB5-04FA-45B9-183C84E4C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2659E1E-0E9F-DC4F-40A9-CFA17EDF7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8217318" y="7059"/>
              <a:ext cx="3974283" cy="6872683"/>
            </a:xfrm>
            <a:prstGeom prst="rect">
              <a:avLst/>
            </a:prstGeom>
            <a:gradFill flip="none" rotWithShape="1">
              <a:gsLst>
                <a:gs pos="0">
                  <a:schemeClr val="accent2">
                    <a:alpha val="64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3074" name="Picture 2" descr="The Sino-Soviet Alliance for Friendship and Mutual Assistance promotes enduring world peace">
            <a:extLst>
              <a:ext uri="{FF2B5EF4-FFF2-40B4-BE49-F238E27FC236}">
                <a16:creationId xmlns:a16="http://schemas.microsoft.com/office/drawing/2014/main" id="{45ABE0CC-CB82-9020-7940-DD7C63EBE82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569" r="1" b="22430"/>
          <a:stretch/>
        </p:blipFill>
        <p:spPr bwMode="auto">
          <a:xfrm>
            <a:off x="122716" y="115738"/>
            <a:ext cx="11938653" cy="6618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58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6918</TotalTime>
  <Words>1284</Words>
  <Application>Microsoft Macintosh PowerPoint</Application>
  <PresentationFormat>Widescreen</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Mao and Stalin</vt:lpstr>
      <vt:lpstr>Mao’s views on Stalin.</vt:lpstr>
      <vt:lpstr>Stalin’s view on Mao</vt:lpstr>
      <vt:lpstr>Mao’s Arrival</vt:lpstr>
      <vt:lpstr>Mao spent three months in the Soviet capital. A remarkable amount of time for a leader of a country three months into his regime. He was later to say of this stay that he had argued with Stalin for two months. It was doubtless a difficult time. </vt:lpstr>
      <vt:lpstr>Port Arthur and Darien</vt:lpstr>
      <vt:lpstr>Liu Shaoqi (1949)</vt:lpstr>
      <vt:lpstr>Sino-Soviet Pact</vt:lpstr>
      <vt:lpstr>PowerPoint Presentation</vt:lpstr>
      <vt:lpstr>Soviets in Chinas</vt:lpstr>
      <vt:lpstr>Soviet advisors accommodation in Shanghai, Guangzhou and Tianjin. </vt:lpstr>
      <vt:lpstr>The Impact of the Soviet Union</vt:lpstr>
      <vt:lpstr>Write your first paragraph for the foreign policy question on the importance of the Sino-Soviet friendship agreement.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Steven Spence</dc:creator>
  <cp:lastModifiedBy>Steven Spence</cp:lastModifiedBy>
  <cp:revision>2</cp:revision>
  <dcterms:created xsi:type="dcterms:W3CDTF">2025-04-02T16:38:29Z</dcterms:created>
  <dcterms:modified xsi:type="dcterms:W3CDTF">2025-04-07T11:57:17Z</dcterms:modified>
</cp:coreProperties>
</file>