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88" r:id="rId4"/>
    <p:sldId id="291" r:id="rId5"/>
    <p:sldId id="289" r:id="rId6"/>
    <p:sldId id="258" r:id="rId7"/>
    <p:sldId id="270" r:id="rId8"/>
    <p:sldId id="284" r:id="rId9"/>
    <p:sldId id="275" r:id="rId10"/>
    <p:sldId id="274" r:id="rId11"/>
    <p:sldId id="290" r:id="rId12"/>
    <p:sldId id="266" r:id="rId13"/>
    <p:sldId id="277" r:id="rId14"/>
    <p:sldId id="279" r:id="rId15"/>
    <p:sldId id="278" r:id="rId16"/>
    <p:sldId id="292" r:id="rId17"/>
    <p:sldId id="259" r:id="rId18"/>
    <p:sldId id="283" r:id="rId19"/>
    <p:sldId id="267" r:id="rId20"/>
    <p:sldId id="276" r:id="rId21"/>
    <p:sldId id="273" r:id="rId22"/>
    <p:sldId id="282" r:id="rId23"/>
    <p:sldId id="260" r:id="rId24"/>
    <p:sldId id="281" r:id="rId25"/>
    <p:sldId id="265" r:id="rId26"/>
    <p:sldId id="264" r:id="rId27"/>
    <p:sldId id="280" r:id="rId28"/>
    <p:sldId id="287" r:id="rId29"/>
    <p:sldId id="286" r:id="rId30"/>
    <p:sldId id="271" r:id="rId31"/>
    <p:sldId id="263" r:id="rId32"/>
    <p:sldId id="257" r:id="rId33"/>
    <p:sldId id="285" r:id="rId34"/>
    <p:sldId id="261" r:id="rId35"/>
    <p:sldId id="268" r:id="rId36"/>
    <p:sldId id="269" r:id="rId37"/>
    <p:sldId id="27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1"/>
  </p:normalViewPr>
  <p:slideViewPr>
    <p:cSldViewPr snapToGrid="0" snapToObjects="1">
      <p:cViewPr varScale="1">
        <p:scale>
          <a:sx n="112" d="100"/>
          <a:sy n="112" d="100"/>
        </p:scale>
        <p:origin x="4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97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4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1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6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3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6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0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4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9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0C71C-07C4-5443-9899-49AE58D09534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FEF7B-761C-0C40-A037-4BE58A10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8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Why did the Portuguese Explore?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4026" y="4074718"/>
            <a:ext cx="4578895" cy="682079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05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B3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164C7-F6E7-6149-B3A1-3BFA304C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Porto</a:t>
            </a: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may contain: outdoor and water">
            <a:extLst>
              <a:ext uri="{FF2B5EF4-FFF2-40B4-BE49-F238E27FC236}">
                <a16:creationId xmlns:a16="http://schemas.microsoft.com/office/drawing/2014/main" id="{126E7BEA-FC6F-2848-9E29-6EE27ED900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1" r="1" b="1"/>
          <a:stretch/>
        </p:blipFill>
        <p:spPr bwMode="auto">
          <a:xfrm>
            <a:off x="732188" y="942538"/>
            <a:ext cx="5372416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0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AD159-2EDB-6F4F-B244-7E175295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741" y="1783959"/>
            <a:ext cx="397764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000" dirty="0"/>
              <a:t>King Denis (1279-1325)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A picture containing table, photo, fabric, old&#10;&#10;Description automatically generated">
            <a:extLst>
              <a:ext uri="{FF2B5EF4-FFF2-40B4-BE49-F238E27FC236}">
                <a16:creationId xmlns:a16="http://schemas.microsoft.com/office/drawing/2014/main" id="{41A4C33E-F9D0-CC4B-8F47-2838D5727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4750"/>
          <a:stretch/>
        </p:blipFill>
        <p:spPr bwMode="auto"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000462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7910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562" y="657498"/>
            <a:ext cx="3604638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 dirty="0">
                <a:solidFill>
                  <a:schemeClr val="bg1"/>
                </a:solidFill>
              </a:rPr>
              <a:t>John I of Portugal (1385-1433)</a:t>
            </a:r>
          </a:p>
        </p:txBody>
      </p:sp>
      <p:pic>
        <p:nvPicPr>
          <p:cNvPr id="4" name="Content Placeholder 3" descr="Anoniem_-_Koning_Johan_I_van_Portugal_(1450-1500)_-_Lissabon_Museu_Nacional_de_Arte_Antiga_19-10-2010_16-12-6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6"/>
          <a:stretch/>
        </p:blipFill>
        <p:spPr>
          <a:xfrm>
            <a:off x="4571999" y="10"/>
            <a:ext cx="45792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11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27EDF54-F8A9-6B49-95B3-4A24AA7401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r="11528"/>
          <a:stretch/>
        </p:blipFill>
        <p:spPr bwMode="auto">
          <a:xfrm>
            <a:off x="20" y="10"/>
            <a:ext cx="347791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477935" y="0"/>
            <a:ext cx="566606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F995F-99A1-2144-BDDF-94AB73862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996" y="640082"/>
            <a:ext cx="4705943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000">
                <a:solidFill>
                  <a:schemeClr val="bg1"/>
                </a:solidFill>
              </a:rPr>
              <a:t>Philippa of Lancaster</a:t>
            </a:r>
          </a:p>
        </p:txBody>
      </p:sp>
    </p:spTree>
    <p:extLst>
      <p:ext uri="{BB962C8B-B14F-4D97-AF65-F5344CB8AC3E}">
        <p14:creationId xmlns:p14="http://schemas.microsoft.com/office/powerpoint/2010/main" val="227022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D79BBF5-39BB-3C4C-9609-A2859CC47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0" b="13755"/>
          <a:stretch/>
        </p:blipFill>
        <p:spPr bwMode="auto">
          <a:xfrm>
            <a:off x="135731" y="182880"/>
            <a:ext cx="8867728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D5AEBD-F371-5644-95FB-65C0F1CE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5195"/>
            <a:ext cx="7623913" cy="2806506"/>
          </a:xfrm>
        </p:spPr>
        <p:txBody>
          <a:bodyPr anchor="b">
            <a:normAutofit/>
          </a:bodyPr>
          <a:lstStyle/>
          <a:p>
            <a:r>
              <a:rPr lang="en-CN" sz="3500">
                <a:solidFill>
                  <a:srgbClr val="000000"/>
                </a:solidFill>
              </a:rPr>
              <a:t>Siege of Lisbon - 1385</a:t>
            </a:r>
          </a:p>
        </p:txBody>
      </p:sp>
      <p:sp>
        <p:nvSpPr>
          <p:cNvPr id="7174" name="Content Placeholder 7173">
            <a:extLst>
              <a:ext uri="{FF2B5EF4-FFF2-40B4-BE49-F238E27FC236}">
                <a16:creationId xmlns:a16="http://schemas.microsoft.com/office/drawing/2014/main" id="{1D8B2FC2-FD88-4492-AC9A-D731644F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526300"/>
            <a:ext cx="7623913" cy="2588458"/>
          </a:xfrm>
        </p:spPr>
        <p:txBody>
          <a:bodyPr>
            <a:normAutofit/>
          </a:bodyPr>
          <a:lstStyle/>
          <a:p>
            <a:endParaRPr lang="en-US" sz="1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29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BBE71B7-604F-4EE5-A1D6-8BF54379E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4" cy="6858000"/>
            <a:chOff x="651279" y="598259"/>
            <a:chExt cx="10889442" cy="5680742"/>
          </a:xfrm>
        </p:grpSpPr>
        <p:sp>
          <p:nvSpPr>
            <p:cNvPr id="74" name="Color">
              <a:extLst>
                <a:ext uri="{FF2B5EF4-FFF2-40B4-BE49-F238E27FC236}">
                  <a16:creationId xmlns:a16="http://schemas.microsoft.com/office/drawing/2014/main" id="{69286C48-991E-4090-987B-591B2F2D0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Color">
              <a:extLst>
                <a:ext uri="{FF2B5EF4-FFF2-40B4-BE49-F238E27FC236}">
                  <a16:creationId xmlns:a16="http://schemas.microsoft.com/office/drawing/2014/main" id="{3EFE3706-E3FA-4FDF-8CE3-8D95E5909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9576BFB7-E7E7-3246-8D2C-A6CB6EFC52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r="10075"/>
          <a:stretch/>
        </p:blipFill>
        <p:spPr bwMode="auto">
          <a:xfrm>
            <a:off x="5102735" y="653615"/>
            <a:ext cx="3547660" cy="554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5F9EFB72-B60F-422D-971E-C24825AEE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6AC91B1-DA8F-4B7C-8F19-EAD0230FD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574F99F-B751-4D87-BA11-3C46B2328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2689BC8-34CD-4994-A63C-303D060D3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FB58919-6D82-4792-A54B-25087F08E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6C7E2AA-81C6-4D67-A16D-5D4951FE7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5C699FD-2DD5-457C-A3C3-C5644B193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C2D6726-764D-4E53-A647-ED320297A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A5DF3E-E604-5949-B345-747B6EF6E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83" y="841664"/>
            <a:ext cx="3902992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dirty="0">
                <a:solidFill>
                  <a:schemeClr val="bg1"/>
                </a:solidFill>
              </a:rPr>
              <a:t>King Edward of Portugal (1433-1438)</a:t>
            </a:r>
          </a:p>
        </p:txBody>
      </p:sp>
    </p:spTree>
    <p:extLst>
      <p:ext uri="{BB962C8B-B14F-4D97-AF65-F5344CB8AC3E}">
        <p14:creationId xmlns:p14="http://schemas.microsoft.com/office/powerpoint/2010/main" val="471125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AACD-EEEB-7142-9381-0DB5DC79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/>
              <a:t>Alfonso V (1438-1481)</a:t>
            </a:r>
          </a:p>
        </p:txBody>
      </p:sp>
      <p:sp>
        <p:nvSpPr>
          <p:cNvPr id="21508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5063C719-7E99-9241-BC7F-DC5073498B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2"/>
          <a:stretch/>
        </p:blipFill>
        <p:spPr bwMode="auto"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963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014" y="5091762"/>
            <a:ext cx="5613590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200">
                <a:solidFill>
                  <a:srgbClr val="FFFFFF"/>
                </a:solidFill>
              </a:rPr>
              <a:t>Prince Henry the Navigator</a:t>
            </a:r>
          </a:p>
        </p:txBody>
      </p:sp>
      <p:pic>
        <p:nvPicPr>
          <p:cNvPr id="4" name="Content Placeholder 3" descr="og-henry-the-navigator-560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" b="2"/>
          <a:stretch/>
        </p:blipFill>
        <p:spPr>
          <a:xfrm>
            <a:off x="240030" y="320040"/>
            <a:ext cx="8661654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535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014ED-E0F9-9D43-9A58-A8D6E99E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/>
              <a:t>Prince Henry the Navigator at the Maritime Museum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290" name="Picture 2" descr="Image may contain: 1 person, indoor">
            <a:extLst>
              <a:ext uri="{FF2B5EF4-FFF2-40B4-BE49-F238E27FC236}">
                <a16:creationId xmlns:a16="http://schemas.microsoft.com/office/drawing/2014/main" id="{8C7669F0-DD35-3A49-BD91-26EEAF649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-1" b="-1"/>
          <a:stretch/>
        </p:blipFill>
        <p:spPr bwMode="auto"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216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000" dirty="0"/>
              <a:t>Pope Gregory XI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 descr="Pope Gregory XI returns the papacy to Rome | Italy On This Day">
            <a:extLst>
              <a:ext uri="{FF2B5EF4-FFF2-40B4-BE49-F238E27FC236}">
                <a16:creationId xmlns:a16="http://schemas.microsoft.com/office/drawing/2014/main" id="{9B2E073A-AEA6-6343-9C71-D57688B9E8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r="9586"/>
          <a:stretch/>
        </p:blipFill>
        <p:spPr bwMode="auto"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548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477935" y="0"/>
            <a:ext cx="566606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996" y="640082"/>
            <a:ext cx="4705943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</a:rPr>
              <a:t>Portugal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200A22-D282-3F45-9A0D-FDB11C4EC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3068" cy="701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092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1000-3B50-DA4B-AB93-BDA98785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dirty="0"/>
              <a:t>Strait of Gibraltar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9F342F-D4F6-E349-A64B-68879987E85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7" b="-2"/>
          <a:stretch/>
        </p:blipFill>
        <p:spPr bwMode="auto">
          <a:xfrm>
            <a:off x="480060" y="640080"/>
            <a:ext cx="818388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65589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7958B-5A9D-D643-AD53-526931EC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86423"/>
            <a:ext cx="78867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/>
              <a:t>Ceuta</a:t>
            </a:r>
          </a:p>
        </p:txBody>
      </p:sp>
      <p:pic>
        <p:nvPicPr>
          <p:cNvPr id="2050" name="Picture 2" descr="Huelga médica en Ceuta y Melilla?; Los profesionales dicen basta">
            <a:extLst>
              <a:ext uri="{FF2B5EF4-FFF2-40B4-BE49-F238E27FC236}">
                <a16:creationId xmlns:a16="http://schemas.microsoft.com/office/drawing/2014/main" id="{48EEFA32-3C68-3048-9D20-D003178B94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/>
          <a:stretch/>
        </p:blipFill>
        <p:spPr bwMode="auto">
          <a:xfrm>
            <a:off x="20" y="10"/>
            <a:ext cx="9143980" cy="50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59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5286552-2DA5-1846-81A2-FA8A4616C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244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38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8194" name="Picture 2">
            <a:extLst>
              <a:ext uri="{FF2B5EF4-FFF2-40B4-BE49-F238E27FC236}">
                <a16:creationId xmlns:a16="http://schemas.microsoft.com/office/drawing/2014/main" id="{EDFEA563-F5C6-414D-A83E-C14317AF86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r="-1" b="-1"/>
          <a:stretch/>
        </p:blipFill>
        <p:spPr bwMode="auto">
          <a:xfrm>
            <a:off x="20" y="10"/>
            <a:ext cx="9141694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558" y="5202936"/>
            <a:ext cx="7077456" cy="786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500" dirty="0">
                <a:solidFill>
                  <a:schemeClr val="bg1"/>
                </a:solidFill>
              </a:rPr>
              <a:t>Conquest of Ceuta (Sao </a:t>
            </a:r>
            <a:r>
              <a:rPr lang="en-US" sz="3500" dirty="0" err="1">
                <a:solidFill>
                  <a:schemeClr val="bg1"/>
                </a:solidFill>
              </a:rPr>
              <a:t>Bente</a:t>
            </a:r>
            <a:r>
              <a:rPr lang="en-US" sz="3500" dirty="0">
                <a:solidFill>
                  <a:schemeClr val="bg1"/>
                </a:solidFill>
              </a:rPr>
              <a:t> Railway Station)</a:t>
            </a:r>
          </a:p>
        </p:txBody>
      </p:sp>
    </p:spTree>
    <p:extLst>
      <p:ext uri="{BB962C8B-B14F-4D97-AF65-F5344CB8AC3E}">
        <p14:creationId xmlns:p14="http://schemas.microsoft.com/office/powerpoint/2010/main" val="2741291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 descr="Conquest of Ceuta - Alchetron, The Free Social Encyclopedia">
            <a:extLst>
              <a:ext uri="{FF2B5EF4-FFF2-40B4-BE49-F238E27FC236}">
                <a16:creationId xmlns:a16="http://schemas.microsoft.com/office/drawing/2014/main" id="{0458969D-928D-8048-BEF3-9D2280B876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r="4125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11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nimation-fall-of-constantinople-1453-ad_6-770x43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4" r="11066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78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534254302-612x6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r="836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00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E9508-5489-FF40-8A69-BA4F11F1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Portuguese Excursions into North Africa</a:t>
            </a:r>
            <a:endParaRPr lang="en-CN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D6AE3A6-EFD8-9D4C-8CD2-B1E9D5A201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7579" y="1154430"/>
            <a:ext cx="6447821" cy="55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A9C8D-3069-5748-8C7C-59D3FE5B4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41838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16386" name="Picture 2" descr="Madeira Islands Travel Cost - Average Price of a Vacation to Madeira  Islands: Food &amp; Meal Budget, Daily &amp; Weekly Expenses | BudgetYourTrip.com">
            <a:extLst>
              <a:ext uri="{FF2B5EF4-FFF2-40B4-BE49-F238E27FC236}">
                <a16:creationId xmlns:a16="http://schemas.microsoft.com/office/drawing/2014/main" id="{BCD2AA93-5F36-184E-89FE-E958DAD892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r="2505" b="-2"/>
          <a:stretch/>
        </p:blipFill>
        <p:spPr bwMode="auto">
          <a:xfrm>
            <a:off x="20" y="10"/>
            <a:ext cx="9141694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B74C06-67BA-EE4F-8FDE-7373DC8D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558" y="5202936"/>
            <a:ext cx="7077456" cy="786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500">
                <a:solidFill>
                  <a:schemeClr val="bg1"/>
                </a:solidFill>
              </a:rPr>
              <a:t>Madeira</a:t>
            </a:r>
          </a:p>
        </p:txBody>
      </p:sp>
    </p:spTree>
    <p:extLst>
      <p:ext uri="{BB962C8B-B14F-4D97-AF65-F5344CB8AC3E}">
        <p14:creationId xmlns:p14="http://schemas.microsoft.com/office/powerpoint/2010/main" val="2198618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70372AA-12E1-4094-B31A-1B0F57FC3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1414E886-52A7-B443-8F66-4E9BE860F4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r="7510" b="-2"/>
          <a:stretch/>
        </p:blipFill>
        <p:spPr bwMode="auto">
          <a:xfrm>
            <a:off x="-2285" y="10"/>
            <a:ext cx="9143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5" y="-2346"/>
            <a:ext cx="9143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3534655"/>
            <a:ext cx="9143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3196B9-D425-6048-B994-C238C74B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9" y="2306963"/>
            <a:ext cx="8004237" cy="3670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>
                <a:solidFill>
                  <a:srgbClr val="FFFFFF"/>
                </a:solidFill>
              </a:rPr>
              <a:t>Beatus Map of 1050 ce</a:t>
            </a:r>
          </a:p>
        </p:txBody>
      </p:sp>
    </p:spTree>
    <p:extLst>
      <p:ext uri="{BB962C8B-B14F-4D97-AF65-F5344CB8AC3E}">
        <p14:creationId xmlns:p14="http://schemas.microsoft.com/office/powerpoint/2010/main" val="255541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D86AA-3352-A845-B893-67EBDDBF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48464"/>
            <a:ext cx="2855390" cy="2228074"/>
          </a:xfrm>
        </p:spPr>
        <p:txBody>
          <a:bodyPr>
            <a:normAutofit/>
          </a:bodyPr>
          <a:lstStyle/>
          <a:p>
            <a:r>
              <a:rPr lang="en-CN" sz="3500"/>
              <a:t>Trade Routes in the 15th Century</a:t>
            </a:r>
          </a:p>
        </p:txBody>
      </p:sp>
      <p:sp>
        <p:nvSpPr>
          <p:cNvPr id="17414" name="Content Placeholder 17413">
            <a:extLst>
              <a:ext uri="{FF2B5EF4-FFF2-40B4-BE49-F238E27FC236}">
                <a16:creationId xmlns:a16="http://schemas.microsoft.com/office/drawing/2014/main" id="{4C00C078-EDC9-4846-804D-06F5E332F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62279"/>
            <a:ext cx="2849569" cy="3143241"/>
          </a:xfrm>
        </p:spPr>
        <p:txBody>
          <a:bodyPr>
            <a:normAutofit/>
          </a:bodyPr>
          <a:lstStyle/>
          <a:p>
            <a:endParaRPr lang="en-US" sz="1700"/>
          </a:p>
        </p:txBody>
      </p:sp>
      <p:pic>
        <p:nvPicPr>
          <p:cNvPr id="17410" name="Picture 2" descr="Maps - Trade and economy in the 15th century - Diercke International Atlas">
            <a:extLst>
              <a:ext uri="{FF2B5EF4-FFF2-40B4-BE49-F238E27FC236}">
                <a16:creationId xmlns:a16="http://schemas.microsoft.com/office/drawing/2014/main" id="{5FCF86E4-49C5-8A49-AE4C-1ADE97A5C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14244"/>
          <a:stretch/>
        </p:blipFill>
        <p:spPr bwMode="auto">
          <a:xfrm>
            <a:off x="3757789" y="10"/>
            <a:ext cx="538621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14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09mansamusa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r="28454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892040"/>
            <a:ext cx="9143998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48" y="5154168"/>
            <a:ext cx="5229903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Portion of the Catalan Map of 1375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10362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11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32871_orig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892040"/>
            <a:ext cx="9143998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90370"/>
            <a:ext cx="5229903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Sahara Trade Routes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6410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718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qdefaul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892040"/>
            <a:ext cx="9143998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48" y="5154168"/>
            <a:ext cx="5229903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Prester John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10362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869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CE1DA53-9811-4831-9BFB-3E8658F08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3296A-32DD-804B-84FF-42FF1DE7A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52906"/>
            <a:ext cx="3872168" cy="1674904"/>
          </a:xfrm>
        </p:spPr>
        <p:txBody>
          <a:bodyPr anchor="ctr">
            <a:normAutofit/>
          </a:bodyPr>
          <a:lstStyle/>
          <a:p>
            <a:r>
              <a:rPr lang="en-CN" sz="3500" dirty="0"/>
              <a:t>Travels of Ibn Battutah</a:t>
            </a:r>
          </a:p>
        </p:txBody>
      </p:sp>
      <p:sp>
        <p:nvSpPr>
          <p:cNvPr id="14342" name="Content Placeholder 14341">
            <a:extLst>
              <a:ext uri="{FF2B5EF4-FFF2-40B4-BE49-F238E27FC236}">
                <a16:creationId xmlns:a16="http://schemas.microsoft.com/office/drawing/2014/main" id="{95EF5215-4D98-4624-85CB-B6389615E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182" y="552906"/>
            <a:ext cx="3744680" cy="1674905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14338" name="Picture 2" descr="Ibn Battuta | Biography, History, Travels, &amp; Map | Britannica">
            <a:extLst>
              <a:ext uri="{FF2B5EF4-FFF2-40B4-BE49-F238E27FC236}">
                <a16:creationId xmlns:a16="http://schemas.microsoft.com/office/drawing/2014/main" id="{63538838-2044-2340-B138-3E6E75A3C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2972"/>
          <a:stretch/>
        </p:blipFill>
        <p:spPr bwMode="auto">
          <a:xfrm>
            <a:off x="137160" y="2405149"/>
            <a:ext cx="8875871" cy="427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685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noramica-di-venezia-xvsec-gallerie-vatica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41" r="-38241"/>
          <a:stretch>
            <a:fillRect/>
          </a:stretch>
        </p:blipFill>
        <p:spPr>
          <a:xfrm>
            <a:off x="-1810036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3393571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/>
              <a:t>African Gold Production</a:t>
            </a:r>
          </a:p>
        </p:txBody>
      </p:sp>
      <p:pic>
        <p:nvPicPr>
          <p:cNvPr id="4" name="Content Placeholder 3" descr="sugar-factory-West-Indies-63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9816" b="1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677453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6EAA2505-1702-CA48-91DB-ADE59CFDE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70" y="30117"/>
            <a:ext cx="6126480" cy="747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066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bffd11c3634d1a4c56b6a984817e59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92" r="-22292"/>
          <a:stretch>
            <a:fillRect/>
          </a:stretch>
        </p:blipFill>
        <p:spPr>
          <a:xfrm>
            <a:off x="-1514965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3900642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9" name="Rectangle 7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C27A-233C-F54A-9223-3CA7CDA6F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2271"/>
            <a:ext cx="78867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 dirty="0" err="1"/>
              <a:t>Genoan</a:t>
            </a:r>
            <a:r>
              <a:rPr lang="en-US" sz="4500" dirty="0"/>
              <a:t> Trade Routes</a:t>
            </a:r>
          </a:p>
        </p:txBody>
      </p:sp>
      <p:pic>
        <p:nvPicPr>
          <p:cNvPr id="20482" name="Picture 2" descr="Esther M. Zimmer Lederberg: Continuity and Medieval Colonization --  GenoeseTrade Practices">
            <a:extLst>
              <a:ext uri="{FF2B5EF4-FFF2-40B4-BE49-F238E27FC236}">
                <a16:creationId xmlns:a16="http://schemas.microsoft.com/office/drawing/2014/main" id="{7E51DD22-7991-524B-A6D4-0EF9032D7F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/>
          <a:stretch/>
        </p:blipFill>
        <p:spPr bwMode="auto">
          <a:xfrm>
            <a:off x="628650" y="1845426"/>
            <a:ext cx="7884410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52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OC] Revised Europe and Surrounding Areas in 1444 (this time with an HRE!)  [3245x2853] : MapPorn">
            <a:extLst>
              <a:ext uri="{FF2B5EF4-FFF2-40B4-BE49-F238E27FC236}">
                <a16:creationId xmlns:a16="http://schemas.microsoft.com/office/drawing/2014/main" id="{19A9E5C9-0400-614F-8B61-2DB75CAAA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7" r="-1" b="4800"/>
          <a:stretch/>
        </p:blipFill>
        <p:spPr bwMode="auto">
          <a:xfrm>
            <a:off x="135731" y="182880"/>
            <a:ext cx="8867728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1AA72-B418-B44A-ABA3-2BBEC6A6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5195"/>
            <a:ext cx="7623913" cy="2806506"/>
          </a:xfrm>
        </p:spPr>
        <p:txBody>
          <a:bodyPr anchor="b">
            <a:normAutofit/>
          </a:bodyPr>
          <a:lstStyle/>
          <a:p>
            <a:r>
              <a:rPr lang="en-CN" sz="3500">
                <a:solidFill>
                  <a:srgbClr val="000000"/>
                </a:solidFill>
              </a:rPr>
              <a:t>Europe in 1453</a:t>
            </a:r>
          </a:p>
        </p:txBody>
      </p:sp>
      <p:sp>
        <p:nvSpPr>
          <p:cNvPr id="18438" name="Content Placeholder 18437">
            <a:extLst>
              <a:ext uri="{FF2B5EF4-FFF2-40B4-BE49-F238E27FC236}">
                <a16:creationId xmlns:a16="http://schemas.microsoft.com/office/drawing/2014/main" id="{84933F3A-A661-422F-8A2C-AFE0E4005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526300"/>
            <a:ext cx="7623913" cy="2588458"/>
          </a:xfrm>
        </p:spPr>
        <p:txBody>
          <a:bodyPr>
            <a:normAutofit/>
          </a:bodyPr>
          <a:lstStyle/>
          <a:p>
            <a:endParaRPr lang="en-US" sz="1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29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62271"/>
            <a:ext cx="78867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endParaRPr lang="en-US" sz="4500"/>
          </a:p>
        </p:txBody>
      </p:sp>
      <p:pic>
        <p:nvPicPr>
          <p:cNvPr id="6" name="Content Placeholder 5" descr="Screen Shot 2018-09-02 at 5.40.5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5787" b="1"/>
          <a:stretch/>
        </p:blipFill>
        <p:spPr>
          <a:xfrm>
            <a:off x="628650" y="1845426"/>
            <a:ext cx="7884410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5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isbo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77" r="-9277"/>
          <a:stretch>
            <a:fillRect/>
          </a:stretch>
        </p:blipFill>
        <p:spPr>
          <a:xfrm>
            <a:off x="-819201" y="490419"/>
            <a:ext cx="10769383" cy="5922746"/>
          </a:xfrm>
        </p:spPr>
      </p:pic>
    </p:spTree>
    <p:extLst>
      <p:ext uri="{BB962C8B-B14F-4D97-AF65-F5344CB8AC3E}">
        <p14:creationId xmlns:p14="http://schemas.microsoft.com/office/powerpoint/2010/main" val="1992611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3314" name="Picture 2" descr="Image may contain: sky, outdoor and nature">
            <a:extLst>
              <a:ext uri="{FF2B5EF4-FFF2-40B4-BE49-F238E27FC236}">
                <a16:creationId xmlns:a16="http://schemas.microsoft.com/office/drawing/2014/main" id="{B49A4390-BE2E-0944-B530-5AF9E6E305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15BCC-E910-A84E-AA3E-42BB6F2A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35" y="1122363"/>
            <a:ext cx="7346728" cy="22207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 dirty="0">
                <a:solidFill>
                  <a:srgbClr val="000000"/>
                </a:solidFill>
              </a:rPr>
              <a:t>Lisbon</a:t>
            </a:r>
          </a:p>
        </p:txBody>
      </p:sp>
    </p:spTree>
    <p:extLst>
      <p:ext uri="{BB962C8B-B14F-4D97-AF65-F5344CB8AC3E}">
        <p14:creationId xmlns:p14="http://schemas.microsoft.com/office/powerpoint/2010/main" val="49152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BBC68532-D7E0-304B-A71F-53AFFF9B2A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0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280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111</Words>
  <Application>Microsoft Macintosh PowerPoint</Application>
  <PresentationFormat>On-screen Show (4:3)</PresentationFormat>
  <Paragraphs>27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Why did the Portuguese Explore?</vt:lpstr>
      <vt:lpstr>Portugal</vt:lpstr>
      <vt:lpstr>Trade Routes in the 15th Century</vt:lpstr>
      <vt:lpstr>Genoan Trade Routes</vt:lpstr>
      <vt:lpstr>Europe in 1453</vt:lpstr>
      <vt:lpstr>PowerPoint Presentation</vt:lpstr>
      <vt:lpstr>PowerPoint Presentation</vt:lpstr>
      <vt:lpstr>Lisbon</vt:lpstr>
      <vt:lpstr>PowerPoint Presentation</vt:lpstr>
      <vt:lpstr>Porto</vt:lpstr>
      <vt:lpstr>King Denis (1279-1325)</vt:lpstr>
      <vt:lpstr>John I of Portugal (1385-1433)</vt:lpstr>
      <vt:lpstr>Philippa of Lancaster</vt:lpstr>
      <vt:lpstr>Siege of Lisbon - 1385</vt:lpstr>
      <vt:lpstr>King Edward of Portugal (1433-1438)</vt:lpstr>
      <vt:lpstr>Alfonso V (1438-1481)</vt:lpstr>
      <vt:lpstr>Prince Henry the Navigator</vt:lpstr>
      <vt:lpstr>Prince Henry the Navigator at the Maritime Museum</vt:lpstr>
      <vt:lpstr>Pope Gregory XI</vt:lpstr>
      <vt:lpstr>Strait of Gibraltar</vt:lpstr>
      <vt:lpstr>Ceuta</vt:lpstr>
      <vt:lpstr>PowerPoint Presentation</vt:lpstr>
      <vt:lpstr>Conquest of Ceuta (Sao Bente Railway Station)</vt:lpstr>
      <vt:lpstr>PowerPoint Presentation</vt:lpstr>
      <vt:lpstr>PowerPoint Presentation</vt:lpstr>
      <vt:lpstr>PowerPoint Presentation</vt:lpstr>
      <vt:lpstr>Portuguese Excursions into North Africa</vt:lpstr>
      <vt:lpstr>Madeira</vt:lpstr>
      <vt:lpstr>Beatus Map of 1050 ce</vt:lpstr>
      <vt:lpstr>Portion of the Catalan Map of 1375</vt:lpstr>
      <vt:lpstr>Sahara Trade Routes</vt:lpstr>
      <vt:lpstr>Prester John</vt:lpstr>
      <vt:lpstr>Travels of Ibn Battutah</vt:lpstr>
      <vt:lpstr>PowerPoint Presentation</vt:lpstr>
      <vt:lpstr>African Gold 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did the Portuguese Explore?</dc:title>
  <dc:creator>Steven Spence 向南</dc:creator>
  <cp:lastModifiedBy>Steven Spence 向南</cp:lastModifiedBy>
  <cp:revision>1</cp:revision>
  <dcterms:created xsi:type="dcterms:W3CDTF">2020-09-20T12:28:05Z</dcterms:created>
  <dcterms:modified xsi:type="dcterms:W3CDTF">2020-09-20T12:32:06Z</dcterms:modified>
</cp:coreProperties>
</file>