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8" r:id="rId3"/>
    <p:sldId id="257" r:id="rId4"/>
    <p:sldId id="258" r:id="rId5"/>
    <p:sldId id="259" r:id="rId6"/>
    <p:sldId id="271" r:id="rId7"/>
    <p:sldId id="272" r:id="rId8"/>
    <p:sldId id="273" r:id="rId9"/>
    <p:sldId id="260" r:id="rId10"/>
    <p:sldId id="261" r:id="rId11"/>
    <p:sldId id="263" r:id="rId12"/>
    <p:sldId id="266" r:id="rId13"/>
    <p:sldId id="262" r:id="rId14"/>
    <p:sldId id="276" r:id="rId15"/>
    <p:sldId id="267" r:id="rId16"/>
    <p:sldId id="265" r:id="rId17"/>
    <p:sldId id="264" r:id="rId18"/>
    <p:sldId id="277" r:id="rId19"/>
    <p:sldId id="274" r:id="rId20"/>
    <p:sldId id="270" r:id="rId21"/>
    <p:sldId id="275" r:id="rId22"/>
    <p:sldId id="268" r:id="rId23"/>
    <p:sldId id="269" r:id="rId24"/>
  </p:sldIdLst>
  <p:sldSz cx="12192000" cy="6858000"/>
  <p:notesSz cx="6858000" cy="9144000"/>
  <p:defaultTextStyle>
    <a:defPPr>
      <a:defRPr lang="en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35"/>
    <p:restoredTop sz="94721"/>
  </p:normalViewPr>
  <p:slideViewPr>
    <p:cSldViewPr snapToGrid="0" snapToObjects="1">
      <p:cViewPr varScale="1">
        <p:scale>
          <a:sx n="84" d="100"/>
          <a:sy n="84" d="100"/>
        </p:scale>
        <p:origin x="200" y="10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599AF-69FA-2E4D-8A3E-156B8A0E0A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E8291A-E83A-6C49-87BC-36C17F2A65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01F66-C443-3643-BAA4-C778FC608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65473-1B0A-9542-8EE5-CDCAFB5454F9}" type="datetimeFigureOut">
              <a:rPr lang="en-CN" smtClean="0"/>
              <a:t>2022/11/7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AD150-B34A-C149-9EEF-0C82FC9C5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B8E9F8-C53D-9246-A163-1C7F97B8C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14D4E-67C2-E445-BC6A-F57DC22FBB34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27541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2B77B-8F0E-E64F-A38A-11BFD1012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9CC22E-EBB6-D244-BBDF-4E123BA1EB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CE92F7-0944-4B49-A270-817AE0BA6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65473-1B0A-9542-8EE5-CDCAFB5454F9}" type="datetimeFigureOut">
              <a:rPr lang="en-CN" smtClean="0"/>
              <a:t>2022/11/7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6584F6-9433-B346-BD5C-1719C4B33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1C9462-E58E-E447-853E-158DA5A1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14D4E-67C2-E445-BC6A-F57DC22FBB34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618344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44C9D3-64ED-BD4A-A3BE-3C1D773686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99BD11-EFF3-B742-A568-8C36AA728B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4D838B-48F4-9E4B-B54A-3132AFE34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65473-1B0A-9542-8EE5-CDCAFB5454F9}" type="datetimeFigureOut">
              <a:rPr lang="en-CN" smtClean="0"/>
              <a:t>2022/11/7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78BBFB-0B61-6142-8EA2-28AE96BD9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B3DF56-1797-434A-8780-1B4E603C2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14D4E-67C2-E445-BC6A-F57DC22FBB34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822961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9BF40-2A28-7F4B-A604-2D7569C23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F4C21B-63AD-AF45-ABC2-DB0AEBC369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1B721-D39B-D64B-A892-8B4BF0AF2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65473-1B0A-9542-8EE5-CDCAFB5454F9}" type="datetimeFigureOut">
              <a:rPr lang="en-CN" smtClean="0"/>
              <a:t>2022/11/7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BF139A-7991-EB49-8F2A-6A48A8CC1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1DFDD-0EA2-A243-876B-805DD3B41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14D4E-67C2-E445-BC6A-F57DC22FBB34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847420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8CC84-C40D-F449-903F-4DC3DAF8D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C4F6FA-283D-B448-9BDA-E6828E1C21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33F21-B58C-0C44-88D8-B6991D01A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65473-1B0A-9542-8EE5-CDCAFB5454F9}" type="datetimeFigureOut">
              <a:rPr lang="en-CN" smtClean="0"/>
              <a:t>2022/11/7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8DCAC5-50E5-A747-B829-6F5B83BCA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EAE47A-C3C5-314C-AB56-EBE40DFC6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14D4E-67C2-E445-BC6A-F57DC22FBB34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792116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53AF3-DD34-5045-AE60-3E4F48564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B8284-36A8-8843-8AC4-B296DB100B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10B446-B8D5-0744-8B91-AFBEE312DD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3E8BF4-83D3-3749-A047-EF6EA37A7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65473-1B0A-9542-8EE5-CDCAFB5454F9}" type="datetimeFigureOut">
              <a:rPr lang="en-CN" smtClean="0"/>
              <a:t>2022/11/7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A7E4A7-5876-DA40-A1CF-80107C3FC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A736EA-7A19-7042-AB1C-137F10F8D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14D4E-67C2-E445-BC6A-F57DC22FBB34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161518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C57B0-F32D-F44A-A719-39A02C10B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9B5B8E-0029-A048-8516-61A17945D3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7FB861-E7E2-9442-95C6-2DEEB7BEC3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348F6B-E7BF-2345-8300-AA4DA6A139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28B9C5-E121-C74E-8E28-B17DD61D68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EDC287-E532-0A48-B54C-5D48BE94D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65473-1B0A-9542-8EE5-CDCAFB5454F9}" type="datetimeFigureOut">
              <a:rPr lang="en-CN" smtClean="0"/>
              <a:t>2022/11/7</a:t>
            </a:fld>
            <a:endParaRPr lang="en-C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FE093F-454A-EF44-8BB8-E977C521E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BC9010-3719-7F4A-92BA-8E7D10D9B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14D4E-67C2-E445-BC6A-F57DC22FBB34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239209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C0458-85AE-2C41-BF6A-EDBB9EA7E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157903-AAA9-F247-9B14-0690CEBA3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65473-1B0A-9542-8EE5-CDCAFB5454F9}" type="datetimeFigureOut">
              <a:rPr lang="en-CN" smtClean="0"/>
              <a:t>2022/11/7</a:t>
            </a:fld>
            <a:endParaRPr lang="en-C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19FE17-D143-9E47-8622-EDF41D815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18B340-4CB7-3346-A4EF-6E6F9F512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14D4E-67C2-E445-BC6A-F57DC22FBB34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212029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EA4F3F-E500-EA4D-BA38-BD9B9742C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65473-1B0A-9542-8EE5-CDCAFB5454F9}" type="datetimeFigureOut">
              <a:rPr lang="en-CN" smtClean="0"/>
              <a:t>2022/11/7</a:t>
            </a:fld>
            <a:endParaRPr lang="en-C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5A0440-8C61-F94B-A6A5-08DCB36BD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19CB94-1872-9E46-B162-B23003B13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14D4E-67C2-E445-BC6A-F57DC22FBB34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618625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DD2A2-9498-C041-A19B-D352D49BD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EB5B1D-D136-2A49-A277-7E30BE055C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9CE810-659A-FF44-A1CE-FBDB103011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09CE6E-C05D-AB4A-B771-390233DA2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65473-1B0A-9542-8EE5-CDCAFB5454F9}" type="datetimeFigureOut">
              <a:rPr lang="en-CN" smtClean="0"/>
              <a:t>2022/11/7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A3600A-2721-E941-BC75-EEA179008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5093D-A945-0C47-B425-C0AB6AA66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14D4E-67C2-E445-BC6A-F57DC22FBB34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195460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0BB30-B4C7-2B44-94B3-6695BD8DD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738855-E1DF-DD42-BF82-19BF358839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8B49FA-7C96-254C-A45C-376187ACE2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6BFA9C-18F0-A542-BF73-7B012793D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65473-1B0A-9542-8EE5-CDCAFB5454F9}" type="datetimeFigureOut">
              <a:rPr lang="en-CN" smtClean="0"/>
              <a:t>2022/11/7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55567E-59A0-BC4B-B797-AA1CC4439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3517EA-5F39-CA40-9692-DBF21B458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14D4E-67C2-E445-BC6A-F57DC22FBB34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960983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FC897B-9786-324D-BAC4-F6E11D0A2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9563DF-651C-354F-B6E6-435188F7E1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81AC6D-4650-DC41-B66B-856428F071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65473-1B0A-9542-8EE5-CDCAFB5454F9}" type="datetimeFigureOut">
              <a:rPr lang="en-CN" smtClean="0"/>
              <a:t>2022/11/7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DFA403-6DD0-1245-9598-696560FE5D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41FCC8-D8B4-F945-9A0C-C4E42EF939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414D4E-67C2-E445-BC6A-F57DC22FBB34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54596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E39DFCF-9247-4DE5-BB93-074BFAF07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42B652E-D499-4CDA-8F7A-60469EDBC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1632" y="996662"/>
            <a:ext cx="4864676" cy="4864676"/>
          </a:xfrm>
          <a:custGeom>
            <a:avLst/>
            <a:gdLst>
              <a:gd name="connsiteX0" fmla="*/ 0 w 4864676"/>
              <a:gd name="connsiteY0" fmla="*/ 0 h 4864676"/>
              <a:gd name="connsiteX1" fmla="*/ 4864676 w 4864676"/>
              <a:gd name="connsiteY1" fmla="*/ 0 h 4864676"/>
              <a:gd name="connsiteX2" fmla="*/ 4864676 w 4864676"/>
              <a:gd name="connsiteY2" fmla="*/ 4864676 h 4864676"/>
              <a:gd name="connsiteX3" fmla="*/ 1281101 w 4864676"/>
              <a:gd name="connsiteY3" fmla="*/ 4864676 h 4864676"/>
              <a:gd name="connsiteX4" fmla="*/ 0 w 4864676"/>
              <a:gd name="connsiteY4" fmla="*/ 3583575 h 4864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4676" h="4864676">
                <a:moveTo>
                  <a:pt x="0" y="0"/>
                </a:moveTo>
                <a:lnTo>
                  <a:pt x="4864676" y="0"/>
                </a:lnTo>
                <a:lnTo>
                  <a:pt x="4864676" y="4864676"/>
                </a:lnTo>
                <a:lnTo>
                  <a:pt x="1281101" y="4864676"/>
                </a:lnTo>
                <a:lnTo>
                  <a:pt x="0" y="358357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84A22B8-F5B6-47C2-B88E-DADAF3791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225693" y="996662"/>
            <a:ext cx="4864676" cy="4864676"/>
          </a:xfrm>
          <a:custGeom>
            <a:avLst/>
            <a:gdLst>
              <a:gd name="connsiteX0" fmla="*/ 0 w 4864676"/>
              <a:gd name="connsiteY0" fmla="*/ 0 h 4864676"/>
              <a:gd name="connsiteX1" fmla="*/ 3583574 w 4864676"/>
              <a:gd name="connsiteY1" fmla="*/ 0 h 4864676"/>
              <a:gd name="connsiteX2" fmla="*/ 4864676 w 4864676"/>
              <a:gd name="connsiteY2" fmla="*/ 1281103 h 4864676"/>
              <a:gd name="connsiteX3" fmla="*/ 4864676 w 4864676"/>
              <a:gd name="connsiteY3" fmla="*/ 4864676 h 4864676"/>
              <a:gd name="connsiteX4" fmla="*/ 0 w 4864676"/>
              <a:gd name="connsiteY4" fmla="*/ 4864676 h 4864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4676" h="4864676">
                <a:moveTo>
                  <a:pt x="0" y="0"/>
                </a:moveTo>
                <a:lnTo>
                  <a:pt x="3583574" y="0"/>
                </a:lnTo>
                <a:lnTo>
                  <a:pt x="4864676" y="1281103"/>
                </a:lnTo>
                <a:lnTo>
                  <a:pt x="4864676" y="4864676"/>
                </a:lnTo>
                <a:lnTo>
                  <a:pt x="0" y="4864676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A987C18C-164D-4263-B486-4647A98E8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789020" y="1"/>
            <a:ext cx="6613961" cy="3286380"/>
          </a:xfrm>
          <a:prstGeom prst="triangl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E7E98B39-04C6-408B-92FD-768628740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09286" y="3571620"/>
            <a:ext cx="6613961" cy="3286380"/>
          </a:xfrm>
          <a:prstGeom prst="triangl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81C8C27-2457-421F-BDC4-7B4EA3C78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EA13C66-82C1-44AF-972B-8F5CCA41B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71208" y="5287803"/>
            <a:ext cx="955808" cy="9558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DB36437-FE59-457E-91A7-396BBD3C9C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9252AD-1378-A44C-AA2B-A22ABA89A5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4642" y="2353641"/>
            <a:ext cx="5782716" cy="2150719"/>
          </a:xfrm>
          <a:noFill/>
        </p:spPr>
        <p:txBody>
          <a:bodyPr anchor="ctr">
            <a:normAutofit/>
          </a:bodyPr>
          <a:lstStyle/>
          <a:p>
            <a:r>
              <a:rPr lang="en-CN" sz="3600" dirty="0">
                <a:solidFill>
                  <a:srgbClr val="080808"/>
                </a:solidFill>
              </a:rPr>
              <a:t>Spain in Europe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0C41CE-5E53-E849-93BA-8C55E19A36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39633" y="4518923"/>
            <a:ext cx="3312734" cy="1141851"/>
          </a:xfrm>
          <a:noFill/>
        </p:spPr>
        <p:txBody>
          <a:bodyPr>
            <a:normAutofit/>
          </a:bodyPr>
          <a:lstStyle/>
          <a:p>
            <a:endParaRPr lang="en-CN" sz="2000">
              <a:solidFill>
                <a:srgbClr val="080808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44D3693-2EFE-4667-89D5-47E2D59209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42846" y="410171"/>
            <a:ext cx="1321281" cy="1321281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21FD796-9CD0-404D-8DF5-5274C0BCC7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30319" y="1508609"/>
            <a:ext cx="700047" cy="70004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5711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Isabella of Aragon, Queen of Portugal - Wikiwand">
            <a:extLst>
              <a:ext uri="{FF2B5EF4-FFF2-40B4-BE49-F238E27FC236}">
                <a16:creationId xmlns:a16="http://schemas.microsoft.com/office/drawing/2014/main" id="{2D4D415F-B33C-2441-96CA-AF28663732C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73" name="Freeform: Shape 72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5" name="Freeform: Shape 74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8B6D4A-0F48-EE42-AF0C-90FDCE2B6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Isabella, Princess of Asturias and Queen of Portugal (1470-1498)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96814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50" name="Picture 6">
            <a:extLst>
              <a:ext uri="{FF2B5EF4-FFF2-40B4-BE49-F238E27FC236}">
                <a16:creationId xmlns:a16="http://schemas.microsoft.com/office/drawing/2014/main" id="{7729F699-DE62-7348-8735-11C0E928DF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5A3B92C7-C39E-2C40-825E-8138E09167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79" name="Freeform: Shape 78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81" name="Freeform: Shape 80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B4954C-85FE-DB4E-9F6F-C4C48E352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1038"/>
            <a:ext cx="2804504" cy="1325563"/>
          </a:xfrm>
        </p:spPr>
        <p:txBody>
          <a:bodyPr anchor="ctr">
            <a:normAutofit/>
          </a:bodyPr>
          <a:lstStyle/>
          <a:p>
            <a:r>
              <a:rPr lang="en-CN" sz="2800"/>
              <a:t>Joanna of Castile: Joanna the Mad (1479-1555)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54" name="Content Placeholder 6153">
            <a:extLst>
              <a:ext uri="{FF2B5EF4-FFF2-40B4-BE49-F238E27FC236}">
                <a16:creationId xmlns:a16="http://schemas.microsoft.com/office/drawing/2014/main" id="{33760578-FDC2-4D30-8E48-712C8861B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171"/>
            <a:ext cx="2804504" cy="3918792"/>
          </a:xfrm>
        </p:spPr>
        <p:txBody>
          <a:bodyPr>
            <a:norm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048117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00A127-02A3-2B48-8BEC-D42BB81E3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8464"/>
            <a:ext cx="3807187" cy="2228074"/>
          </a:xfrm>
        </p:spPr>
        <p:txBody>
          <a:bodyPr>
            <a:normAutofit/>
          </a:bodyPr>
          <a:lstStyle/>
          <a:p>
            <a:r>
              <a:rPr lang="en-CN" sz="4000"/>
              <a:t>Philip I of Castile: the Handsome (1478-1506)</a:t>
            </a:r>
          </a:p>
        </p:txBody>
      </p:sp>
      <p:sp>
        <p:nvSpPr>
          <p:cNvPr id="9222" name="Content Placeholder 9221">
            <a:extLst>
              <a:ext uri="{FF2B5EF4-FFF2-40B4-BE49-F238E27FC236}">
                <a16:creationId xmlns:a16="http://schemas.microsoft.com/office/drawing/2014/main" id="{F671B879-6F69-412B-B004-2792DECC02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962279"/>
            <a:ext cx="3799425" cy="3143241"/>
          </a:xfrm>
        </p:spPr>
        <p:txBody>
          <a:bodyPr>
            <a:normAutofit/>
          </a:bodyPr>
          <a:lstStyle/>
          <a:p>
            <a:endParaRPr lang="en-US" sz="2000"/>
          </a:p>
        </p:txBody>
      </p:sp>
      <p:pic>
        <p:nvPicPr>
          <p:cNvPr id="9218" name="Picture 2" descr="Philip I of Castile Biography - Facts, Childhood, Life History, Death">
            <a:extLst>
              <a:ext uri="{FF2B5EF4-FFF2-40B4-BE49-F238E27FC236}">
                <a16:creationId xmlns:a16="http://schemas.microsoft.com/office/drawing/2014/main" id="{3CA8EC48-7BA9-8042-8BF9-6266F5FC8A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10386" y="10"/>
            <a:ext cx="7181613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68629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Portrait of an Infanta. Catherine of Aragon (?) - Flandes, Juan de. Museo  Nacional Thyssen-Bornemisza">
            <a:extLst>
              <a:ext uri="{FF2B5EF4-FFF2-40B4-BE49-F238E27FC236}">
                <a16:creationId xmlns:a16="http://schemas.microsoft.com/office/drawing/2014/main" id="{2EC6C88F-F670-BD41-B906-0C5227E081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Katherine of Aragon or Mary Tudor? - The Re-identification of Michel  Sittow's Portrait of a Young Woman by Nasim Tadghighi - The Anne Boleyn  Files">
            <a:extLst>
              <a:ext uri="{FF2B5EF4-FFF2-40B4-BE49-F238E27FC236}">
                <a16:creationId xmlns:a16="http://schemas.microsoft.com/office/drawing/2014/main" id="{78D73E7E-6772-904F-82B1-A7BFE00D19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77" name="Freeform: Shape 76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9" name="Freeform: Shape 78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5BB824-ADCB-4F43-8E7B-6D27BC547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1038"/>
            <a:ext cx="2804504" cy="1325563"/>
          </a:xfrm>
        </p:spPr>
        <p:txBody>
          <a:bodyPr anchor="ctr">
            <a:normAutofit/>
          </a:bodyPr>
          <a:lstStyle/>
          <a:p>
            <a:r>
              <a:rPr lang="en-CN" sz="2800" dirty="0"/>
              <a:t>Catherine of Aragon (1485-1536)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28" name="Content Placeholder 5127">
            <a:extLst>
              <a:ext uri="{FF2B5EF4-FFF2-40B4-BE49-F238E27FC236}">
                <a16:creationId xmlns:a16="http://schemas.microsoft.com/office/drawing/2014/main" id="{9287943D-7167-4EA2-86BB-551ADEF96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171"/>
            <a:ext cx="2804504" cy="3918792"/>
          </a:xfrm>
        </p:spPr>
        <p:txBody>
          <a:bodyPr>
            <a:norm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09065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Flowchart: Document 1032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784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rthur, Prince of Wales - Wikipedia">
            <a:extLst>
              <a:ext uri="{FF2B5EF4-FFF2-40B4-BE49-F238E27FC236}">
                <a16:creationId xmlns:a16="http://schemas.microsoft.com/office/drawing/2014/main" id="{6D84A428-7A10-7B0F-CD6A-1C68530F772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3388" y="639763"/>
            <a:ext cx="3560763" cy="55784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B67FF58-1636-F36D-6673-6A7862732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2413" y="639763"/>
            <a:ext cx="3643313" cy="55784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CF3451-43C4-996D-71A9-021CE8A40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Arthur Prince of Wales (1486-1502) and Henry VIII (1491-1547)</a:t>
            </a:r>
          </a:p>
        </p:txBody>
      </p:sp>
    </p:spTree>
    <p:extLst>
      <p:ext uri="{BB962C8B-B14F-4D97-AF65-F5344CB8AC3E}">
        <p14:creationId xmlns:p14="http://schemas.microsoft.com/office/powerpoint/2010/main" val="34092483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>
            <a:extLst>
              <a:ext uri="{FF2B5EF4-FFF2-40B4-BE49-F238E27FC236}">
                <a16:creationId xmlns:a16="http://schemas.microsoft.com/office/drawing/2014/main" id="{3A8CB6F4-3A06-2949-962B-765C0562B1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17521" y="10"/>
            <a:ext cx="807447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2" name="Freeform: Shape 191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3" name="Freeform: Shape 192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BA95DF-C6FF-5948-8FC1-3FA9D6628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65125"/>
            <a:ext cx="5266155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700"/>
              <a:t>Maximillian I, Holy Roman Emperor (1459-1519)</a:t>
            </a:r>
          </a:p>
        </p:txBody>
      </p:sp>
      <p:sp>
        <p:nvSpPr>
          <p:cNvPr id="10250" name="Content Placeholder 10249">
            <a:extLst>
              <a:ext uri="{FF2B5EF4-FFF2-40B4-BE49-F238E27FC236}">
                <a16:creationId xmlns:a16="http://schemas.microsoft.com/office/drawing/2014/main" id="{081F9DDB-EB0D-4DD1-9B2B-52516C88E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022601"/>
            <a:ext cx="3941499" cy="4154361"/>
          </a:xfrm>
        </p:spPr>
        <p:txBody>
          <a:bodyPr>
            <a:normAutofit/>
          </a:bodyPr>
          <a:lstStyle/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4130027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35805-9478-9146-9B38-69DA3A9B0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/>
              <a:t>Ferdinand of Aragon (1452-1516)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194" name="Picture 2" descr="Ferdinand II of Aragon - Wikipedia">
            <a:extLst>
              <a:ext uri="{FF2B5EF4-FFF2-40B4-BE49-F238E27FC236}">
                <a16:creationId xmlns:a16="http://schemas.microsoft.com/office/drawing/2014/main" id="{0E65C76F-42E9-DC41-8F96-7812ED9B5B2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00597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7" name="Rectangle 7176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79" name="Rectangle 7178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Germana de Foix, la reina a la que se le murieron dos maridos por culpa del  sexo">
            <a:extLst>
              <a:ext uri="{FF2B5EF4-FFF2-40B4-BE49-F238E27FC236}">
                <a16:creationId xmlns:a16="http://schemas.microsoft.com/office/drawing/2014/main" id="{6D12962C-A8B1-7140-9886-02DCB27E848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38599" y="10"/>
            <a:ext cx="8160026" cy="6875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81" name="Freeform: Shape 7180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A3E546-2536-8D4E-BEBE-17095725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473" y="2950387"/>
            <a:ext cx="3052293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Germaine de Foix (1488-1536)</a:t>
            </a:r>
          </a:p>
        </p:txBody>
      </p:sp>
    </p:spTree>
    <p:extLst>
      <p:ext uri="{BB962C8B-B14F-4D97-AF65-F5344CB8AC3E}">
        <p14:creationId xmlns:p14="http://schemas.microsoft.com/office/powerpoint/2010/main" val="39846806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9D3A9E89-033E-4C4A-8C41-416DABFFD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86293361-111E-427D-8E5B-256944AC8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44588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86611C-BEFE-7C8C-B769-4AFCDCC06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0797" y="1122363"/>
            <a:ext cx="3084758" cy="290288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Cardinal Cisneros (1436-1517) and Louis XII (1462-1515)</a:t>
            </a:r>
          </a:p>
        </p:txBody>
      </p:sp>
      <p:grpSp>
        <p:nvGrpSpPr>
          <p:cNvPr id="2061" name="Group 2060">
            <a:extLst>
              <a:ext uri="{FF2B5EF4-FFF2-40B4-BE49-F238E27FC236}">
                <a16:creationId xmlns:a16="http://schemas.microsoft.com/office/drawing/2014/main" id="{9A19A3F5-314C-46CC-8695-7C6BFCACF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741664" y="73152"/>
            <a:ext cx="1178966" cy="232963"/>
            <a:chOff x="7763256" y="73152"/>
            <a:chExt cx="1178966" cy="232963"/>
          </a:xfrm>
        </p:grpSpPr>
        <p:sp>
          <p:nvSpPr>
            <p:cNvPr id="2062" name="Rectangle 64">
              <a:extLst>
                <a:ext uri="{FF2B5EF4-FFF2-40B4-BE49-F238E27FC236}">
                  <a16:creationId xmlns:a16="http://schemas.microsoft.com/office/drawing/2014/main" id="{278F674D-D76D-4798-B032-C8B53BB243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3" name="Rectangle 66">
              <a:extLst>
                <a:ext uri="{FF2B5EF4-FFF2-40B4-BE49-F238E27FC236}">
                  <a16:creationId xmlns:a16="http://schemas.microsoft.com/office/drawing/2014/main" id="{93C95A67-CFD6-49FD-BAAA-A697C0CD39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4" name="Rectangle 64">
              <a:extLst>
                <a:ext uri="{FF2B5EF4-FFF2-40B4-BE49-F238E27FC236}">
                  <a16:creationId xmlns:a16="http://schemas.microsoft.com/office/drawing/2014/main" id="{182CC514-9A22-43DC-9B8B-274A1BA4F3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5" name="Rectangle 66">
              <a:extLst>
                <a:ext uri="{FF2B5EF4-FFF2-40B4-BE49-F238E27FC236}">
                  <a16:creationId xmlns:a16="http://schemas.microsoft.com/office/drawing/2014/main" id="{C5736E08-B988-4CC3-A244-9E5F806B4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6" name="Rectangle 64">
              <a:extLst>
                <a:ext uri="{FF2B5EF4-FFF2-40B4-BE49-F238E27FC236}">
                  <a16:creationId xmlns:a16="http://schemas.microsoft.com/office/drawing/2014/main" id="{B2938EAC-3109-4B44-9E80-A9A7D99F14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7" name="Rectangle 66">
              <a:extLst>
                <a:ext uri="{FF2B5EF4-FFF2-40B4-BE49-F238E27FC236}">
                  <a16:creationId xmlns:a16="http://schemas.microsoft.com/office/drawing/2014/main" id="{E10B9525-3F05-4446-8486-E44910EE65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8" name="Rectangle 64">
              <a:extLst>
                <a:ext uri="{FF2B5EF4-FFF2-40B4-BE49-F238E27FC236}">
                  <a16:creationId xmlns:a16="http://schemas.microsoft.com/office/drawing/2014/main" id="{F93E511D-E6DC-4D13-976A-0110E165A5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9" name="Rectangle 66">
              <a:extLst>
                <a:ext uri="{FF2B5EF4-FFF2-40B4-BE49-F238E27FC236}">
                  <a16:creationId xmlns:a16="http://schemas.microsoft.com/office/drawing/2014/main" id="{85684F25-E83E-4E6D-AD9A-B9BDDB0E74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0" name="Rectangle 64">
              <a:extLst>
                <a:ext uri="{FF2B5EF4-FFF2-40B4-BE49-F238E27FC236}">
                  <a16:creationId xmlns:a16="http://schemas.microsoft.com/office/drawing/2014/main" id="{118B2579-8426-416F-8744-D7EB91511A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1" name="Rectangle 66">
              <a:extLst>
                <a:ext uri="{FF2B5EF4-FFF2-40B4-BE49-F238E27FC236}">
                  <a16:creationId xmlns:a16="http://schemas.microsoft.com/office/drawing/2014/main" id="{5B4CB9E6-5FA1-4665-888E-BEBD41CC86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2" name="Rectangle 64">
              <a:extLst>
                <a:ext uri="{FF2B5EF4-FFF2-40B4-BE49-F238E27FC236}">
                  <a16:creationId xmlns:a16="http://schemas.microsoft.com/office/drawing/2014/main" id="{5095E589-7E16-4865-B076-8C04BA65A0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3" name="Rectangle 66">
              <a:extLst>
                <a:ext uri="{FF2B5EF4-FFF2-40B4-BE49-F238E27FC236}">
                  <a16:creationId xmlns:a16="http://schemas.microsoft.com/office/drawing/2014/main" id="{6D0546CB-725B-4586-BEDD-A8E1DA496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4" name="Rectangle 64">
              <a:extLst>
                <a:ext uri="{FF2B5EF4-FFF2-40B4-BE49-F238E27FC236}">
                  <a16:creationId xmlns:a16="http://schemas.microsoft.com/office/drawing/2014/main" id="{AB5EE017-5E43-4AB4-BF17-C2150694C3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5" name="Rectangle 66">
              <a:extLst>
                <a:ext uri="{FF2B5EF4-FFF2-40B4-BE49-F238E27FC236}">
                  <a16:creationId xmlns:a16="http://schemas.microsoft.com/office/drawing/2014/main" id="{456BFE42-FE3E-4763-A6E8-BC9C34C10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6" name="Rectangle 64">
              <a:extLst>
                <a:ext uri="{FF2B5EF4-FFF2-40B4-BE49-F238E27FC236}">
                  <a16:creationId xmlns:a16="http://schemas.microsoft.com/office/drawing/2014/main" id="{A395DBA0-7465-4857-B1C8-CB25971B03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7" name="Rectangle 66">
              <a:extLst>
                <a:ext uri="{FF2B5EF4-FFF2-40B4-BE49-F238E27FC236}">
                  <a16:creationId xmlns:a16="http://schemas.microsoft.com/office/drawing/2014/main" id="{BC8EB897-B7B1-4BAD-AB7C-A40DE6F4B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8" name="Rectangle 64">
              <a:extLst>
                <a:ext uri="{FF2B5EF4-FFF2-40B4-BE49-F238E27FC236}">
                  <a16:creationId xmlns:a16="http://schemas.microsoft.com/office/drawing/2014/main" id="{4664B19C-7F4F-4092-ADCA-581CE08E1A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9" name="Rectangle 66">
              <a:extLst>
                <a:ext uri="{FF2B5EF4-FFF2-40B4-BE49-F238E27FC236}">
                  <a16:creationId xmlns:a16="http://schemas.microsoft.com/office/drawing/2014/main" id="{1841D5A7-F7A1-4A43-834B-F6DF2B0E2F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0" name="Rectangle 64">
              <a:extLst>
                <a:ext uri="{FF2B5EF4-FFF2-40B4-BE49-F238E27FC236}">
                  <a16:creationId xmlns:a16="http://schemas.microsoft.com/office/drawing/2014/main" id="{07387B72-31EA-4F4A-8CAD-2132C33354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1" name="Rectangle 66">
              <a:extLst>
                <a:ext uri="{FF2B5EF4-FFF2-40B4-BE49-F238E27FC236}">
                  <a16:creationId xmlns:a16="http://schemas.microsoft.com/office/drawing/2014/main" id="{99841BC6-D90A-4F47-B7B0-21B4DEA249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8CD95B04-89E9-C44D-CD80-B33CBB9A9A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3"/>
          <a:stretch/>
        </p:blipFill>
        <p:spPr bwMode="auto">
          <a:xfrm>
            <a:off x="224949" y="576072"/>
            <a:ext cx="3919228" cy="552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1FF9191D-27E3-23CA-11C9-D326C7F643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 bwMode="auto">
          <a:xfrm>
            <a:off x="4346544" y="576072"/>
            <a:ext cx="3922776" cy="552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3" name="Rectangle 2082">
            <a:extLst>
              <a:ext uri="{FF2B5EF4-FFF2-40B4-BE49-F238E27FC236}">
                <a16:creationId xmlns:a16="http://schemas.microsoft.com/office/drawing/2014/main" id="{78907291-9D6D-4740-81DB-441477BCA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3525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4DBA7E27-38B8-C34C-A078-CD6E2F03509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047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00B336-44F1-D04C-97D4-632DB801B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</a:rPr>
              <a:t>Gonzalo de Córdoba (1453-1515)</a:t>
            </a:r>
          </a:p>
        </p:txBody>
      </p:sp>
    </p:spTree>
    <p:extLst>
      <p:ext uri="{BB962C8B-B14F-4D97-AF65-F5344CB8AC3E}">
        <p14:creationId xmlns:p14="http://schemas.microsoft.com/office/powerpoint/2010/main" val="1290470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BB82EE-0C24-0491-FC11-6EE0DDF92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2488"/>
            <a:ext cx="2899189" cy="4363844"/>
          </a:xfrm>
        </p:spPr>
        <p:txBody>
          <a:bodyPr anchor="t">
            <a:normAutofit/>
          </a:bodyPr>
          <a:lstStyle/>
          <a:p>
            <a:r>
              <a:rPr lang="en-CN" sz="4000">
                <a:solidFill>
                  <a:srgbClr val="FFFFFF"/>
                </a:solidFill>
              </a:rPr>
              <a:t>Video Questions? Basic Debate over Charles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8355FE-925E-5035-136A-09A3082029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80855" y="1412489"/>
            <a:ext cx="3427283" cy="43638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N" sz="2000"/>
              <a:t>Success</a:t>
            </a:r>
          </a:p>
          <a:p>
            <a:pPr marL="0" indent="0">
              <a:buNone/>
            </a:pPr>
            <a:endParaRPr lang="en-CN" sz="2000"/>
          </a:p>
          <a:p>
            <a:pPr marL="0" indent="0">
              <a:buNone/>
            </a:pPr>
            <a:endParaRPr lang="en-CN" sz="2000"/>
          </a:p>
          <a:p>
            <a:pPr marL="0" indent="0">
              <a:buNone/>
            </a:pPr>
            <a:endParaRPr lang="en-CN" sz="2000"/>
          </a:p>
          <a:p>
            <a:pPr marL="0" indent="0">
              <a:buNone/>
            </a:pPr>
            <a:endParaRPr lang="en-CN" sz="2000"/>
          </a:p>
          <a:p>
            <a:pPr marL="0" indent="0">
              <a:buNone/>
            </a:pPr>
            <a:endParaRPr lang="en-CN" sz="2000"/>
          </a:p>
          <a:p>
            <a:pPr marL="0" indent="0">
              <a:buNone/>
            </a:pPr>
            <a:r>
              <a:rPr lang="en-CN" sz="2000"/>
              <a:t>Is there a link to motivations of exploration?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FD352C-F663-D605-AC4C-F97270584D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1604" y="1412489"/>
            <a:ext cx="3197701" cy="43638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N" sz="2000"/>
              <a:t>Failure</a:t>
            </a:r>
          </a:p>
        </p:txBody>
      </p:sp>
    </p:spTree>
    <p:extLst>
      <p:ext uri="{BB962C8B-B14F-4D97-AF65-F5344CB8AC3E}">
        <p14:creationId xmlns:p14="http://schemas.microsoft.com/office/powerpoint/2010/main" val="25576926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1D50F262-343C-4101-AB3C-9DA1072F73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 descr="The Five Fiancées of Holy Roman Emperor Charles V ~ A Guest Post by Heather  R. Darsie « The Freelance History Writer">
            <a:extLst>
              <a:ext uri="{FF2B5EF4-FFF2-40B4-BE49-F238E27FC236}">
                <a16:creationId xmlns:a16="http://schemas.microsoft.com/office/drawing/2014/main" id="{09B3FF4F-C1D5-D349-9022-3DFC0601876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16130" y="-2"/>
            <a:ext cx="4375870" cy="6858000"/>
          </a:xfrm>
          <a:custGeom>
            <a:avLst/>
            <a:gdLst/>
            <a:ahLst/>
            <a:cxnLst/>
            <a:rect l="l" t="t" r="r" b="b"/>
            <a:pathLst>
              <a:path w="4375870" h="6858000">
                <a:moveTo>
                  <a:pt x="4441" y="0"/>
                </a:moveTo>
                <a:lnTo>
                  <a:pt x="4375870" y="0"/>
                </a:lnTo>
                <a:lnTo>
                  <a:pt x="4375870" y="23"/>
                </a:lnTo>
                <a:lnTo>
                  <a:pt x="4375870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id="{725235B0-1449-8546-BC15-BC16CEB6A0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>
            <a:off x="3595404" y="33"/>
            <a:ext cx="4942298" cy="6857999"/>
          </a:xfrm>
          <a:custGeom>
            <a:avLst/>
            <a:gdLst/>
            <a:ahLst/>
            <a:cxnLst/>
            <a:rect l="l" t="t" r="r" b="b"/>
            <a:pathLst>
              <a:path w="4942298" h="6857999">
                <a:moveTo>
                  <a:pt x="0" y="0"/>
                </a:moveTo>
                <a:lnTo>
                  <a:pt x="4164238" y="0"/>
                </a:lnTo>
                <a:lnTo>
                  <a:pt x="4271743" y="210478"/>
                </a:lnTo>
                <a:cubicBezTo>
                  <a:pt x="4695097" y="1127919"/>
                  <a:pt x="4942298" y="2233909"/>
                  <a:pt x="4942298" y="3424428"/>
                </a:cubicBezTo>
                <a:cubicBezTo>
                  <a:pt x="4942298" y="4614948"/>
                  <a:pt x="4695097" y="5720938"/>
                  <a:pt x="4271743" y="6638378"/>
                </a:cubicBezTo>
                <a:lnTo>
                  <a:pt x="4159568" y="6857999"/>
                </a:lnTo>
                <a:lnTo>
                  <a:pt x="49488" y="6857999"/>
                </a:lnTo>
                <a:lnTo>
                  <a:pt x="119616" y="6721637"/>
                </a:lnTo>
                <a:cubicBezTo>
                  <a:pt x="540124" y="5863919"/>
                  <a:pt x="796416" y="4724528"/>
                  <a:pt x="796416" y="3474162"/>
                </a:cubicBezTo>
                <a:cubicBezTo>
                  <a:pt x="796416" y="2140439"/>
                  <a:pt x="504812" y="932979"/>
                  <a:pt x="33352" y="5895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75" name="Freeform: Shape 74">
            <a:extLst>
              <a:ext uri="{FF2B5EF4-FFF2-40B4-BE49-F238E27FC236}">
                <a16:creationId xmlns:a16="http://schemas.microsoft.com/office/drawing/2014/main" id="{6A0924B3-0260-445E-AFD7-9533C0D1B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7" name="Freeform: Shape 76">
            <a:extLst>
              <a:ext uri="{FF2B5EF4-FFF2-40B4-BE49-F238E27FC236}">
                <a16:creationId xmlns:a16="http://schemas.microsoft.com/office/drawing/2014/main" id="{7C34E8CB-B972-4A94-8469-315C10C2A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D25C7A-BE91-BF41-9332-0D8490754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3" y="1511589"/>
            <a:ext cx="3430958" cy="289643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Charles V of Spain, Burgundy and the Holy Roman Empire (1500-1558)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114A821F-8663-46BA-8CC0-D4C44F639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42861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93898FF-D987-4B0E-BFB4-85F5EB356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31A4873-64D0-418B-BA9D-D99C52A5FB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5516C1EB-8D62-4BF0-92B5-02E6AE43B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A737E5B8-8F31-4942-B159-B213C4D6D8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D12128B6-ED88-4712-866F-66C86EE34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678" y="0"/>
            <a:ext cx="11145980" cy="6870723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70CFED-EEE5-8D43-9CD4-9612B2A08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2395629"/>
            <a:ext cx="3795840" cy="374180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dirty="0"/>
              <a:t>Lord of </a:t>
            </a:r>
            <a:r>
              <a:rPr lang="en-US" sz="4800" dirty="0" err="1"/>
              <a:t>Chiévres</a:t>
            </a:r>
            <a:r>
              <a:rPr lang="en-US" sz="4800" dirty="0"/>
              <a:t> (1458-1521)</a:t>
            </a: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584E412B-3D7D-1A47-BD45-C11AC55D97B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>
            <a:off x="5186548" y="171715"/>
            <a:ext cx="6320441" cy="650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1791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Margaret of Austria (1480-1530) - Find A Grave Memorial">
            <a:extLst>
              <a:ext uri="{FF2B5EF4-FFF2-40B4-BE49-F238E27FC236}">
                <a16:creationId xmlns:a16="http://schemas.microsoft.com/office/drawing/2014/main" id="{D40D4D72-ECFF-314C-A5E0-1B489D66FE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6176054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33CBE267-1877-479F-82F0-E4BAA5BCE7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2454423" y="0"/>
            <a:ext cx="9737577" cy="6858478"/>
          </a:xfrm>
          <a:custGeom>
            <a:avLst/>
            <a:gdLst>
              <a:gd name="connsiteX0" fmla="*/ 0 w 9737577"/>
              <a:gd name="connsiteY0" fmla="*/ 0 h 6858478"/>
              <a:gd name="connsiteX1" fmla="*/ 268876 w 9737577"/>
              <a:gd name="connsiteY1" fmla="*/ 0 h 6858478"/>
              <a:gd name="connsiteX2" fmla="*/ 1554480 w 9737577"/>
              <a:gd name="connsiteY2" fmla="*/ 0 h 6858478"/>
              <a:gd name="connsiteX3" fmla="*/ 5489397 w 9737577"/>
              <a:gd name="connsiteY3" fmla="*/ 0 h 6858478"/>
              <a:gd name="connsiteX4" fmla="*/ 6555625 w 9737577"/>
              <a:gd name="connsiteY4" fmla="*/ 0 h 6858478"/>
              <a:gd name="connsiteX5" fmla="*/ 6561202 w 9737577"/>
              <a:gd name="connsiteY5" fmla="*/ 0 h 6858478"/>
              <a:gd name="connsiteX6" fmla="*/ 9737577 w 9737577"/>
              <a:gd name="connsiteY6" fmla="*/ 6858478 h 6858478"/>
              <a:gd name="connsiteX7" fmla="*/ 2313022 w 9737577"/>
              <a:gd name="connsiteY7" fmla="*/ 6858478 h 6858478"/>
              <a:gd name="connsiteX8" fmla="*/ 2313282 w 9737577"/>
              <a:gd name="connsiteY8" fmla="*/ 6857916 h 6858478"/>
              <a:gd name="connsiteX9" fmla="*/ 1554480 w 9737577"/>
              <a:gd name="connsiteY9" fmla="*/ 6857916 h 6858478"/>
              <a:gd name="connsiteX10" fmla="*/ 1554480 w 9737577"/>
              <a:gd name="connsiteY10" fmla="*/ 6858000 h 6858478"/>
              <a:gd name="connsiteX11" fmla="*/ 0 w 9737577"/>
              <a:gd name="connsiteY11" fmla="*/ 685800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737577" h="6858478">
                <a:moveTo>
                  <a:pt x="0" y="0"/>
                </a:moveTo>
                <a:lnTo>
                  <a:pt x="268876" y="0"/>
                </a:lnTo>
                <a:lnTo>
                  <a:pt x="1554480" y="0"/>
                </a:lnTo>
                <a:lnTo>
                  <a:pt x="5489397" y="0"/>
                </a:lnTo>
                <a:lnTo>
                  <a:pt x="6555625" y="0"/>
                </a:lnTo>
                <a:lnTo>
                  <a:pt x="6561202" y="0"/>
                </a:lnTo>
                <a:lnTo>
                  <a:pt x="9737577" y="6858478"/>
                </a:lnTo>
                <a:lnTo>
                  <a:pt x="2313022" y="6858478"/>
                </a:lnTo>
                <a:lnTo>
                  <a:pt x="2313282" y="6857916"/>
                </a:lnTo>
                <a:lnTo>
                  <a:pt x="1554480" y="6857916"/>
                </a:lnTo>
                <a:lnTo>
                  <a:pt x="155448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F2EA12E3-1C9E-43D7-ABCC-C16A6ED4B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2883049" y="0"/>
            <a:ext cx="9308951" cy="6858478"/>
          </a:xfrm>
          <a:custGeom>
            <a:avLst/>
            <a:gdLst>
              <a:gd name="connsiteX0" fmla="*/ 0 w 9308951"/>
              <a:gd name="connsiteY0" fmla="*/ 0 h 6858478"/>
              <a:gd name="connsiteX1" fmla="*/ 838200 w 9308951"/>
              <a:gd name="connsiteY1" fmla="*/ 0 h 6858478"/>
              <a:gd name="connsiteX2" fmla="*/ 838200 w 9308951"/>
              <a:gd name="connsiteY2" fmla="*/ 479 h 6858478"/>
              <a:gd name="connsiteX3" fmla="*/ 1230899 w 9308951"/>
              <a:gd name="connsiteY3" fmla="*/ 479 h 6858478"/>
              <a:gd name="connsiteX4" fmla="*/ 1230899 w 9308951"/>
              <a:gd name="connsiteY4" fmla="*/ 0 h 6858478"/>
              <a:gd name="connsiteX5" fmla="*/ 5060771 w 9308951"/>
              <a:gd name="connsiteY5" fmla="*/ 0 h 6858478"/>
              <a:gd name="connsiteX6" fmla="*/ 6126999 w 9308951"/>
              <a:gd name="connsiteY6" fmla="*/ 0 h 6858478"/>
              <a:gd name="connsiteX7" fmla="*/ 6132576 w 9308951"/>
              <a:gd name="connsiteY7" fmla="*/ 0 h 6858478"/>
              <a:gd name="connsiteX8" fmla="*/ 9308951 w 9308951"/>
              <a:gd name="connsiteY8" fmla="*/ 6858478 h 6858478"/>
              <a:gd name="connsiteX9" fmla="*/ 1884396 w 9308951"/>
              <a:gd name="connsiteY9" fmla="*/ 6858478 h 6858478"/>
              <a:gd name="connsiteX10" fmla="*/ 1884656 w 9308951"/>
              <a:gd name="connsiteY10" fmla="*/ 6857916 h 6858478"/>
              <a:gd name="connsiteX11" fmla="*/ 1230899 w 9308951"/>
              <a:gd name="connsiteY11" fmla="*/ 6857916 h 6858478"/>
              <a:gd name="connsiteX12" fmla="*/ 1230899 w 9308951"/>
              <a:gd name="connsiteY12" fmla="*/ 6858478 h 6858478"/>
              <a:gd name="connsiteX13" fmla="*/ 651890 w 9308951"/>
              <a:gd name="connsiteY13" fmla="*/ 6858478 h 6858478"/>
              <a:gd name="connsiteX14" fmla="*/ 651890 w 9308951"/>
              <a:gd name="connsiteY14" fmla="*/ 6858000 h 6858478"/>
              <a:gd name="connsiteX15" fmla="*/ 0 w 9308951"/>
              <a:gd name="connsiteY15" fmla="*/ 685800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308951" h="6858478">
                <a:moveTo>
                  <a:pt x="0" y="0"/>
                </a:moveTo>
                <a:lnTo>
                  <a:pt x="838200" y="0"/>
                </a:lnTo>
                <a:lnTo>
                  <a:pt x="838200" y="479"/>
                </a:lnTo>
                <a:lnTo>
                  <a:pt x="1230899" y="479"/>
                </a:lnTo>
                <a:lnTo>
                  <a:pt x="1230899" y="0"/>
                </a:lnTo>
                <a:lnTo>
                  <a:pt x="5060771" y="0"/>
                </a:lnTo>
                <a:lnTo>
                  <a:pt x="6126999" y="0"/>
                </a:lnTo>
                <a:lnTo>
                  <a:pt x="6132576" y="0"/>
                </a:lnTo>
                <a:lnTo>
                  <a:pt x="9308951" y="6858478"/>
                </a:lnTo>
                <a:lnTo>
                  <a:pt x="1884396" y="6858478"/>
                </a:lnTo>
                <a:lnTo>
                  <a:pt x="1884656" y="6857916"/>
                </a:lnTo>
                <a:lnTo>
                  <a:pt x="1230899" y="6857916"/>
                </a:lnTo>
                <a:lnTo>
                  <a:pt x="1230899" y="6858478"/>
                </a:lnTo>
                <a:lnTo>
                  <a:pt x="651890" y="6858478"/>
                </a:lnTo>
                <a:lnTo>
                  <a:pt x="6518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DA1CEE-8E41-9E45-9110-F0E17E6AD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0943" y="365125"/>
            <a:ext cx="5442856" cy="1325563"/>
          </a:xfrm>
        </p:spPr>
        <p:txBody>
          <a:bodyPr>
            <a:normAutofit/>
          </a:bodyPr>
          <a:lstStyle/>
          <a:p>
            <a:r>
              <a:rPr lang="en-CN" dirty="0"/>
              <a:t>Margaret of Austria (1480-1530)</a:t>
            </a:r>
          </a:p>
        </p:txBody>
      </p:sp>
      <p:sp>
        <p:nvSpPr>
          <p:cNvPr id="11270" name="Content Placeholder 11269">
            <a:extLst>
              <a:ext uri="{FF2B5EF4-FFF2-40B4-BE49-F238E27FC236}">
                <a16:creationId xmlns:a16="http://schemas.microsoft.com/office/drawing/2014/main" id="{E8785973-B9B5-4DF1-85F1-F329C8C4C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0943" y="2022601"/>
            <a:ext cx="5442856" cy="4154361"/>
          </a:xfrm>
        </p:spPr>
        <p:txBody>
          <a:bodyPr>
            <a:normAutofit/>
          </a:bodyPr>
          <a:lstStyle/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7962649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Mirror, Mirror, On the Wall, Who's the Most Renaissance of Them All? Part  II: Francis I of France - The Tudor Society">
            <a:extLst>
              <a:ext uri="{FF2B5EF4-FFF2-40B4-BE49-F238E27FC236}">
                <a16:creationId xmlns:a16="http://schemas.microsoft.com/office/drawing/2014/main" id="{C31D3242-A840-6141-A2B2-61FE154AAA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>
            <a:off x="4117521" y="10"/>
            <a:ext cx="807447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2" name="Freeform: Shape 72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3AF46D-14BB-3740-8CE2-B6F2E0334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65125"/>
            <a:ext cx="5266155" cy="1325563"/>
          </a:xfrm>
        </p:spPr>
        <p:txBody>
          <a:bodyPr>
            <a:normAutofit/>
          </a:bodyPr>
          <a:lstStyle/>
          <a:p>
            <a:r>
              <a:rPr lang="en-CN"/>
              <a:t>Francis I of France (1494-1547)</a:t>
            </a:r>
            <a:endParaRPr lang="en-CN" dirty="0"/>
          </a:p>
        </p:txBody>
      </p:sp>
      <p:sp>
        <p:nvSpPr>
          <p:cNvPr id="12294" name="Content Placeholder 12293">
            <a:extLst>
              <a:ext uri="{FF2B5EF4-FFF2-40B4-BE49-F238E27FC236}">
                <a16:creationId xmlns:a16="http://schemas.microsoft.com/office/drawing/2014/main" id="{A0B9A80A-F561-46C1-8C4A-F46A394B2B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022601"/>
            <a:ext cx="3941499" cy="4154361"/>
          </a:xfrm>
        </p:spPr>
        <p:txBody>
          <a:bodyPr>
            <a:normAutofit/>
          </a:bodyPr>
          <a:lstStyle/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9909689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02E02A7-D4CE-054B-AE99-72D56B5F3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2488"/>
            <a:ext cx="2899189" cy="4363844"/>
          </a:xfrm>
        </p:spPr>
        <p:txBody>
          <a:bodyPr anchor="t">
            <a:normAutofit/>
          </a:bodyPr>
          <a:lstStyle/>
          <a:p>
            <a:r>
              <a:rPr lang="en-CN" sz="4000" dirty="0">
                <a:solidFill>
                  <a:srgbClr val="FFFFFF"/>
                </a:solidFill>
              </a:rPr>
              <a:t>This is the Family Tree of the </a:t>
            </a:r>
            <a:br>
              <a:rPr lang="en-CN" sz="4000" dirty="0">
                <a:solidFill>
                  <a:srgbClr val="FFFFFF"/>
                </a:solidFill>
              </a:rPr>
            </a:br>
            <a:r>
              <a:rPr lang="en-CN" sz="4000" dirty="0">
                <a:solidFill>
                  <a:srgbClr val="FFFFFF"/>
                </a:solidFill>
              </a:rPr>
              <a:t>Spanish Royal Family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743E139-1CA0-AA4A-A866-034ECA4DEA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80855" y="1412489"/>
            <a:ext cx="3427283" cy="43638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N" sz="2000"/>
              <a:t>What can we tell about this without even studying it?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Content Placeholder 11" descr="A picture containing letter&#10;&#10;Description automatically generated">
            <a:extLst>
              <a:ext uri="{FF2B5EF4-FFF2-40B4-BE49-F238E27FC236}">
                <a16:creationId xmlns:a16="http://schemas.microsoft.com/office/drawing/2014/main" id="{F93075F8-A71C-424F-B95B-BDDEFD90024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886834" y="76346"/>
            <a:ext cx="2157359" cy="6705308"/>
          </a:xfrm>
        </p:spPr>
      </p:pic>
    </p:spTree>
    <p:extLst>
      <p:ext uri="{BB962C8B-B14F-4D97-AF65-F5344CB8AC3E}">
        <p14:creationId xmlns:p14="http://schemas.microsoft.com/office/powerpoint/2010/main" val="3415250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701D2-304F-DB45-9F71-4E03B177F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Territories of Charles V</a:t>
            </a:r>
          </a:p>
        </p:txBody>
      </p:sp>
      <p:pic>
        <p:nvPicPr>
          <p:cNvPr id="1026" name="Picture 2" descr="The empire on which the sun never sets - Wikiwand">
            <a:extLst>
              <a:ext uri="{FF2B5EF4-FFF2-40B4-BE49-F238E27FC236}">
                <a16:creationId xmlns:a16="http://schemas.microsoft.com/office/drawing/2014/main" id="{9FCB1E6A-C9AF-B242-9D31-3B00FE77F9D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4799" y="-25321"/>
            <a:ext cx="5757201" cy="690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7694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Germany at the Accession of Charles V">
            <a:extLst>
              <a:ext uri="{FF2B5EF4-FFF2-40B4-BE49-F238E27FC236}">
                <a16:creationId xmlns:a16="http://schemas.microsoft.com/office/drawing/2014/main" id="{74777170-85B0-644B-BEF4-EA573FD0EC7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73" name="Freeform: Shape 72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5" name="Freeform: Shape 74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4DCEB0-8699-F34B-8DF9-A9C6518D9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Germany at the Accession of Charles V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5127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32E62931-8EB4-42BB-BAAB-D8757BE66D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8ACDB4-EA2B-374E-8E04-7579A6DE6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7461" y="728664"/>
            <a:ext cx="4984813" cy="3157080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/>
              <a:t>Netherlands under Charles V</a:t>
            </a:r>
          </a:p>
        </p:txBody>
      </p:sp>
      <p:pic>
        <p:nvPicPr>
          <p:cNvPr id="14338" name="Picture 2" descr="The Netherlands under Charles V 1506–55">
            <a:extLst>
              <a:ext uri="{FF2B5EF4-FFF2-40B4-BE49-F238E27FC236}">
                <a16:creationId xmlns:a16="http://schemas.microsoft.com/office/drawing/2014/main" id="{06FC9B7A-942A-2148-9672-63B284687F3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 bwMode="auto">
          <a:xfrm>
            <a:off x="1" y="10"/>
            <a:ext cx="6005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6322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70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542A41-C9B0-1244-9C39-A5DE26F1D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454" y="1360481"/>
            <a:ext cx="460534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>
                <a:solidFill>
                  <a:schemeClr val="bg1"/>
                </a:solidFill>
              </a:rPr>
              <a:t>Italy in 1494</a:t>
            </a:r>
          </a:p>
        </p:txBody>
      </p:sp>
      <p:pic>
        <p:nvPicPr>
          <p:cNvPr id="15362" name="Picture 2" descr="Italian War of 1494–1498 - Wikipedia">
            <a:extLst>
              <a:ext uri="{FF2B5EF4-FFF2-40B4-BE49-F238E27FC236}">
                <a16:creationId xmlns:a16="http://schemas.microsoft.com/office/drawing/2014/main" id="{DCC7DB2A-7746-954A-BB1E-D86452BD592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86" r="-1" b="4736"/>
          <a:stretch/>
        </p:blipFill>
        <p:spPr bwMode="auto">
          <a:xfrm>
            <a:off x="7115177" y="115193"/>
            <a:ext cx="4950618" cy="662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C65C03C-3F17-45DC-A1B9-35ACA43397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15176" y="115193"/>
            <a:ext cx="0" cy="6627614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A4A161CC-6DC5-4863-B213-94529D6E06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9184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19EF58-0FAD-E643-84F1-4DB5C96F2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664" y="1422400"/>
            <a:ext cx="5505448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>
                <a:solidFill>
                  <a:schemeClr val="bg1"/>
                </a:solidFill>
              </a:rPr>
              <a:t>Kingdom of Burgundy</a:t>
            </a: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3DAEE7B8-F084-FC44-B942-577C9442578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66" r="-2" b="335"/>
          <a:stretch/>
        </p:blipFill>
        <p:spPr bwMode="auto">
          <a:xfrm>
            <a:off x="7115176" y="115194"/>
            <a:ext cx="4948226" cy="662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07A9243D-8FC3-4B36-874B-55906B03F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15176" y="115193"/>
            <a:ext cx="0" cy="6627614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0FB8E6CF-61A1-4A48-ADE0-5AE823AF1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051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cala Regia Inspirational Archives | Renaissance portraits, Don carlos,  Portrait">
            <a:extLst>
              <a:ext uri="{FF2B5EF4-FFF2-40B4-BE49-F238E27FC236}">
                <a16:creationId xmlns:a16="http://schemas.microsoft.com/office/drawing/2014/main" id="{34998F3F-057C-CF48-8F76-4FD9968A25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17521" y="10"/>
            <a:ext cx="807447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B596E-D7CC-B54B-9C0C-4C6F515C4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65125"/>
            <a:ext cx="5266155" cy="1325563"/>
          </a:xfrm>
        </p:spPr>
        <p:txBody>
          <a:bodyPr>
            <a:normAutofit/>
          </a:bodyPr>
          <a:lstStyle/>
          <a:p>
            <a:r>
              <a:rPr lang="en-CN" dirty="0"/>
              <a:t>John, Prince of Asturias (1478-1497)</a:t>
            </a:r>
          </a:p>
        </p:txBody>
      </p:sp>
      <p:sp>
        <p:nvSpPr>
          <p:cNvPr id="3078" name="Content Placeholder 3077">
            <a:extLst>
              <a:ext uri="{FF2B5EF4-FFF2-40B4-BE49-F238E27FC236}">
                <a16:creationId xmlns:a16="http://schemas.microsoft.com/office/drawing/2014/main" id="{13EC7D5A-52B3-4126-8E87-83ADC9462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022601"/>
            <a:ext cx="3941499" cy="4154361"/>
          </a:xfrm>
        </p:spPr>
        <p:txBody>
          <a:bodyPr>
            <a:normAutofit/>
          </a:bodyPr>
          <a:lstStyle/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4865649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916</TotalTime>
  <Words>194</Words>
  <Application>Microsoft Macintosh PowerPoint</Application>
  <PresentationFormat>Widescreen</PresentationFormat>
  <Paragraphs>32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Avenir Next LT Pro</vt:lpstr>
      <vt:lpstr>Calibri</vt:lpstr>
      <vt:lpstr>Calibri Light</vt:lpstr>
      <vt:lpstr>Office Theme</vt:lpstr>
      <vt:lpstr>Spain in Europe</vt:lpstr>
      <vt:lpstr>Video Questions? Basic Debate over Charles</vt:lpstr>
      <vt:lpstr>This is the Family Tree of the  Spanish Royal Family</vt:lpstr>
      <vt:lpstr>Territories of Charles V</vt:lpstr>
      <vt:lpstr>Germany at the Accession of Charles V</vt:lpstr>
      <vt:lpstr>Netherlands under Charles V</vt:lpstr>
      <vt:lpstr>Italy in 1494</vt:lpstr>
      <vt:lpstr>Kingdom of Burgundy</vt:lpstr>
      <vt:lpstr>John, Prince of Asturias (1478-1497)</vt:lpstr>
      <vt:lpstr>Isabella, Princess of Asturias and Queen of Portugal (1470-1498)</vt:lpstr>
      <vt:lpstr>Joanna of Castile: Joanna the Mad (1479-1555)</vt:lpstr>
      <vt:lpstr>Philip I of Castile: the Handsome (1478-1506)</vt:lpstr>
      <vt:lpstr>Catherine of Aragon (1485-1536)</vt:lpstr>
      <vt:lpstr>Arthur Prince of Wales (1486-1502) and Henry VIII (1491-1547)</vt:lpstr>
      <vt:lpstr>Maximillian I, Holy Roman Emperor (1459-1519)</vt:lpstr>
      <vt:lpstr>Ferdinand of Aragon (1452-1516)</vt:lpstr>
      <vt:lpstr>Germaine de Foix (1488-1536)</vt:lpstr>
      <vt:lpstr>Cardinal Cisneros (1436-1517) and Louis XII (1462-1515)</vt:lpstr>
      <vt:lpstr>Gonzalo de Córdoba (1453-1515)</vt:lpstr>
      <vt:lpstr>Charles V of Spain, Burgundy and the Holy Roman Empire (1500-1558)</vt:lpstr>
      <vt:lpstr>Lord of Chiévres (1458-1521)</vt:lpstr>
      <vt:lpstr>Margaret of Austria (1480-1530)</vt:lpstr>
      <vt:lpstr>Francis I of France (1494-1547)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Spain in Europe</dc:title>
  <dc:creator>Steven Spence 向南</dc:creator>
  <cp:lastModifiedBy>Steven Spence 向南</cp:lastModifiedBy>
  <cp:revision>7</cp:revision>
  <dcterms:created xsi:type="dcterms:W3CDTF">2020-11-05T06:26:35Z</dcterms:created>
  <dcterms:modified xsi:type="dcterms:W3CDTF">2022-11-07T06:22:50Z</dcterms:modified>
</cp:coreProperties>
</file>